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5.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6.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BBF5972_3A6AF8ED.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7FFFC5E9_BB61D25C.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7FFFC5A6_C6E464C7.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2.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4"/>
    <p:sldMasterId id="2147483779" r:id="rId5"/>
    <p:sldMasterId id="2147483837" r:id="rId6"/>
    <p:sldMasterId id="2147483868" r:id="rId7"/>
    <p:sldMasterId id="2147483924" r:id="rId8"/>
    <p:sldMasterId id="2147483949" r:id="rId9"/>
    <p:sldMasterId id="2147483983" r:id="rId10"/>
  </p:sldMasterIdLst>
  <p:notesMasterIdLst>
    <p:notesMasterId r:id="rId56"/>
  </p:notesMasterIdLst>
  <p:sldIdLst>
    <p:sldId id="258" r:id="rId11"/>
    <p:sldId id="2147478020" r:id="rId12"/>
    <p:sldId id="2147478063" r:id="rId13"/>
    <p:sldId id="2147470780" r:id="rId14"/>
    <p:sldId id="2147478041" r:id="rId15"/>
    <p:sldId id="2147478064" r:id="rId16"/>
    <p:sldId id="8282" r:id="rId17"/>
    <p:sldId id="2147477981" r:id="rId18"/>
    <p:sldId id="2147478044" r:id="rId19"/>
    <p:sldId id="2147478012" r:id="rId20"/>
    <p:sldId id="2147477989" r:id="rId21"/>
    <p:sldId id="2147470754" r:id="rId22"/>
    <p:sldId id="2147470769" r:id="rId23"/>
    <p:sldId id="2147477992" r:id="rId24"/>
    <p:sldId id="2147470322" r:id="rId25"/>
    <p:sldId id="2147470741" r:id="rId26"/>
    <p:sldId id="2147468713" r:id="rId27"/>
    <p:sldId id="2147468808" r:id="rId28"/>
    <p:sldId id="2076137842" r:id="rId29"/>
    <p:sldId id="2076137843" r:id="rId30"/>
    <p:sldId id="2147468817" r:id="rId31"/>
    <p:sldId id="2147468777" r:id="rId32"/>
    <p:sldId id="2147468688" r:id="rId33"/>
    <p:sldId id="2147468710" r:id="rId34"/>
    <p:sldId id="2147468714" r:id="rId35"/>
    <p:sldId id="2076137844" r:id="rId36"/>
    <p:sldId id="2076137845" r:id="rId37"/>
    <p:sldId id="2076137847" r:id="rId38"/>
    <p:sldId id="2076137850" r:id="rId39"/>
    <p:sldId id="2076137851" r:id="rId40"/>
    <p:sldId id="2076137852" r:id="rId41"/>
    <p:sldId id="2147468802" r:id="rId42"/>
    <p:sldId id="2147468786" r:id="rId43"/>
    <p:sldId id="2076137591" r:id="rId44"/>
    <p:sldId id="2134805024" r:id="rId45"/>
    <p:sldId id="2147470760" r:id="rId46"/>
    <p:sldId id="2147477993" r:id="rId47"/>
    <p:sldId id="257" r:id="rId48"/>
    <p:sldId id="2147477994" r:id="rId49"/>
    <p:sldId id="2076137830" r:id="rId50"/>
    <p:sldId id="2147477995" r:id="rId51"/>
    <p:sldId id="262" r:id="rId52"/>
    <p:sldId id="2147478060" r:id="rId53"/>
    <p:sldId id="2147478072" r:id="rId54"/>
    <p:sldId id="2147478073"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CC662C6-34B5-4A8E-8EA2-0F64C851E51C}">
          <p14:sldIdLst>
            <p14:sldId id="258"/>
          </p14:sldIdLst>
        </p14:section>
        <p14:section name="Introduction to ADX" id="{0B3B9901-BFC3-4993-AB7F-D63E718D82D9}">
          <p14:sldIdLst>
            <p14:sldId id="2147478020"/>
            <p14:sldId id="2147478063"/>
            <p14:sldId id="2147470780"/>
            <p14:sldId id="2147478041"/>
            <p14:sldId id="2147478064"/>
            <p14:sldId id="8282"/>
            <p14:sldId id="2147477981"/>
            <p14:sldId id="2147478044"/>
            <p14:sldId id="2147478012"/>
            <p14:sldId id="2147477989"/>
          </p14:sldIdLst>
        </p14:section>
        <p14:section name="Competes" id="{4CF47D86-F8C3-4E40-A567-1CFE58F25C03}">
          <p14:sldIdLst>
            <p14:sldId id="2147470754"/>
            <p14:sldId id="2147470769"/>
          </p14:sldIdLst>
        </p14:section>
        <p14:section name="When to use ADX" id="{E554589E-7673-4A69-9990-5A82C302EEF4}">
          <p14:sldIdLst>
            <p14:sldId id="2147477992"/>
            <p14:sldId id="2147470322"/>
            <p14:sldId id="2147470741"/>
            <p14:sldId id="2147468713"/>
          </p14:sldIdLst>
        </p14:section>
        <p14:section name="Ingestion" id="{CB110509-89F5-486F-8E69-DD7F01105A7D}">
          <p14:sldIdLst>
            <p14:sldId id="2147468808"/>
            <p14:sldId id="2076137842"/>
            <p14:sldId id="2076137843"/>
            <p14:sldId id="2147468817"/>
            <p14:sldId id="2147468777"/>
            <p14:sldId id="2147468688"/>
            <p14:sldId id="2147468710"/>
            <p14:sldId id="2147468714"/>
            <p14:sldId id="2076137844"/>
            <p14:sldId id="2076137845"/>
            <p14:sldId id="2076137847"/>
            <p14:sldId id="2076137850"/>
            <p14:sldId id="2076137851"/>
            <p14:sldId id="2076137852"/>
            <p14:sldId id="2147468802"/>
            <p14:sldId id="2147468786"/>
            <p14:sldId id="2076137591"/>
            <p14:sldId id="2134805024"/>
          </p14:sldIdLst>
        </p14:section>
        <p14:section name="KQL" id="{8D5DABBE-6B7A-4E86-A5A1-F5FE9426E880}">
          <p14:sldIdLst>
            <p14:sldId id="2147470760"/>
            <p14:sldId id="2147477993"/>
            <p14:sldId id="257"/>
            <p14:sldId id="2147477994"/>
            <p14:sldId id="2076137830"/>
            <p14:sldId id="2147477995"/>
            <p14:sldId id="262"/>
            <p14:sldId id="2147478060"/>
          </p14:sldIdLst>
        </p14:section>
        <p14:section name="Lab 1" id="{33F1FDF3-0F7D-4AC0-94E1-EC03C9043589}">
          <p14:sldIdLst>
            <p14:sldId id="2147478072"/>
            <p14:sldId id="214747807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F41F94-5635-005C-9211-EADCA8C1DAB1}" name="Hiram Fleitas" initials="HF" userId="S::hiramfleitas@microsoft.com::e10fcc43-9abd-4aad-af2d-b6bb7d9e18eb" providerId="AD"/>
  <p188:author id="{F79FDD9A-75DB-3CB7-8A90-CA888CA4D0B9}" name="Brad Watts" initials="" userId="S::bwatts@microsoft.com::173f99e4-0250-4049-90ef-9f8f10e24760" providerId="AD"/>
  <p188:author id="{630145FF-6DFC-B371-9301-EBAAF0A40AAE}" name="Devang Shah" initials="DS" userId="S::devsha@microsoft.com::b8fc981b-87a3-4866-afe6-a5df64dac3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6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8/10/relationships/authors" Target="author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omments/modernComment_7BBF5972_3A6AF8ED.xml><?xml version="1.0" encoding="utf-8"?>
<p188:cmLst xmlns:a="http://schemas.openxmlformats.org/drawingml/2006/main" xmlns:r="http://schemas.openxmlformats.org/officeDocument/2006/relationships" xmlns:p188="http://schemas.microsoft.com/office/powerpoint/2018/8/main">
  <p188:cm id="{4C3502D8-F5F2-4CFD-9FF7-903D00CAA365}" authorId="{F79FDD9A-75DB-3CB7-8A90-CA888CA4D0B9}" status="resolved" created="2022-02-16T20:34:08.889">
    <pc:sldMkLst xmlns:pc="http://schemas.microsoft.com/office/powerpoint/2013/main/command">
      <pc:docMk/>
      <pc:sldMk cId="980089069" sldId="2076137842"/>
    </pc:sldMkLst>
    <p188:txBody>
      <a:bodyPr/>
      <a:lstStyle/>
      <a:p>
        <a:r>
          <a:rPr lang="en-US"/>
          <a:t>These are good for Queued/Streaming Ingestion. I'd delete the previous slide that was dedicated to it.</a:t>
        </a:r>
      </a:p>
    </p188:txBody>
  </p188:cm>
</p188:cmLst>
</file>

<file path=ppt/comments/modernComment_7FFFC5A6_C6E464C7.xml><?xml version="1.0" encoding="utf-8"?>
<p188:cmLst xmlns:a="http://schemas.openxmlformats.org/drawingml/2006/main" xmlns:r="http://schemas.openxmlformats.org/officeDocument/2006/relationships" xmlns:p188="http://schemas.microsoft.com/office/powerpoint/2018/8/main">
  <p188:cm id="{30DF494C-0328-4AFA-AB0D-CF58E89CB3E1}" authorId="{F79FDD9A-75DB-3CB7-8A90-CA888CA4D0B9}" status="resolved" created="2022-02-16T20:24:50.656">
    <pc:sldMkLst xmlns:pc="http://schemas.microsoft.com/office/powerpoint/2013/main/command">
      <pc:docMk/>
      <pc:sldMk cId="3336856775" sldId="2147468710"/>
    </pc:sldMkLst>
    <p188:replyLst>
      <p188:reply id="{06CBB3F9-91BA-4C15-BBED-46472CC77DD8}" authorId="{A1F41F94-5635-005C-9211-EADCA8C1DAB1}" created="2022-02-16T20:30:19.983">
        <p188:txBody>
          <a:bodyPr/>
          <a:lstStyle/>
          <a:p>
            <a:r>
              <a:rPr lang="en-US"/>
              <a:t>K got it</a:t>
            </a:r>
          </a:p>
        </p188:txBody>
      </p188:reply>
      <p188:reply id="{5D7912E0-A6BF-462C-B8C4-4834AA62F69F}" authorId="{A1F41F94-5635-005C-9211-EADCA8C1DAB1}" created="2022-02-16T20:34:40.919">
        <p188:txBody>
          <a:bodyPr/>
          <a:lstStyle/>
          <a:p>
            <a:r>
              <a:rPr lang="en-US"/>
              <a:t>done updated notes too</a:t>
            </a:r>
          </a:p>
        </p188:txBody>
      </p188:reply>
      <p188:reply id="{23C8B27A-F395-4F27-9BC4-DE2F3D11EDF3}" authorId="{A1F41F94-5635-005C-9211-EADCA8C1DAB1}" created="2022-02-18T02:34:07.579">
        <p188:txBody>
          <a:bodyPr/>
          <a:lstStyle/>
          <a:p>
            <a:r>
              <a:rPr lang="en-US"/>
              <a:t>lets take out one less slide to manage. will keep it hidden. This is omething that can be just said, dont think we need to have a slide for it.</a:t>
            </a:r>
          </a:p>
        </p188:txBody>
      </p188:reply>
    </p188:replyLst>
    <p188:txBody>
      <a:bodyPr/>
      <a:lstStyle/>
      <a:p>
        <a:r>
          <a:rPr lang="en-US"/>
          <a:t>I'd either remove this slide or if I keep it def change the word pools to cluster. This is a slide from Synapse ADX Pools. I'm just worried that both Cross Queries and Data Sharing are more advanced than what fits an Overview Section.</a:t>
        </a:r>
      </a:p>
    </p188:txBody>
  </p188:cm>
</p188:cmLst>
</file>

<file path=ppt/comments/modernComment_7FFFC5E9_BB61D25C.xml><?xml version="1.0" encoding="utf-8"?>
<p188:cmLst xmlns:a="http://schemas.openxmlformats.org/drawingml/2006/main" xmlns:r="http://schemas.openxmlformats.org/officeDocument/2006/relationships" xmlns:p188="http://schemas.microsoft.com/office/powerpoint/2018/8/main">
  <p188:cm id="{B171F624-B8AD-4C6B-9480-AADF860F6755}" authorId="{A1F41F94-5635-005C-9211-EADCA8C1DAB1}" status="resolved" created="2022-02-18T02:31:55.749">
    <pc:sldMkLst xmlns:pc="http://schemas.microsoft.com/office/powerpoint/2013/main/command">
      <pc:docMk/>
      <pc:sldMk cId="3143750236" sldId="2147468777"/>
    </pc:sldMkLst>
    <p188:txBody>
      <a:bodyPr/>
      <a:lstStyle/>
      <a:p>
        <a:r>
          <a:rPr lang="en-US"/>
          <a:t>[@Brad Watts] slide 27</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301.svg"/><Relationship Id="rId3" Type="http://schemas.openxmlformats.org/officeDocument/2006/relationships/image" Target="../media/image296.png"/><Relationship Id="rId7" Type="http://schemas.openxmlformats.org/officeDocument/2006/relationships/image" Target="../media/image300.png"/><Relationship Id="rId2" Type="http://schemas.openxmlformats.org/officeDocument/2006/relationships/image" Target="../media/image295.svg"/><Relationship Id="rId1" Type="http://schemas.openxmlformats.org/officeDocument/2006/relationships/image" Target="../media/image294.png"/><Relationship Id="rId6" Type="http://schemas.openxmlformats.org/officeDocument/2006/relationships/image" Target="../media/image299.svg"/><Relationship Id="rId5" Type="http://schemas.openxmlformats.org/officeDocument/2006/relationships/image" Target="../media/image298.png"/><Relationship Id="rId4" Type="http://schemas.openxmlformats.org/officeDocument/2006/relationships/image" Target="../media/image297.svg"/></Relationships>
</file>

<file path=ppt/diagrams/_rels/data2.xml.rels><?xml version="1.0" encoding="UTF-8" standalone="yes"?>
<Relationships xmlns="http://schemas.openxmlformats.org/package/2006/relationships"><Relationship Id="rId8" Type="http://schemas.openxmlformats.org/officeDocument/2006/relationships/image" Target="../media/image343.svg"/><Relationship Id="rId3" Type="http://schemas.openxmlformats.org/officeDocument/2006/relationships/image" Target="../media/image338.png"/><Relationship Id="rId7" Type="http://schemas.openxmlformats.org/officeDocument/2006/relationships/image" Target="../media/image342.png"/><Relationship Id="rId12" Type="http://schemas.openxmlformats.org/officeDocument/2006/relationships/image" Target="../media/image347.svg"/><Relationship Id="rId2" Type="http://schemas.openxmlformats.org/officeDocument/2006/relationships/image" Target="../media/image337.svg"/><Relationship Id="rId1" Type="http://schemas.openxmlformats.org/officeDocument/2006/relationships/image" Target="../media/image336.png"/><Relationship Id="rId6" Type="http://schemas.openxmlformats.org/officeDocument/2006/relationships/image" Target="../media/image341.svg"/><Relationship Id="rId11" Type="http://schemas.openxmlformats.org/officeDocument/2006/relationships/image" Target="../media/image346.png"/><Relationship Id="rId5" Type="http://schemas.openxmlformats.org/officeDocument/2006/relationships/image" Target="../media/image340.png"/><Relationship Id="rId10" Type="http://schemas.openxmlformats.org/officeDocument/2006/relationships/image" Target="../media/image345.svg"/><Relationship Id="rId4" Type="http://schemas.openxmlformats.org/officeDocument/2006/relationships/image" Target="../media/image339.svg"/><Relationship Id="rId9" Type="http://schemas.openxmlformats.org/officeDocument/2006/relationships/image" Target="../media/image34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01.svg"/><Relationship Id="rId3" Type="http://schemas.openxmlformats.org/officeDocument/2006/relationships/image" Target="../media/image296.png"/><Relationship Id="rId7" Type="http://schemas.openxmlformats.org/officeDocument/2006/relationships/image" Target="../media/image300.png"/><Relationship Id="rId2" Type="http://schemas.openxmlformats.org/officeDocument/2006/relationships/image" Target="../media/image295.svg"/><Relationship Id="rId1" Type="http://schemas.openxmlformats.org/officeDocument/2006/relationships/image" Target="../media/image294.png"/><Relationship Id="rId6" Type="http://schemas.openxmlformats.org/officeDocument/2006/relationships/image" Target="../media/image299.svg"/><Relationship Id="rId5" Type="http://schemas.openxmlformats.org/officeDocument/2006/relationships/image" Target="../media/image298.png"/><Relationship Id="rId4" Type="http://schemas.openxmlformats.org/officeDocument/2006/relationships/image" Target="../media/image29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3.svg"/><Relationship Id="rId3" Type="http://schemas.openxmlformats.org/officeDocument/2006/relationships/image" Target="../media/image338.png"/><Relationship Id="rId7" Type="http://schemas.openxmlformats.org/officeDocument/2006/relationships/image" Target="../media/image342.png"/><Relationship Id="rId12" Type="http://schemas.openxmlformats.org/officeDocument/2006/relationships/image" Target="../media/image347.svg"/><Relationship Id="rId2" Type="http://schemas.openxmlformats.org/officeDocument/2006/relationships/image" Target="../media/image337.svg"/><Relationship Id="rId1" Type="http://schemas.openxmlformats.org/officeDocument/2006/relationships/image" Target="../media/image336.png"/><Relationship Id="rId6" Type="http://schemas.openxmlformats.org/officeDocument/2006/relationships/image" Target="../media/image341.svg"/><Relationship Id="rId11" Type="http://schemas.openxmlformats.org/officeDocument/2006/relationships/image" Target="../media/image346.png"/><Relationship Id="rId5" Type="http://schemas.openxmlformats.org/officeDocument/2006/relationships/image" Target="../media/image340.png"/><Relationship Id="rId10" Type="http://schemas.openxmlformats.org/officeDocument/2006/relationships/image" Target="../media/image345.svg"/><Relationship Id="rId4" Type="http://schemas.openxmlformats.org/officeDocument/2006/relationships/image" Target="../media/image339.svg"/><Relationship Id="rId9" Type="http://schemas.openxmlformats.org/officeDocument/2006/relationships/image" Target="../media/image344.pn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6DDE0-9772-40CF-BED5-3D5576205BC2}"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E8710E31-740E-486E-905E-5B8CE355D3AD}">
      <dgm:prSet/>
      <dgm:spPr/>
      <dgm:t>
        <a:bodyPr/>
        <a:lstStyle/>
        <a:p>
          <a:pPr>
            <a:defRPr cap="all"/>
          </a:pPr>
          <a:r>
            <a:rPr lang="en-US">
              <a:solidFill>
                <a:schemeClr val="tx1"/>
              </a:solidFill>
            </a:rPr>
            <a:t>4 </a:t>
          </a:r>
          <a:r>
            <a:rPr lang="en-US" err="1">
              <a:solidFill>
                <a:schemeClr val="tx1"/>
              </a:solidFill>
            </a:rPr>
            <a:t>vCores</a:t>
          </a:r>
          <a:r>
            <a:rPr lang="en-US">
              <a:solidFill>
                <a:schemeClr val="tx1"/>
              </a:solidFill>
            </a:rPr>
            <a:t>, 8GB RAM, ~100GB of data storage (original data)</a:t>
          </a:r>
        </a:p>
      </dgm:t>
    </dgm:pt>
    <dgm:pt modelId="{87644EE5-1CC6-4843-83D6-FCEDE853BB5C}" type="parTrans" cxnId="{59AAC04B-0257-41A7-95E8-3DB91F9C28DB}">
      <dgm:prSet/>
      <dgm:spPr/>
      <dgm:t>
        <a:bodyPr/>
        <a:lstStyle/>
        <a:p>
          <a:endParaRPr lang="en-US"/>
        </a:p>
      </dgm:t>
    </dgm:pt>
    <dgm:pt modelId="{8BE3A3CA-4226-4CC8-8B37-1917DDFE4D1A}" type="sibTrans" cxnId="{59AAC04B-0257-41A7-95E8-3DB91F9C28DB}">
      <dgm:prSet/>
      <dgm:spPr/>
      <dgm:t>
        <a:bodyPr/>
        <a:lstStyle/>
        <a:p>
          <a:endParaRPr lang="en-US"/>
        </a:p>
      </dgm:t>
    </dgm:pt>
    <dgm:pt modelId="{C2524329-66D0-470A-8002-7852E2D569B6}">
      <dgm:prSet/>
      <dgm:spPr/>
      <dgm:t>
        <a:bodyPr/>
        <a:lstStyle/>
        <a:p>
          <a:pPr>
            <a:defRPr cap="all"/>
          </a:pPr>
          <a:r>
            <a:rPr lang="en-US">
              <a:solidFill>
                <a:schemeClr val="tx1"/>
              </a:solidFill>
            </a:rPr>
            <a:t>Up to 10 databases</a:t>
          </a:r>
        </a:p>
      </dgm:t>
    </dgm:pt>
    <dgm:pt modelId="{27644278-B282-4F52-B125-60B702000FA3}" type="parTrans" cxnId="{69ABE15E-7AEB-4885-9FA0-346AFFCB5AF2}">
      <dgm:prSet/>
      <dgm:spPr/>
      <dgm:t>
        <a:bodyPr/>
        <a:lstStyle/>
        <a:p>
          <a:endParaRPr lang="en-US"/>
        </a:p>
      </dgm:t>
    </dgm:pt>
    <dgm:pt modelId="{EE21851E-2B4C-44C2-972E-5C8C21B63482}" type="sibTrans" cxnId="{69ABE15E-7AEB-4885-9FA0-346AFFCB5AF2}">
      <dgm:prSet/>
      <dgm:spPr/>
      <dgm:t>
        <a:bodyPr/>
        <a:lstStyle/>
        <a:p>
          <a:endParaRPr lang="en-US"/>
        </a:p>
      </dgm:t>
    </dgm:pt>
    <dgm:pt modelId="{27748BB2-9040-48F5-A525-99AD94D8F8A5}">
      <dgm:prSet/>
      <dgm:spPr/>
      <dgm:t>
        <a:bodyPr/>
        <a:lstStyle/>
        <a:p>
          <a:pPr>
            <a:defRPr cap="all"/>
          </a:pPr>
          <a:r>
            <a:rPr lang="en-US">
              <a:solidFill>
                <a:schemeClr val="tx1"/>
              </a:solidFill>
            </a:rPr>
            <a:t>Up to 100 tables per DB, Up to 200 columns per table</a:t>
          </a:r>
        </a:p>
      </dgm:t>
    </dgm:pt>
    <dgm:pt modelId="{D3335A0F-89FD-4023-9A0C-0F75FA7F00B8}" type="parTrans" cxnId="{5BF388C3-EE94-4BE6-A8CA-1E7B6B1E8BCE}">
      <dgm:prSet/>
      <dgm:spPr/>
      <dgm:t>
        <a:bodyPr/>
        <a:lstStyle/>
        <a:p>
          <a:endParaRPr lang="en-US"/>
        </a:p>
      </dgm:t>
    </dgm:pt>
    <dgm:pt modelId="{198854BC-6ABB-4B82-B522-04B886267F11}" type="sibTrans" cxnId="{5BF388C3-EE94-4BE6-A8CA-1E7B6B1E8BCE}">
      <dgm:prSet/>
      <dgm:spPr/>
      <dgm:t>
        <a:bodyPr/>
        <a:lstStyle/>
        <a:p>
          <a:endParaRPr lang="en-US"/>
        </a:p>
      </dgm:t>
    </dgm:pt>
    <dgm:pt modelId="{5AC2DF10-6D5E-4EE3-905F-4E627A223D23}">
      <dgm:prSet/>
      <dgm:spPr/>
      <dgm:t>
        <a:bodyPr/>
        <a:lstStyle/>
        <a:p>
          <a:pPr>
            <a:defRPr cap="all"/>
          </a:pPr>
          <a:r>
            <a:rPr lang="en-US">
              <a:solidFill>
                <a:schemeClr val="tx1"/>
              </a:solidFill>
            </a:rPr>
            <a:t>Core functionality</a:t>
          </a:r>
        </a:p>
      </dgm:t>
    </dgm:pt>
    <dgm:pt modelId="{C03E5014-242B-4870-83D5-E43C38EDDBF1}" type="parTrans" cxnId="{0D07F297-C505-45DD-BA37-3A204279DF84}">
      <dgm:prSet/>
      <dgm:spPr/>
      <dgm:t>
        <a:bodyPr/>
        <a:lstStyle/>
        <a:p>
          <a:endParaRPr lang="en-US"/>
        </a:p>
      </dgm:t>
    </dgm:pt>
    <dgm:pt modelId="{6D87443D-AFF5-4841-A78E-AF2D264500CA}" type="sibTrans" cxnId="{0D07F297-C505-45DD-BA37-3A204279DF84}">
      <dgm:prSet/>
      <dgm:spPr/>
      <dgm:t>
        <a:bodyPr/>
        <a:lstStyle/>
        <a:p>
          <a:endParaRPr lang="en-US"/>
        </a:p>
      </dgm:t>
    </dgm:pt>
    <dgm:pt modelId="{395B1E8F-0143-4DE8-82F9-6DC8233625DC}" type="pres">
      <dgm:prSet presAssocID="{BAC6DDE0-9772-40CF-BED5-3D5576205BC2}" presName="root" presStyleCnt="0">
        <dgm:presLayoutVars>
          <dgm:dir/>
          <dgm:resizeHandles val="exact"/>
        </dgm:presLayoutVars>
      </dgm:prSet>
      <dgm:spPr/>
    </dgm:pt>
    <dgm:pt modelId="{3EDFC2D9-46EC-4E60-BC0E-11B34CB861A0}" type="pres">
      <dgm:prSet presAssocID="{E8710E31-740E-486E-905E-5B8CE355D3AD}" presName="compNode" presStyleCnt="0"/>
      <dgm:spPr/>
    </dgm:pt>
    <dgm:pt modelId="{586425FC-338A-4BC1-9AF4-BAA53B546F46}" type="pres">
      <dgm:prSet presAssocID="{E8710E31-740E-486E-905E-5B8CE355D3AD}" presName="iconBgRect" presStyleLbl="bgShp" presStyleIdx="0" presStyleCnt="4"/>
      <dgm:spPr>
        <a:solidFill>
          <a:schemeClr val="tx1"/>
        </a:solidFill>
      </dgm:spPr>
    </dgm:pt>
    <dgm:pt modelId="{33E1F6D8-9D57-4F95-B414-B3E73EAF49ED}" type="pres">
      <dgm:prSet presAssocID="{E8710E31-740E-486E-905E-5B8CE355D3AD}" presName="iconRect" presStyleLbl="node1" presStyleIdx="0" presStyleCnt="4"/>
      <dgm:spPr>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B75154F6-34D5-4F81-9223-37BC7627491D}" type="pres">
      <dgm:prSet presAssocID="{E8710E31-740E-486E-905E-5B8CE355D3AD}" presName="spaceRect" presStyleCnt="0"/>
      <dgm:spPr/>
    </dgm:pt>
    <dgm:pt modelId="{2B106957-30DC-4C5E-B4BB-F78F69BC633E}" type="pres">
      <dgm:prSet presAssocID="{E8710E31-740E-486E-905E-5B8CE355D3AD}" presName="textRect" presStyleLbl="revTx" presStyleIdx="0" presStyleCnt="4">
        <dgm:presLayoutVars>
          <dgm:chMax val="1"/>
          <dgm:chPref val="1"/>
        </dgm:presLayoutVars>
      </dgm:prSet>
      <dgm:spPr/>
    </dgm:pt>
    <dgm:pt modelId="{11CB91DD-633A-40A0-8317-C4244A5A5257}" type="pres">
      <dgm:prSet presAssocID="{8BE3A3CA-4226-4CC8-8B37-1917DDFE4D1A}" presName="sibTrans" presStyleCnt="0"/>
      <dgm:spPr/>
    </dgm:pt>
    <dgm:pt modelId="{CE1F8F2D-3703-4F2B-97CE-BA94B46D52ED}" type="pres">
      <dgm:prSet presAssocID="{C2524329-66D0-470A-8002-7852E2D569B6}" presName="compNode" presStyleCnt="0"/>
      <dgm:spPr/>
    </dgm:pt>
    <dgm:pt modelId="{D26DA803-7779-4774-AEE4-AA1F94DBCE25}" type="pres">
      <dgm:prSet presAssocID="{C2524329-66D0-470A-8002-7852E2D569B6}" presName="iconBgRect" presStyleLbl="bgShp" presStyleIdx="1" presStyleCnt="4"/>
      <dgm:spPr>
        <a:solidFill>
          <a:schemeClr val="tx1"/>
        </a:solidFill>
      </dgm:spPr>
    </dgm:pt>
    <dgm:pt modelId="{90CF55B3-0FA8-4261-8631-5FC8A5BEC987}" type="pres">
      <dgm:prSet presAssocID="{C2524329-66D0-470A-8002-7852E2D569B6}" presName="iconRect" presStyleLbl="node1" presStyleIdx="1" presStyleCnt="4"/>
      <dgm:spPr>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045EFE0C-2D5F-441E-BF41-D1772E5AB8AD}" type="pres">
      <dgm:prSet presAssocID="{C2524329-66D0-470A-8002-7852E2D569B6}" presName="spaceRect" presStyleCnt="0"/>
      <dgm:spPr/>
    </dgm:pt>
    <dgm:pt modelId="{BAFA8092-3E50-4F09-AEE6-425B5D10BD2B}" type="pres">
      <dgm:prSet presAssocID="{C2524329-66D0-470A-8002-7852E2D569B6}" presName="textRect" presStyleLbl="revTx" presStyleIdx="1" presStyleCnt="4">
        <dgm:presLayoutVars>
          <dgm:chMax val="1"/>
          <dgm:chPref val="1"/>
        </dgm:presLayoutVars>
      </dgm:prSet>
      <dgm:spPr/>
    </dgm:pt>
    <dgm:pt modelId="{A8839C2E-F7E2-45B2-BBA2-3A3261318D37}" type="pres">
      <dgm:prSet presAssocID="{EE21851E-2B4C-44C2-972E-5C8C21B63482}" presName="sibTrans" presStyleCnt="0"/>
      <dgm:spPr/>
    </dgm:pt>
    <dgm:pt modelId="{D2038275-E264-4B96-9AD1-77F9D44851EE}" type="pres">
      <dgm:prSet presAssocID="{27748BB2-9040-48F5-A525-99AD94D8F8A5}" presName="compNode" presStyleCnt="0"/>
      <dgm:spPr/>
    </dgm:pt>
    <dgm:pt modelId="{F61B4983-E763-4E3F-924D-1CF798AFC779}" type="pres">
      <dgm:prSet presAssocID="{27748BB2-9040-48F5-A525-99AD94D8F8A5}" presName="iconBgRect" presStyleLbl="bgShp" presStyleIdx="2" presStyleCnt="4"/>
      <dgm:spPr>
        <a:solidFill>
          <a:schemeClr val="tx1"/>
        </a:solidFill>
      </dgm:spPr>
    </dgm:pt>
    <dgm:pt modelId="{77C4D751-7D52-4ADF-8BED-193E24E657A6}" type="pres">
      <dgm:prSet presAssocID="{27748BB2-9040-48F5-A525-99AD94D8F8A5}" presName="iconRect" presStyleLbl="node1" presStyleIdx="2" presStyleCnt="4"/>
      <dgm:spPr>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9F8888B4-B792-4709-B3D4-0CF93CBD629B}" type="pres">
      <dgm:prSet presAssocID="{27748BB2-9040-48F5-A525-99AD94D8F8A5}" presName="spaceRect" presStyleCnt="0"/>
      <dgm:spPr/>
    </dgm:pt>
    <dgm:pt modelId="{46B05CEE-6B96-470F-8FC1-0F6B05F0DE6A}" type="pres">
      <dgm:prSet presAssocID="{27748BB2-9040-48F5-A525-99AD94D8F8A5}" presName="textRect" presStyleLbl="revTx" presStyleIdx="2" presStyleCnt="4">
        <dgm:presLayoutVars>
          <dgm:chMax val="1"/>
          <dgm:chPref val="1"/>
        </dgm:presLayoutVars>
      </dgm:prSet>
      <dgm:spPr/>
    </dgm:pt>
    <dgm:pt modelId="{B6ED5133-ECF1-408B-8550-F46DC4AD2B63}" type="pres">
      <dgm:prSet presAssocID="{198854BC-6ABB-4B82-B522-04B886267F11}" presName="sibTrans" presStyleCnt="0"/>
      <dgm:spPr/>
    </dgm:pt>
    <dgm:pt modelId="{52961970-1E39-4520-90C2-D52BEA618279}" type="pres">
      <dgm:prSet presAssocID="{5AC2DF10-6D5E-4EE3-905F-4E627A223D23}" presName="compNode" presStyleCnt="0"/>
      <dgm:spPr/>
    </dgm:pt>
    <dgm:pt modelId="{83143F8A-E101-4069-A1F3-02654113DA11}" type="pres">
      <dgm:prSet presAssocID="{5AC2DF10-6D5E-4EE3-905F-4E627A223D23}" presName="iconBgRect" presStyleLbl="bgShp" presStyleIdx="3" presStyleCnt="4"/>
      <dgm:spPr>
        <a:solidFill>
          <a:schemeClr val="tx1"/>
        </a:solidFill>
      </dgm:spPr>
    </dgm:pt>
    <dgm:pt modelId="{411B8510-AF7F-489E-99D3-9F2ADC5A198F}" type="pres">
      <dgm:prSet presAssocID="{5AC2DF10-6D5E-4EE3-905F-4E627A223D23}" presName="iconRect" presStyleLbl="node1" presStyleIdx="3" presStyleCnt="4"/>
      <dgm:spPr>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92571032-35CE-4823-9C81-FD99DD4CF26E}" type="pres">
      <dgm:prSet presAssocID="{5AC2DF10-6D5E-4EE3-905F-4E627A223D23}" presName="spaceRect" presStyleCnt="0"/>
      <dgm:spPr/>
    </dgm:pt>
    <dgm:pt modelId="{65DC3870-8850-463A-9A6C-32ACEEECF8F4}" type="pres">
      <dgm:prSet presAssocID="{5AC2DF10-6D5E-4EE3-905F-4E627A223D23}" presName="textRect" presStyleLbl="revTx" presStyleIdx="3" presStyleCnt="4">
        <dgm:presLayoutVars>
          <dgm:chMax val="1"/>
          <dgm:chPref val="1"/>
        </dgm:presLayoutVars>
      </dgm:prSet>
      <dgm:spPr/>
    </dgm:pt>
  </dgm:ptLst>
  <dgm:cxnLst>
    <dgm:cxn modelId="{C3AD0F01-8F70-447F-BD3B-40D1F0639817}" type="presOf" srcId="{BAC6DDE0-9772-40CF-BED5-3D5576205BC2}" destId="{395B1E8F-0143-4DE8-82F9-6DC8233625DC}" srcOrd="0" destOrd="0" presId="urn:microsoft.com/office/officeart/2018/5/layout/IconCircleLabelList"/>
    <dgm:cxn modelId="{D7D1FC2D-B95E-4820-A8FC-DDE732FE079A}" type="presOf" srcId="{E8710E31-740E-486E-905E-5B8CE355D3AD}" destId="{2B106957-30DC-4C5E-B4BB-F78F69BC633E}" srcOrd="0" destOrd="0" presId="urn:microsoft.com/office/officeart/2018/5/layout/IconCircleLabelList"/>
    <dgm:cxn modelId="{69ABE15E-7AEB-4885-9FA0-346AFFCB5AF2}" srcId="{BAC6DDE0-9772-40CF-BED5-3D5576205BC2}" destId="{C2524329-66D0-470A-8002-7852E2D569B6}" srcOrd="1" destOrd="0" parTransId="{27644278-B282-4F52-B125-60B702000FA3}" sibTransId="{EE21851E-2B4C-44C2-972E-5C8C21B63482}"/>
    <dgm:cxn modelId="{D3776762-2804-48C7-88F1-9AECC6EFB638}" type="presOf" srcId="{5AC2DF10-6D5E-4EE3-905F-4E627A223D23}" destId="{65DC3870-8850-463A-9A6C-32ACEEECF8F4}" srcOrd="0" destOrd="0" presId="urn:microsoft.com/office/officeart/2018/5/layout/IconCircleLabelList"/>
    <dgm:cxn modelId="{59AAC04B-0257-41A7-95E8-3DB91F9C28DB}" srcId="{BAC6DDE0-9772-40CF-BED5-3D5576205BC2}" destId="{E8710E31-740E-486E-905E-5B8CE355D3AD}" srcOrd="0" destOrd="0" parTransId="{87644EE5-1CC6-4843-83D6-FCEDE853BB5C}" sibTransId="{8BE3A3CA-4226-4CC8-8B37-1917DDFE4D1A}"/>
    <dgm:cxn modelId="{0D07F297-C505-45DD-BA37-3A204279DF84}" srcId="{BAC6DDE0-9772-40CF-BED5-3D5576205BC2}" destId="{5AC2DF10-6D5E-4EE3-905F-4E627A223D23}" srcOrd="3" destOrd="0" parTransId="{C03E5014-242B-4870-83D5-E43C38EDDBF1}" sibTransId="{6D87443D-AFF5-4841-A78E-AF2D264500CA}"/>
    <dgm:cxn modelId="{182FFFB9-8F75-499B-9138-3A05F5EC296A}" type="presOf" srcId="{27748BB2-9040-48F5-A525-99AD94D8F8A5}" destId="{46B05CEE-6B96-470F-8FC1-0F6B05F0DE6A}" srcOrd="0" destOrd="0" presId="urn:microsoft.com/office/officeart/2018/5/layout/IconCircleLabelList"/>
    <dgm:cxn modelId="{5BF388C3-EE94-4BE6-A8CA-1E7B6B1E8BCE}" srcId="{BAC6DDE0-9772-40CF-BED5-3D5576205BC2}" destId="{27748BB2-9040-48F5-A525-99AD94D8F8A5}" srcOrd="2" destOrd="0" parTransId="{D3335A0F-89FD-4023-9A0C-0F75FA7F00B8}" sibTransId="{198854BC-6ABB-4B82-B522-04B886267F11}"/>
    <dgm:cxn modelId="{F62E56FE-6163-4336-B4FD-60446EC2A054}" type="presOf" srcId="{C2524329-66D0-470A-8002-7852E2D569B6}" destId="{BAFA8092-3E50-4F09-AEE6-425B5D10BD2B}" srcOrd="0" destOrd="0" presId="urn:microsoft.com/office/officeart/2018/5/layout/IconCircleLabelList"/>
    <dgm:cxn modelId="{571A94B2-68C2-4B1A-AF37-FE2E4C4A0E4A}" type="presParOf" srcId="{395B1E8F-0143-4DE8-82F9-6DC8233625DC}" destId="{3EDFC2D9-46EC-4E60-BC0E-11B34CB861A0}" srcOrd="0" destOrd="0" presId="urn:microsoft.com/office/officeart/2018/5/layout/IconCircleLabelList"/>
    <dgm:cxn modelId="{6B0B1448-55F8-4E48-A48F-BD7C7596D155}" type="presParOf" srcId="{3EDFC2D9-46EC-4E60-BC0E-11B34CB861A0}" destId="{586425FC-338A-4BC1-9AF4-BAA53B546F46}" srcOrd="0" destOrd="0" presId="urn:microsoft.com/office/officeart/2018/5/layout/IconCircleLabelList"/>
    <dgm:cxn modelId="{C2D4CD6F-B9FF-4EE6-8B85-2BAB21C8F14F}" type="presParOf" srcId="{3EDFC2D9-46EC-4E60-BC0E-11B34CB861A0}" destId="{33E1F6D8-9D57-4F95-B414-B3E73EAF49ED}" srcOrd="1" destOrd="0" presId="urn:microsoft.com/office/officeart/2018/5/layout/IconCircleLabelList"/>
    <dgm:cxn modelId="{4B2D29B4-76B1-47C8-AC3F-6B1FF0B9F047}" type="presParOf" srcId="{3EDFC2D9-46EC-4E60-BC0E-11B34CB861A0}" destId="{B75154F6-34D5-4F81-9223-37BC7627491D}" srcOrd="2" destOrd="0" presId="urn:microsoft.com/office/officeart/2018/5/layout/IconCircleLabelList"/>
    <dgm:cxn modelId="{50F4A014-612B-4008-B023-78726843C6B7}" type="presParOf" srcId="{3EDFC2D9-46EC-4E60-BC0E-11B34CB861A0}" destId="{2B106957-30DC-4C5E-B4BB-F78F69BC633E}" srcOrd="3" destOrd="0" presId="urn:microsoft.com/office/officeart/2018/5/layout/IconCircleLabelList"/>
    <dgm:cxn modelId="{AACE0BE1-1E7D-41C9-BB00-1FE0E2C503C2}" type="presParOf" srcId="{395B1E8F-0143-4DE8-82F9-6DC8233625DC}" destId="{11CB91DD-633A-40A0-8317-C4244A5A5257}" srcOrd="1" destOrd="0" presId="urn:microsoft.com/office/officeart/2018/5/layout/IconCircleLabelList"/>
    <dgm:cxn modelId="{CC7A976A-F313-4B75-AD80-516EE8A2DC28}" type="presParOf" srcId="{395B1E8F-0143-4DE8-82F9-6DC8233625DC}" destId="{CE1F8F2D-3703-4F2B-97CE-BA94B46D52ED}" srcOrd="2" destOrd="0" presId="urn:microsoft.com/office/officeart/2018/5/layout/IconCircleLabelList"/>
    <dgm:cxn modelId="{7D67B5D0-4212-4AC0-B6FB-B1A5F86E5A83}" type="presParOf" srcId="{CE1F8F2D-3703-4F2B-97CE-BA94B46D52ED}" destId="{D26DA803-7779-4774-AEE4-AA1F94DBCE25}" srcOrd="0" destOrd="0" presId="urn:microsoft.com/office/officeart/2018/5/layout/IconCircleLabelList"/>
    <dgm:cxn modelId="{2F385B50-DD0A-440A-93F4-DEDDF440EC3B}" type="presParOf" srcId="{CE1F8F2D-3703-4F2B-97CE-BA94B46D52ED}" destId="{90CF55B3-0FA8-4261-8631-5FC8A5BEC987}" srcOrd="1" destOrd="0" presId="urn:microsoft.com/office/officeart/2018/5/layout/IconCircleLabelList"/>
    <dgm:cxn modelId="{68C39B3C-E662-4FFC-8916-6246E1F59A7E}" type="presParOf" srcId="{CE1F8F2D-3703-4F2B-97CE-BA94B46D52ED}" destId="{045EFE0C-2D5F-441E-BF41-D1772E5AB8AD}" srcOrd="2" destOrd="0" presId="urn:microsoft.com/office/officeart/2018/5/layout/IconCircleLabelList"/>
    <dgm:cxn modelId="{C0BA5399-20B6-4A15-AAB8-FD9B608312FB}" type="presParOf" srcId="{CE1F8F2D-3703-4F2B-97CE-BA94B46D52ED}" destId="{BAFA8092-3E50-4F09-AEE6-425B5D10BD2B}" srcOrd="3" destOrd="0" presId="urn:microsoft.com/office/officeart/2018/5/layout/IconCircleLabelList"/>
    <dgm:cxn modelId="{A4011CAE-36BF-44F4-8708-0CBC272475E1}" type="presParOf" srcId="{395B1E8F-0143-4DE8-82F9-6DC8233625DC}" destId="{A8839C2E-F7E2-45B2-BBA2-3A3261318D37}" srcOrd="3" destOrd="0" presId="urn:microsoft.com/office/officeart/2018/5/layout/IconCircleLabelList"/>
    <dgm:cxn modelId="{2446A650-BAC2-49CB-B2C9-36A306F59981}" type="presParOf" srcId="{395B1E8F-0143-4DE8-82F9-6DC8233625DC}" destId="{D2038275-E264-4B96-9AD1-77F9D44851EE}" srcOrd="4" destOrd="0" presId="urn:microsoft.com/office/officeart/2018/5/layout/IconCircleLabelList"/>
    <dgm:cxn modelId="{6305315E-13A9-4F4F-B5A1-D1CD120F9EF6}" type="presParOf" srcId="{D2038275-E264-4B96-9AD1-77F9D44851EE}" destId="{F61B4983-E763-4E3F-924D-1CF798AFC779}" srcOrd="0" destOrd="0" presId="urn:microsoft.com/office/officeart/2018/5/layout/IconCircleLabelList"/>
    <dgm:cxn modelId="{7F69B71D-BF8B-4652-B12E-46D04D615C0E}" type="presParOf" srcId="{D2038275-E264-4B96-9AD1-77F9D44851EE}" destId="{77C4D751-7D52-4ADF-8BED-193E24E657A6}" srcOrd="1" destOrd="0" presId="urn:microsoft.com/office/officeart/2018/5/layout/IconCircleLabelList"/>
    <dgm:cxn modelId="{7C3DBEFE-505C-4F09-AF3D-A8645D2A3FC4}" type="presParOf" srcId="{D2038275-E264-4B96-9AD1-77F9D44851EE}" destId="{9F8888B4-B792-4709-B3D4-0CF93CBD629B}" srcOrd="2" destOrd="0" presId="urn:microsoft.com/office/officeart/2018/5/layout/IconCircleLabelList"/>
    <dgm:cxn modelId="{8F47D163-105D-4A8A-9B3A-949992BCDB62}" type="presParOf" srcId="{D2038275-E264-4B96-9AD1-77F9D44851EE}" destId="{46B05CEE-6B96-470F-8FC1-0F6B05F0DE6A}" srcOrd="3" destOrd="0" presId="urn:microsoft.com/office/officeart/2018/5/layout/IconCircleLabelList"/>
    <dgm:cxn modelId="{F9D91B77-5289-43C4-9B7C-A1B31130CF3E}" type="presParOf" srcId="{395B1E8F-0143-4DE8-82F9-6DC8233625DC}" destId="{B6ED5133-ECF1-408B-8550-F46DC4AD2B63}" srcOrd="5" destOrd="0" presId="urn:microsoft.com/office/officeart/2018/5/layout/IconCircleLabelList"/>
    <dgm:cxn modelId="{F5BD1E55-F0A6-443D-A134-2D154A2371FB}" type="presParOf" srcId="{395B1E8F-0143-4DE8-82F9-6DC8233625DC}" destId="{52961970-1E39-4520-90C2-D52BEA618279}" srcOrd="6" destOrd="0" presId="urn:microsoft.com/office/officeart/2018/5/layout/IconCircleLabelList"/>
    <dgm:cxn modelId="{2C06C647-B2FA-4570-ABBD-2A27EB8239AD}" type="presParOf" srcId="{52961970-1E39-4520-90C2-D52BEA618279}" destId="{83143F8A-E101-4069-A1F3-02654113DA11}" srcOrd="0" destOrd="0" presId="urn:microsoft.com/office/officeart/2018/5/layout/IconCircleLabelList"/>
    <dgm:cxn modelId="{6E3C016B-B24B-4F0D-BB7A-B8EF9361F6A2}" type="presParOf" srcId="{52961970-1E39-4520-90C2-D52BEA618279}" destId="{411B8510-AF7F-489E-99D3-9F2ADC5A198F}" srcOrd="1" destOrd="0" presId="urn:microsoft.com/office/officeart/2018/5/layout/IconCircleLabelList"/>
    <dgm:cxn modelId="{717449B9-193F-4B36-AE28-09926F2FF5C6}" type="presParOf" srcId="{52961970-1E39-4520-90C2-D52BEA618279}" destId="{92571032-35CE-4823-9C81-FD99DD4CF26E}" srcOrd="2" destOrd="0" presId="urn:microsoft.com/office/officeart/2018/5/layout/IconCircleLabelList"/>
    <dgm:cxn modelId="{D076E3F7-671F-4FB7-B629-18FCCF0483A9}" type="presParOf" srcId="{52961970-1E39-4520-90C2-D52BEA618279}" destId="{65DC3870-8850-463A-9A6C-32ACEEECF8F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6C1A48-6EF9-455B-8925-F337CF81ED1B}" type="doc">
      <dgm:prSet loTypeId="urn:microsoft.com/office/officeart/2018/2/layout/IconVerticalSolidList" loCatId="icon" qsTypeId="urn:microsoft.com/office/officeart/2005/8/quickstyle/3d3" qsCatId="3D" csTypeId="urn:microsoft.com/office/officeart/2018/5/colors/Iconchunking_neutralbg_accent2_2" csCatId="accent2" phldr="1"/>
      <dgm:spPr/>
      <dgm:t>
        <a:bodyPr/>
        <a:lstStyle/>
        <a:p>
          <a:endParaRPr lang="en-US"/>
        </a:p>
      </dgm:t>
    </dgm:pt>
    <dgm:pt modelId="{19AE679B-61C9-41C9-86D2-7CFCD0561493}">
      <dgm:prSet/>
      <dgm:spPr/>
      <dgm:t>
        <a:bodyPr/>
        <a:lstStyle/>
        <a:p>
          <a:pPr>
            <a:lnSpc>
              <a:spcPct val="100000"/>
            </a:lnSpc>
          </a:pPr>
          <a:r>
            <a:rPr lang="en-US"/>
            <a:t>Relational operators (filters, union, joins, aggregations, …)</a:t>
          </a:r>
        </a:p>
      </dgm:t>
    </dgm:pt>
    <dgm:pt modelId="{87A97558-A564-4FB1-B1DC-A400B54909CA}" type="parTrans" cxnId="{9EA03C4A-A9C3-471B-8F27-D76B11CB2EC1}">
      <dgm:prSet/>
      <dgm:spPr/>
      <dgm:t>
        <a:bodyPr/>
        <a:lstStyle/>
        <a:p>
          <a:endParaRPr lang="en-US"/>
        </a:p>
      </dgm:t>
    </dgm:pt>
    <dgm:pt modelId="{2218E0D7-6B07-4498-A440-203DF555675C}" type="sibTrans" cxnId="{9EA03C4A-A9C3-471B-8F27-D76B11CB2EC1}">
      <dgm:prSet/>
      <dgm:spPr/>
      <dgm:t>
        <a:bodyPr/>
        <a:lstStyle/>
        <a:p>
          <a:endParaRPr lang="en-US"/>
        </a:p>
      </dgm:t>
    </dgm:pt>
    <dgm:pt modelId="{9B33A20A-2B65-47C3-8A71-FE4B50300373}">
      <dgm:prSet/>
      <dgm:spPr/>
      <dgm:t>
        <a:bodyPr/>
        <a:lstStyle/>
        <a:p>
          <a:pPr>
            <a:lnSpc>
              <a:spcPct val="100000"/>
            </a:lnSpc>
          </a:pPr>
          <a:r>
            <a:rPr lang="en-US"/>
            <a:t>Each operator consumes tabular input and produces tabular output</a:t>
          </a:r>
        </a:p>
      </dgm:t>
    </dgm:pt>
    <dgm:pt modelId="{044DAA34-BF6D-431A-A5F1-5B9BEBDEFE46}" type="parTrans" cxnId="{BAA8CFCA-A68C-4384-A26B-9AE2A0717898}">
      <dgm:prSet/>
      <dgm:spPr/>
      <dgm:t>
        <a:bodyPr/>
        <a:lstStyle/>
        <a:p>
          <a:endParaRPr lang="en-US"/>
        </a:p>
      </dgm:t>
    </dgm:pt>
    <dgm:pt modelId="{0D1A1297-1C8E-46F9-8391-D056E8B3B839}" type="sibTrans" cxnId="{BAA8CFCA-A68C-4384-A26B-9AE2A0717898}">
      <dgm:prSet/>
      <dgm:spPr/>
      <dgm:t>
        <a:bodyPr/>
        <a:lstStyle/>
        <a:p>
          <a:endParaRPr lang="en-US"/>
        </a:p>
      </dgm:t>
    </dgm:pt>
    <dgm:pt modelId="{E597E248-DF44-4F88-8B95-F4D18CD0F9D1}">
      <dgm:prSet/>
      <dgm:spPr/>
      <dgm:t>
        <a:bodyPr/>
        <a:lstStyle/>
        <a:p>
          <a:pPr>
            <a:lnSpc>
              <a:spcPct val="100000"/>
            </a:lnSpc>
          </a:pPr>
          <a:r>
            <a:rPr lang="en-US"/>
            <a:t>Can be combined with ‘|’ (pipe).</a:t>
          </a:r>
        </a:p>
      </dgm:t>
    </dgm:pt>
    <dgm:pt modelId="{DCA3781C-602C-429E-8406-7E5671A6C3BA}" type="parTrans" cxnId="{A9AE5F31-61DC-4CE7-AF8B-FACF2FB68C2E}">
      <dgm:prSet/>
      <dgm:spPr/>
      <dgm:t>
        <a:bodyPr/>
        <a:lstStyle/>
        <a:p>
          <a:endParaRPr lang="en-US"/>
        </a:p>
      </dgm:t>
    </dgm:pt>
    <dgm:pt modelId="{48CC3B8C-0A19-45BD-A72B-A8683C129FD2}" type="sibTrans" cxnId="{A9AE5F31-61DC-4CE7-AF8B-FACF2FB68C2E}">
      <dgm:prSet/>
      <dgm:spPr/>
      <dgm:t>
        <a:bodyPr/>
        <a:lstStyle/>
        <a:p>
          <a:endParaRPr lang="en-US"/>
        </a:p>
      </dgm:t>
    </dgm:pt>
    <dgm:pt modelId="{9881CC6B-72B6-41CF-BA84-3B8CEB4739B9}">
      <dgm:prSet/>
      <dgm:spPr/>
      <dgm:t>
        <a:bodyPr/>
        <a:lstStyle/>
        <a:p>
          <a:pPr>
            <a:lnSpc>
              <a:spcPct val="100000"/>
            </a:lnSpc>
          </a:pPr>
          <a:r>
            <a:rPr lang="en-US"/>
            <a:t>Similarities: OS shell, Linq, functional SQL…</a:t>
          </a:r>
        </a:p>
      </dgm:t>
    </dgm:pt>
    <dgm:pt modelId="{EC9A8348-50A2-4267-8321-D52C23493997}" type="parTrans" cxnId="{7A9B3857-7B46-4BF4-99A2-0F439A97FC14}">
      <dgm:prSet/>
      <dgm:spPr/>
      <dgm:t>
        <a:bodyPr/>
        <a:lstStyle/>
        <a:p>
          <a:endParaRPr lang="en-US"/>
        </a:p>
      </dgm:t>
    </dgm:pt>
    <dgm:pt modelId="{B267AF43-0B6F-4A5E-BA96-B8DC6128B120}" type="sibTrans" cxnId="{7A9B3857-7B46-4BF4-99A2-0F439A97FC14}">
      <dgm:prSet/>
      <dgm:spPr/>
      <dgm:t>
        <a:bodyPr/>
        <a:lstStyle/>
        <a:p>
          <a:endParaRPr lang="en-US"/>
        </a:p>
      </dgm:t>
    </dgm:pt>
    <dgm:pt modelId="{1105979C-5295-4BFA-8FB3-016E364E6371}">
      <dgm:prSet/>
      <dgm:spPr/>
      <dgm:t>
        <a:bodyPr/>
        <a:lstStyle/>
        <a:p>
          <a:pPr>
            <a:lnSpc>
              <a:spcPct val="100000"/>
            </a:lnSpc>
          </a:pPr>
          <a:r>
            <a:rPr lang="en-US"/>
            <a:t>Ease to write, read, change</a:t>
          </a:r>
        </a:p>
      </dgm:t>
    </dgm:pt>
    <dgm:pt modelId="{173CFECE-F5E0-47E3-9F53-7C414BDA1754}" type="parTrans" cxnId="{35CF35E4-5767-464A-8F36-F44802CF3AF4}">
      <dgm:prSet/>
      <dgm:spPr/>
      <dgm:t>
        <a:bodyPr/>
        <a:lstStyle/>
        <a:p>
          <a:endParaRPr lang="en-US"/>
        </a:p>
      </dgm:t>
    </dgm:pt>
    <dgm:pt modelId="{23139458-7579-4DCB-9D34-55DA34237849}" type="sibTrans" cxnId="{35CF35E4-5767-464A-8F36-F44802CF3AF4}">
      <dgm:prSet/>
      <dgm:spPr/>
      <dgm:t>
        <a:bodyPr/>
        <a:lstStyle/>
        <a:p>
          <a:endParaRPr lang="en-US"/>
        </a:p>
      </dgm:t>
    </dgm:pt>
    <dgm:pt modelId="{5D5719E2-6A05-4CDC-85C1-F45143E2E1E0}">
      <dgm:prSet/>
      <dgm:spPr/>
      <dgm:t>
        <a:bodyPr/>
        <a:lstStyle/>
        <a:p>
          <a:pPr>
            <a:lnSpc>
              <a:spcPct val="100000"/>
            </a:lnSpc>
          </a:pPr>
          <a:r>
            <a:rPr lang="en-US"/>
            <a:t>Statements:</a:t>
          </a:r>
        </a:p>
      </dgm:t>
    </dgm:pt>
    <dgm:pt modelId="{7AD6A039-90C3-4781-9DE8-DE26C91FC153}" type="parTrans" cxnId="{4E8DC4F9-F9F8-4C87-9329-52C9A0CC1F2D}">
      <dgm:prSet/>
      <dgm:spPr/>
      <dgm:t>
        <a:bodyPr/>
        <a:lstStyle/>
        <a:p>
          <a:endParaRPr lang="en-US"/>
        </a:p>
      </dgm:t>
    </dgm:pt>
    <dgm:pt modelId="{5B6FE016-7992-4891-B39D-671181F020DA}" type="sibTrans" cxnId="{4E8DC4F9-F9F8-4C87-9329-52C9A0CC1F2D}">
      <dgm:prSet/>
      <dgm:spPr/>
      <dgm:t>
        <a:bodyPr/>
        <a:lstStyle/>
        <a:p>
          <a:endParaRPr lang="en-US"/>
        </a:p>
      </dgm:t>
    </dgm:pt>
    <dgm:pt modelId="{44B49C27-E9FF-4CB8-BA9C-2137829BE584}">
      <dgm:prSet/>
      <dgm:spPr/>
      <dgm:t>
        <a:bodyPr/>
        <a:lstStyle/>
        <a:p>
          <a:pPr>
            <a:lnSpc>
              <a:spcPct val="100000"/>
            </a:lnSpc>
          </a:pPr>
          <a:r>
            <a:rPr lang="en-US"/>
            <a:t>Multi-statement (‘;’) queries</a:t>
          </a:r>
        </a:p>
      </dgm:t>
    </dgm:pt>
    <dgm:pt modelId="{9318EA8C-A6A0-4A96-8B7F-3A365C2B8541}" type="parTrans" cxnId="{43580CDA-CFA6-40A7-9A82-1F4B8B23F9D0}">
      <dgm:prSet/>
      <dgm:spPr/>
      <dgm:t>
        <a:bodyPr/>
        <a:lstStyle/>
        <a:p>
          <a:endParaRPr lang="en-US"/>
        </a:p>
      </dgm:t>
    </dgm:pt>
    <dgm:pt modelId="{2BB3D487-FD84-4507-9C36-02CF9403E16F}" type="sibTrans" cxnId="{43580CDA-CFA6-40A7-9A82-1F4B8B23F9D0}">
      <dgm:prSet/>
      <dgm:spPr/>
      <dgm:t>
        <a:bodyPr/>
        <a:lstStyle/>
        <a:p>
          <a:endParaRPr lang="en-US"/>
        </a:p>
      </dgm:t>
    </dgm:pt>
    <dgm:pt modelId="{5176DEE4-88A9-41DF-B9CA-888E8D7D7F21}">
      <dgm:prSet phldrT="[Text]"/>
      <dgm:spPr/>
      <dgm:t>
        <a:bodyPr/>
        <a:lstStyle/>
        <a:p>
          <a:pPr>
            <a:lnSpc>
              <a:spcPct val="100000"/>
            </a:lnSpc>
          </a:pPr>
          <a:r>
            <a:rPr lang="en-US"/>
            <a:t>Single statement query </a:t>
          </a:r>
        </a:p>
      </dgm:t>
    </dgm:pt>
    <dgm:pt modelId="{3CABE3BF-686E-4FBF-9C61-C70A8C1770DE}" type="parTrans" cxnId="{FD387216-4228-4579-8539-7407E2DC831D}">
      <dgm:prSet/>
      <dgm:spPr/>
      <dgm:t>
        <a:bodyPr/>
        <a:lstStyle/>
        <a:p>
          <a:endParaRPr lang="en-US"/>
        </a:p>
      </dgm:t>
    </dgm:pt>
    <dgm:pt modelId="{23640F88-4E1A-4820-BD85-F9F8C8E9D4D9}" type="sibTrans" cxnId="{FD387216-4228-4579-8539-7407E2DC831D}">
      <dgm:prSet/>
      <dgm:spPr/>
      <dgm:t>
        <a:bodyPr/>
        <a:lstStyle/>
        <a:p>
          <a:endParaRPr lang="en-US"/>
        </a:p>
      </dgm:t>
    </dgm:pt>
    <dgm:pt modelId="{89C36EB1-9189-4D08-9E63-2931EF274D09}">
      <dgm:prSet phldrT="[Text]"/>
      <dgm:spPr/>
      <dgm:t>
        <a:bodyPr/>
        <a:lstStyle/>
        <a:p>
          <a:pPr>
            <a:lnSpc>
              <a:spcPct val="100000"/>
            </a:lnSpc>
          </a:pPr>
          <a:r>
            <a:rPr lang="en-US"/>
            <a:t>Use ‘let’ for reusing statements</a:t>
          </a:r>
        </a:p>
      </dgm:t>
    </dgm:pt>
    <dgm:pt modelId="{7F204658-8EDE-4F27-BA76-BD7ECEE9503E}" type="parTrans" cxnId="{47569572-68F6-42EE-A158-A88CC966DA35}">
      <dgm:prSet/>
      <dgm:spPr/>
      <dgm:t>
        <a:bodyPr/>
        <a:lstStyle/>
        <a:p>
          <a:endParaRPr lang="en-US"/>
        </a:p>
      </dgm:t>
    </dgm:pt>
    <dgm:pt modelId="{0647BAAB-F8D3-4363-BAE0-C88AB8406D3D}" type="sibTrans" cxnId="{47569572-68F6-42EE-A158-A88CC966DA35}">
      <dgm:prSet/>
      <dgm:spPr/>
      <dgm:t>
        <a:bodyPr/>
        <a:lstStyle/>
        <a:p>
          <a:endParaRPr lang="en-US"/>
        </a:p>
      </dgm:t>
    </dgm:pt>
    <dgm:pt modelId="{7875B8A4-9B4F-4A52-A4EC-1E827BE48511}" type="pres">
      <dgm:prSet presAssocID="{D86C1A48-6EF9-455B-8925-F337CF81ED1B}" presName="root" presStyleCnt="0">
        <dgm:presLayoutVars>
          <dgm:dir/>
          <dgm:resizeHandles val="exact"/>
        </dgm:presLayoutVars>
      </dgm:prSet>
      <dgm:spPr/>
    </dgm:pt>
    <dgm:pt modelId="{08D02573-D4A7-40B2-BF53-C8277469A819}" type="pres">
      <dgm:prSet presAssocID="{19AE679B-61C9-41C9-86D2-7CFCD0561493}" presName="compNode" presStyleCnt="0"/>
      <dgm:spPr/>
    </dgm:pt>
    <dgm:pt modelId="{E69278C4-0B02-4483-B516-86E2A6C17D2E}" type="pres">
      <dgm:prSet presAssocID="{19AE679B-61C9-41C9-86D2-7CFCD0561493}" presName="bgRect" presStyleLbl="bgShp" presStyleIdx="0" presStyleCnt="6" custScaleY="171519" custLinFactY="-6549" custLinFactNeighborX="-1104" custLinFactNeighborY="-100000"/>
      <dgm:spPr/>
    </dgm:pt>
    <dgm:pt modelId="{8C8C0AD6-20CF-4B07-B6A7-B5E4F01EA915}" type="pres">
      <dgm:prSet presAssocID="{19AE679B-61C9-41C9-86D2-7CFCD0561493}" presName="iconRect" presStyleLbl="node1" presStyleIdx="0" presStyleCnt="6"/>
      <dgm:spPr>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t="24457" b="24457"/>
          </a:stretch>
        </a:blipFill>
      </dgm:spPr>
      <dgm:extLst>
        <a:ext uri="{E40237B7-FDA0-4F09-8148-C483321AD2D9}">
          <dgm14:cNvPr xmlns:dgm14="http://schemas.microsoft.com/office/drawing/2010/diagram" id="0" name="" descr="people_14"/>
        </a:ext>
      </dgm:extLst>
    </dgm:pt>
    <dgm:pt modelId="{DD0AA542-983F-4A00-B9C7-5455700672A1}" type="pres">
      <dgm:prSet presAssocID="{19AE679B-61C9-41C9-86D2-7CFCD0561493}" presName="spaceRect" presStyleCnt="0"/>
      <dgm:spPr/>
    </dgm:pt>
    <dgm:pt modelId="{D8611177-BD07-4412-AEB1-A0D7ABFCDE3F}" type="pres">
      <dgm:prSet presAssocID="{19AE679B-61C9-41C9-86D2-7CFCD0561493}" presName="parTx" presStyleLbl="revTx" presStyleIdx="0" presStyleCnt="7" custScaleY="139643">
        <dgm:presLayoutVars>
          <dgm:chMax val="0"/>
          <dgm:chPref val="0"/>
        </dgm:presLayoutVars>
      </dgm:prSet>
      <dgm:spPr/>
    </dgm:pt>
    <dgm:pt modelId="{AD116180-841E-4AEF-932C-6FECBE63B633}" type="pres">
      <dgm:prSet presAssocID="{2218E0D7-6B07-4498-A440-203DF555675C}" presName="sibTrans" presStyleCnt="0"/>
      <dgm:spPr/>
    </dgm:pt>
    <dgm:pt modelId="{D7B8FA22-94D6-4031-BB2F-55AE9897C5B7}" type="pres">
      <dgm:prSet presAssocID="{9B33A20A-2B65-47C3-8A71-FE4B50300373}" presName="compNode" presStyleCnt="0"/>
      <dgm:spPr/>
    </dgm:pt>
    <dgm:pt modelId="{9321BCA5-2256-4A6B-AABE-0DCBE7C14CE3}" type="pres">
      <dgm:prSet presAssocID="{9B33A20A-2B65-47C3-8A71-FE4B50300373}" presName="bgRect" presStyleLbl="bgShp" presStyleIdx="1" presStyleCnt="6" custScaleY="157398"/>
      <dgm:spPr/>
    </dgm:pt>
    <dgm:pt modelId="{4CD65093-9395-4629-A01A-24A83EAECFF3}" type="pres">
      <dgm:prSet presAssocID="{9B33A20A-2B65-47C3-8A71-FE4B50300373}" presName="iconRect" presStyleLbl="node1" presStyleIdx="1" presStyleCnt="6"/>
      <dgm:spPr>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t="12048" b="12048"/>
          </a:stretch>
        </a:blipFill>
      </dgm:spPr>
      <dgm:extLst>
        <a:ext uri="{E40237B7-FDA0-4F09-8148-C483321AD2D9}">
          <dgm14:cNvPr xmlns:dgm14="http://schemas.microsoft.com/office/drawing/2010/diagram" id="0" name="" descr="keyboard_3"/>
        </a:ext>
      </dgm:extLst>
    </dgm:pt>
    <dgm:pt modelId="{570022BC-7882-4503-B828-3325B1AB3E9D}" type="pres">
      <dgm:prSet presAssocID="{9B33A20A-2B65-47C3-8A71-FE4B50300373}" presName="spaceRect" presStyleCnt="0"/>
      <dgm:spPr/>
    </dgm:pt>
    <dgm:pt modelId="{EBA68BF1-F400-48DD-8984-C93BCC206BB1}" type="pres">
      <dgm:prSet presAssocID="{9B33A20A-2B65-47C3-8A71-FE4B50300373}" presName="parTx" presStyleLbl="revTx" presStyleIdx="1" presStyleCnt="7">
        <dgm:presLayoutVars>
          <dgm:chMax val="0"/>
          <dgm:chPref val="0"/>
        </dgm:presLayoutVars>
      </dgm:prSet>
      <dgm:spPr/>
    </dgm:pt>
    <dgm:pt modelId="{771980EE-D607-404E-B18F-334DB6BC261B}" type="pres">
      <dgm:prSet presAssocID="{0D1A1297-1C8E-46F9-8391-D056E8B3B839}" presName="sibTrans" presStyleCnt="0"/>
      <dgm:spPr/>
    </dgm:pt>
    <dgm:pt modelId="{B05E6F51-4D16-4A54-ACA4-D36B2DD56E5F}" type="pres">
      <dgm:prSet presAssocID="{E597E248-DF44-4F88-8B95-F4D18CD0F9D1}" presName="compNode" presStyleCnt="0"/>
      <dgm:spPr/>
    </dgm:pt>
    <dgm:pt modelId="{2F22CA80-DC81-48A3-9C3A-5C797139A1CF}" type="pres">
      <dgm:prSet presAssocID="{E597E248-DF44-4F88-8B95-F4D18CD0F9D1}" presName="bgRect" presStyleLbl="bgShp" presStyleIdx="2" presStyleCnt="6" custScaleY="141690"/>
      <dgm:spPr/>
    </dgm:pt>
    <dgm:pt modelId="{C0CD5B5E-9543-4706-B00E-37F47BC37906}" type="pres">
      <dgm:prSet presAssocID="{E597E248-DF44-4F88-8B95-F4D18CD0F9D1}" presName="iconRect" presStyleLbl="node1" presStyleIdx="2" presStyleCnt="6"/>
      <dgm:spPr>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t="12921" b="12921"/>
          </a:stretch>
        </a:blipFill>
      </dgm:spPr>
      <dgm:extLst>
        <a:ext uri="{E40237B7-FDA0-4F09-8148-C483321AD2D9}">
          <dgm14:cNvPr xmlns:dgm14="http://schemas.microsoft.com/office/drawing/2010/diagram" id="0" name="" descr="arrow_16"/>
        </a:ext>
      </dgm:extLst>
    </dgm:pt>
    <dgm:pt modelId="{A8BB2347-3147-4A5F-AB63-EA88545998E1}" type="pres">
      <dgm:prSet presAssocID="{E597E248-DF44-4F88-8B95-F4D18CD0F9D1}" presName="spaceRect" presStyleCnt="0"/>
      <dgm:spPr/>
    </dgm:pt>
    <dgm:pt modelId="{C6BF1DCB-5F43-4730-B1D2-B6A5D808301D}" type="pres">
      <dgm:prSet presAssocID="{E597E248-DF44-4F88-8B95-F4D18CD0F9D1}" presName="parTx" presStyleLbl="revTx" presStyleIdx="2" presStyleCnt="7">
        <dgm:presLayoutVars>
          <dgm:chMax val="0"/>
          <dgm:chPref val="0"/>
        </dgm:presLayoutVars>
      </dgm:prSet>
      <dgm:spPr/>
    </dgm:pt>
    <dgm:pt modelId="{B4D1BF6A-753B-495D-BB0D-50AD0F68C01A}" type="pres">
      <dgm:prSet presAssocID="{48CC3B8C-0A19-45BD-A72B-A8683C129FD2}" presName="sibTrans" presStyleCnt="0"/>
      <dgm:spPr/>
    </dgm:pt>
    <dgm:pt modelId="{CA60DECB-24F0-452D-8314-1D66EE891538}" type="pres">
      <dgm:prSet presAssocID="{9881CC6B-72B6-41CF-BA84-3B8CEB4739B9}" presName="compNode" presStyleCnt="0"/>
      <dgm:spPr/>
    </dgm:pt>
    <dgm:pt modelId="{E4876F9C-9689-4751-837E-B41C650F1F18}" type="pres">
      <dgm:prSet presAssocID="{9881CC6B-72B6-41CF-BA84-3B8CEB4739B9}" presName="bgRect" presStyleLbl="bgShp" presStyleIdx="3" presStyleCnt="6" custScaleY="143721"/>
      <dgm:spPr/>
    </dgm:pt>
    <dgm:pt modelId="{81D80186-1B1B-45F7-842A-95B92F5CB156}" type="pres">
      <dgm:prSet presAssocID="{9881CC6B-72B6-41CF-BA84-3B8CEB4739B9}" presName="iconRect" presStyleLbl="node1" presStyleIdx="3" presStyleCnt="6"/>
      <dgm:spPr>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ercent"/>
        </a:ext>
      </dgm:extLst>
    </dgm:pt>
    <dgm:pt modelId="{8D2A2DFF-8A09-4C92-9D05-66766F8F7783}" type="pres">
      <dgm:prSet presAssocID="{9881CC6B-72B6-41CF-BA84-3B8CEB4739B9}" presName="spaceRect" presStyleCnt="0"/>
      <dgm:spPr/>
    </dgm:pt>
    <dgm:pt modelId="{F74F5D85-9667-4DCD-95D1-E7DF8D7FDAF8}" type="pres">
      <dgm:prSet presAssocID="{9881CC6B-72B6-41CF-BA84-3B8CEB4739B9}" presName="parTx" presStyleLbl="revTx" presStyleIdx="3" presStyleCnt="7">
        <dgm:presLayoutVars>
          <dgm:chMax val="0"/>
          <dgm:chPref val="0"/>
        </dgm:presLayoutVars>
      </dgm:prSet>
      <dgm:spPr/>
    </dgm:pt>
    <dgm:pt modelId="{7F71FCF8-5842-4B60-8B1A-86D272ECBA9E}" type="pres">
      <dgm:prSet presAssocID="{B267AF43-0B6F-4A5E-BA96-B8DC6128B120}" presName="sibTrans" presStyleCnt="0"/>
      <dgm:spPr/>
    </dgm:pt>
    <dgm:pt modelId="{7A4E8141-42BA-4A43-809D-944ACA1D1A9B}" type="pres">
      <dgm:prSet presAssocID="{1105979C-5295-4BFA-8FB3-016E364E6371}" presName="compNode" presStyleCnt="0"/>
      <dgm:spPr/>
    </dgm:pt>
    <dgm:pt modelId="{AE0A50AA-CDD7-4CB3-8926-EA9C9654762E}" type="pres">
      <dgm:prSet presAssocID="{1105979C-5295-4BFA-8FB3-016E364E6371}" presName="bgRect" presStyleLbl="bgShp" presStyleIdx="4" presStyleCnt="6" custScaleY="158352"/>
      <dgm:spPr/>
    </dgm:pt>
    <dgm:pt modelId="{C1803CCA-2DAD-4232-849B-4B9BDED2309F}" type="pres">
      <dgm:prSet presAssocID="{1105979C-5295-4BFA-8FB3-016E364E6371}" presName="iconRect" presStyleLbl="node1" presStyleIdx="4" presStyleCnt="6"/>
      <dgm:spPr>
        <a:blipFill>
          <a:blip xmlns:r="http://schemas.openxmlformats.org/officeDocument/2006/relationships"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t="9375" b="9375"/>
          </a:stretch>
        </a:blipFill>
      </dgm:spPr>
      <dgm:extLst>
        <a:ext uri="{E40237B7-FDA0-4F09-8148-C483321AD2D9}">
          <dgm14:cNvPr xmlns:dgm14="http://schemas.microsoft.com/office/drawing/2010/diagram" id="0" name="" descr="Books"/>
        </a:ext>
      </dgm:extLst>
    </dgm:pt>
    <dgm:pt modelId="{7B2E9526-566A-43F2-83B9-CAE565A57B41}" type="pres">
      <dgm:prSet presAssocID="{1105979C-5295-4BFA-8FB3-016E364E6371}" presName="spaceRect" presStyleCnt="0"/>
      <dgm:spPr/>
    </dgm:pt>
    <dgm:pt modelId="{2AB8BFCD-6AEC-4C13-B582-14F14242889C}" type="pres">
      <dgm:prSet presAssocID="{1105979C-5295-4BFA-8FB3-016E364E6371}" presName="parTx" presStyleLbl="revTx" presStyleIdx="4" presStyleCnt="7">
        <dgm:presLayoutVars>
          <dgm:chMax val="0"/>
          <dgm:chPref val="0"/>
        </dgm:presLayoutVars>
      </dgm:prSet>
      <dgm:spPr/>
    </dgm:pt>
    <dgm:pt modelId="{609C63C0-B6CE-4159-AB1D-A9E51610895A}" type="pres">
      <dgm:prSet presAssocID="{23139458-7579-4DCB-9D34-55DA34237849}" presName="sibTrans" presStyleCnt="0"/>
      <dgm:spPr/>
    </dgm:pt>
    <dgm:pt modelId="{FC57DADD-3F70-4571-B6B3-82D11EF5FB87}" type="pres">
      <dgm:prSet presAssocID="{5D5719E2-6A05-4CDC-85C1-F45143E2E1E0}" presName="compNode" presStyleCnt="0"/>
      <dgm:spPr/>
    </dgm:pt>
    <dgm:pt modelId="{AE08A7D1-C17E-44F2-8B7F-CE205E067BDA}" type="pres">
      <dgm:prSet presAssocID="{5D5719E2-6A05-4CDC-85C1-F45143E2E1E0}" presName="bgRect" presStyleLbl="bgShp" presStyleIdx="5" presStyleCnt="6" custScaleY="351270" custLinFactNeighborX="276" custLinFactNeighborY="-16913"/>
      <dgm:spPr/>
    </dgm:pt>
    <dgm:pt modelId="{46088106-EB66-4085-8390-8BBC37B84B25}" type="pres">
      <dgm:prSet presAssocID="{5D5719E2-6A05-4CDC-85C1-F45143E2E1E0}" presName="iconRect" presStyleLbl="node1" presStyleIdx="5" presStyleCnt="6"/>
      <dgm:spPr>
        <a:blipFill>
          <a:blip xmlns:r="http://schemas.openxmlformats.org/officeDocument/2006/relationships"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l="8791" r="8791"/>
          </a:stretch>
        </a:blipFill>
      </dgm:spPr>
      <dgm:extLst>
        <a:ext uri="{E40237B7-FDA0-4F09-8148-C483321AD2D9}">
          <dgm14:cNvPr xmlns:dgm14="http://schemas.microsoft.com/office/drawing/2010/diagram" id="0" name="" descr="transform"/>
        </a:ext>
      </dgm:extLst>
    </dgm:pt>
    <dgm:pt modelId="{59C929C9-7845-4799-BDBA-674E3939CF76}" type="pres">
      <dgm:prSet presAssocID="{5D5719E2-6A05-4CDC-85C1-F45143E2E1E0}" presName="spaceRect" presStyleCnt="0"/>
      <dgm:spPr/>
    </dgm:pt>
    <dgm:pt modelId="{832FCDA7-9613-4782-8F75-C433FA22CD9D}" type="pres">
      <dgm:prSet presAssocID="{5D5719E2-6A05-4CDC-85C1-F45143E2E1E0}" presName="parTx" presStyleLbl="revTx" presStyleIdx="5" presStyleCnt="7">
        <dgm:presLayoutVars>
          <dgm:chMax val="0"/>
          <dgm:chPref val="0"/>
        </dgm:presLayoutVars>
      </dgm:prSet>
      <dgm:spPr/>
    </dgm:pt>
    <dgm:pt modelId="{ADD280F7-E39F-40C1-A1BD-6A2BF8C1A305}" type="pres">
      <dgm:prSet presAssocID="{5D5719E2-6A05-4CDC-85C1-F45143E2E1E0}" presName="desTx" presStyleLbl="revTx" presStyleIdx="6" presStyleCnt="7" custScaleY="411779">
        <dgm:presLayoutVars/>
      </dgm:prSet>
      <dgm:spPr/>
    </dgm:pt>
  </dgm:ptLst>
  <dgm:cxnLst>
    <dgm:cxn modelId="{1B17F800-AC3B-47BC-A03F-9E2596826768}" type="presOf" srcId="{9B33A20A-2B65-47C3-8A71-FE4B50300373}" destId="{EBA68BF1-F400-48DD-8984-C93BCC206BB1}" srcOrd="0" destOrd="0" presId="urn:microsoft.com/office/officeart/2018/2/layout/IconVerticalSolidList"/>
    <dgm:cxn modelId="{7FD53A0A-C31C-484E-A023-24227442437A}" type="presOf" srcId="{1105979C-5295-4BFA-8FB3-016E364E6371}" destId="{2AB8BFCD-6AEC-4C13-B582-14F14242889C}" srcOrd="0" destOrd="0" presId="urn:microsoft.com/office/officeart/2018/2/layout/IconVerticalSolidList"/>
    <dgm:cxn modelId="{FD387216-4228-4579-8539-7407E2DC831D}" srcId="{5D5719E2-6A05-4CDC-85C1-F45143E2E1E0}" destId="{5176DEE4-88A9-41DF-B9CA-888E8D7D7F21}" srcOrd="0" destOrd="0" parTransId="{3CABE3BF-686E-4FBF-9C61-C70A8C1770DE}" sibTransId="{23640F88-4E1A-4820-BD85-F9F8C8E9D4D9}"/>
    <dgm:cxn modelId="{32A19B1B-9776-408E-A5DB-EAE4085C049E}" type="presOf" srcId="{D86C1A48-6EF9-455B-8925-F337CF81ED1B}" destId="{7875B8A4-9B4F-4A52-A4EC-1E827BE48511}" srcOrd="0" destOrd="0" presId="urn:microsoft.com/office/officeart/2018/2/layout/IconVerticalSolidList"/>
    <dgm:cxn modelId="{7E08ED1D-98C1-4054-985C-A317465F6D87}" type="presOf" srcId="{5176DEE4-88A9-41DF-B9CA-888E8D7D7F21}" destId="{ADD280F7-E39F-40C1-A1BD-6A2BF8C1A305}" srcOrd="0" destOrd="0" presId="urn:microsoft.com/office/officeart/2018/2/layout/IconVerticalSolidList"/>
    <dgm:cxn modelId="{A9AE5F31-61DC-4CE7-AF8B-FACF2FB68C2E}" srcId="{D86C1A48-6EF9-455B-8925-F337CF81ED1B}" destId="{E597E248-DF44-4F88-8B95-F4D18CD0F9D1}" srcOrd="2" destOrd="0" parTransId="{DCA3781C-602C-429E-8406-7E5671A6C3BA}" sibTransId="{48CC3B8C-0A19-45BD-A72B-A8683C129FD2}"/>
    <dgm:cxn modelId="{9B575F68-F9AE-4113-B0E5-880D5BF3F85E}" type="presOf" srcId="{5D5719E2-6A05-4CDC-85C1-F45143E2E1E0}" destId="{832FCDA7-9613-4782-8F75-C433FA22CD9D}" srcOrd="0" destOrd="0" presId="urn:microsoft.com/office/officeart/2018/2/layout/IconVerticalSolidList"/>
    <dgm:cxn modelId="{9EA03C4A-A9C3-471B-8F27-D76B11CB2EC1}" srcId="{D86C1A48-6EF9-455B-8925-F337CF81ED1B}" destId="{19AE679B-61C9-41C9-86D2-7CFCD0561493}" srcOrd="0" destOrd="0" parTransId="{87A97558-A564-4FB1-B1DC-A400B54909CA}" sibTransId="{2218E0D7-6B07-4498-A440-203DF555675C}"/>
    <dgm:cxn modelId="{47569572-68F6-42EE-A158-A88CC966DA35}" srcId="{5D5719E2-6A05-4CDC-85C1-F45143E2E1E0}" destId="{89C36EB1-9189-4D08-9E63-2931EF274D09}" srcOrd="1" destOrd="0" parTransId="{7F204658-8EDE-4F27-BA76-BD7ECEE9503E}" sibTransId="{0647BAAB-F8D3-4363-BAE0-C88AB8406D3D}"/>
    <dgm:cxn modelId="{7A9B3857-7B46-4BF4-99A2-0F439A97FC14}" srcId="{D86C1A48-6EF9-455B-8925-F337CF81ED1B}" destId="{9881CC6B-72B6-41CF-BA84-3B8CEB4739B9}" srcOrd="3" destOrd="0" parTransId="{EC9A8348-50A2-4267-8321-D52C23493997}" sibTransId="{B267AF43-0B6F-4A5E-BA96-B8DC6128B120}"/>
    <dgm:cxn modelId="{19743586-1CEB-4149-8F9C-2B6FDF43490E}" type="presOf" srcId="{44B49C27-E9FF-4CB8-BA9C-2137829BE584}" destId="{ADD280F7-E39F-40C1-A1BD-6A2BF8C1A305}" srcOrd="0" destOrd="2" presId="urn:microsoft.com/office/officeart/2018/2/layout/IconVerticalSolidList"/>
    <dgm:cxn modelId="{3FA233A0-C57C-4811-89EB-F991F287EBA1}" type="presOf" srcId="{19AE679B-61C9-41C9-86D2-7CFCD0561493}" destId="{D8611177-BD07-4412-AEB1-A0D7ABFCDE3F}" srcOrd="0" destOrd="0" presId="urn:microsoft.com/office/officeart/2018/2/layout/IconVerticalSolidList"/>
    <dgm:cxn modelId="{7ACAC3AB-226A-49F0-BA51-89FBC942F914}" type="presOf" srcId="{E597E248-DF44-4F88-8B95-F4D18CD0F9D1}" destId="{C6BF1DCB-5F43-4730-B1D2-B6A5D808301D}" srcOrd="0" destOrd="0" presId="urn:microsoft.com/office/officeart/2018/2/layout/IconVerticalSolidList"/>
    <dgm:cxn modelId="{BAA8CFCA-A68C-4384-A26B-9AE2A0717898}" srcId="{D86C1A48-6EF9-455B-8925-F337CF81ED1B}" destId="{9B33A20A-2B65-47C3-8A71-FE4B50300373}" srcOrd="1" destOrd="0" parTransId="{044DAA34-BF6D-431A-A5F1-5B9BEBDEFE46}" sibTransId="{0D1A1297-1C8E-46F9-8391-D056E8B3B839}"/>
    <dgm:cxn modelId="{43580CDA-CFA6-40A7-9A82-1F4B8B23F9D0}" srcId="{5D5719E2-6A05-4CDC-85C1-F45143E2E1E0}" destId="{44B49C27-E9FF-4CB8-BA9C-2137829BE584}" srcOrd="2" destOrd="0" parTransId="{9318EA8C-A6A0-4A96-8B7F-3A365C2B8541}" sibTransId="{2BB3D487-FD84-4507-9C36-02CF9403E16F}"/>
    <dgm:cxn modelId="{35CF35E4-5767-464A-8F36-F44802CF3AF4}" srcId="{D86C1A48-6EF9-455B-8925-F337CF81ED1B}" destId="{1105979C-5295-4BFA-8FB3-016E364E6371}" srcOrd="4" destOrd="0" parTransId="{173CFECE-F5E0-47E3-9F53-7C414BDA1754}" sibTransId="{23139458-7579-4DCB-9D34-55DA34237849}"/>
    <dgm:cxn modelId="{85C89BF8-0E14-4A75-B414-B1CB0DE59696}" type="presOf" srcId="{89C36EB1-9189-4D08-9E63-2931EF274D09}" destId="{ADD280F7-E39F-40C1-A1BD-6A2BF8C1A305}" srcOrd="0" destOrd="1" presId="urn:microsoft.com/office/officeart/2018/2/layout/IconVerticalSolidList"/>
    <dgm:cxn modelId="{4E8DC4F9-F9F8-4C87-9329-52C9A0CC1F2D}" srcId="{D86C1A48-6EF9-455B-8925-F337CF81ED1B}" destId="{5D5719E2-6A05-4CDC-85C1-F45143E2E1E0}" srcOrd="5" destOrd="0" parTransId="{7AD6A039-90C3-4781-9DE8-DE26C91FC153}" sibTransId="{5B6FE016-7992-4891-B39D-671181F020DA}"/>
    <dgm:cxn modelId="{A5CB2CFF-2F3D-4E97-9A70-5C2129D8FFEC}" type="presOf" srcId="{9881CC6B-72B6-41CF-BA84-3B8CEB4739B9}" destId="{F74F5D85-9667-4DCD-95D1-E7DF8D7FDAF8}" srcOrd="0" destOrd="0" presId="urn:microsoft.com/office/officeart/2018/2/layout/IconVerticalSolidList"/>
    <dgm:cxn modelId="{5C163A2B-7709-4474-B8B5-027E3947EAE5}" type="presParOf" srcId="{7875B8A4-9B4F-4A52-A4EC-1E827BE48511}" destId="{08D02573-D4A7-40B2-BF53-C8277469A819}" srcOrd="0" destOrd="0" presId="urn:microsoft.com/office/officeart/2018/2/layout/IconVerticalSolidList"/>
    <dgm:cxn modelId="{EF80E42C-A413-4D20-A4B6-4624B4C408C3}" type="presParOf" srcId="{08D02573-D4A7-40B2-BF53-C8277469A819}" destId="{E69278C4-0B02-4483-B516-86E2A6C17D2E}" srcOrd="0" destOrd="0" presId="urn:microsoft.com/office/officeart/2018/2/layout/IconVerticalSolidList"/>
    <dgm:cxn modelId="{CB3A7092-1216-4400-AA28-941EBB479AA5}" type="presParOf" srcId="{08D02573-D4A7-40B2-BF53-C8277469A819}" destId="{8C8C0AD6-20CF-4B07-B6A7-B5E4F01EA915}" srcOrd="1" destOrd="0" presId="urn:microsoft.com/office/officeart/2018/2/layout/IconVerticalSolidList"/>
    <dgm:cxn modelId="{2235DB02-A1AD-4EF8-B234-9CE3B309E63E}" type="presParOf" srcId="{08D02573-D4A7-40B2-BF53-C8277469A819}" destId="{DD0AA542-983F-4A00-B9C7-5455700672A1}" srcOrd="2" destOrd="0" presId="urn:microsoft.com/office/officeart/2018/2/layout/IconVerticalSolidList"/>
    <dgm:cxn modelId="{F2ABFF2D-1A3A-44EF-A876-C7D31D114959}" type="presParOf" srcId="{08D02573-D4A7-40B2-BF53-C8277469A819}" destId="{D8611177-BD07-4412-AEB1-A0D7ABFCDE3F}" srcOrd="3" destOrd="0" presId="urn:microsoft.com/office/officeart/2018/2/layout/IconVerticalSolidList"/>
    <dgm:cxn modelId="{8B026C70-8898-487A-9E25-39517560432C}" type="presParOf" srcId="{7875B8A4-9B4F-4A52-A4EC-1E827BE48511}" destId="{AD116180-841E-4AEF-932C-6FECBE63B633}" srcOrd="1" destOrd="0" presId="urn:microsoft.com/office/officeart/2018/2/layout/IconVerticalSolidList"/>
    <dgm:cxn modelId="{746AFE65-2DCD-4384-A3D4-722C0760830A}" type="presParOf" srcId="{7875B8A4-9B4F-4A52-A4EC-1E827BE48511}" destId="{D7B8FA22-94D6-4031-BB2F-55AE9897C5B7}" srcOrd="2" destOrd="0" presId="urn:microsoft.com/office/officeart/2018/2/layout/IconVerticalSolidList"/>
    <dgm:cxn modelId="{9AB46321-76C4-4255-8B0A-692C4789B257}" type="presParOf" srcId="{D7B8FA22-94D6-4031-BB2F-55AE9897C5B7}" destId="{9321BCA5-2256-4A6B-AABE-0DCBE7C14CE3}" srcOrd="0" destOrd="0" presId="urn:microsoft.com/office/officeart/2018/2/layout/IconVerticalSolidList"/>
    <dgm:cxn modelId="{6886E35A-02F3-4F38-9613-4DA4637A2D90}" type="presParOf" srcId="{D7B8FA22-94D6-4031-BB2F-55AE9897C5B7}" destId="{4CD65093-9395-4629-A01A-24A83EAECFF3}" srcOrd="1" destOrd="0" presId="urn:microsoft.com/office/officeart/2018/2/layout/IconVerticalSolidList"/>
    <dgm:cxn modelId="{E3B33B72-FDDE-44C8-A229-0D288D8E206F}" type="presParOf" srcId="{D7B8FA22-94D6-4031-BB2F-55AE9897C5B7}" destId="{570022BC-7882-4503-B828-3325B1AB3E9D}" srcOrd="2" destOrd="0" presId="urn:microsoft.com/office/officeart/2018/2/layout/IconVerticalSolidList"/>
    <dgm:cxn modelId="{AF5A74C0-DD90-4C43-932B-DF2E754B879E}" type="presParOf" srcId="{D7B8FA22-94D6-4031-BB2F-55AE9897C5B7}" destId="{EBA68BF1-F400-48DD-8984-C93BCC206BB1}" srcOrd="3" destOrd="0" presId="urn:microsoft.com/office/officeart/2018/2/layout/IconVerticalSolidList"/>
    <dgm:cxn modelId="{DE29885E-FC15-4A21-B0AA-C2A9C59CA76E}" type="presParOf" srcId="{7875B8A4-9B4F-4A52-A4EC-1E827BE48511}" destId="{771980EE-D607-404E-B18F-334DB6BC261B}" srcOrd="3" destOrd="0" presId="urn:microsoft.com/office/officeart/2018/2/layout/IconVerticalSolidList"/>
    <dgm:cxn modelId="{2BA5BC84-6BBD-4A57-BFFC-AF4D1FE01E87}" type="presParOf" srcId="{7875B8A4-9B4F-4A52-A4EC-1E827BE48511}" destId="{B05E6F51-4D16-4A54-ACA4-D36B2DD56E5F}" srcOrd="4" destOrd="0" presId="urn:microsoft.com/office/officeart/2018/2/layout/IconVerticalSolidList"/>
    <dgm:cxn modelId="{93A83DB5-F565-479F-A5C5-241B1D44ED67}" type="presParOf" srcId="{B05E6F51-4D16-4A54-ACA4-D36B2DD56E5F}" destId="{2F22CA80-DC81-48A3-9C3A-5C797139A1CF}" srcOrd="0" destOrd="0" presId="urn:microsoft.com/office/officeart/2018/2/layout/IconVerticalSolidList"/>
    <dgm:cxn modelId="{AD82B148-2B11-46A2-9A13-CA7DB6A9AC7A}" type="presParOf" srcId="{B05E6F51-4D16-4A54-ACA4-D36B2DD56E5F}" destId="{C0CD5B5E-9543-4706-B00E-37F47BC37906}" srcOrd="1" destOrd="0" presId="urn:microsoft.com/office/officeart/2018/2/layout/IconVerticalSolidList"/>
    <dgm:cxn modelId="{B14DB080-F68C-41BC-9D9F-7D24F49A16F0}" type="presParOf" srcId="{B05E6F51-4D16-4A54-ACA4-D36B2DD56E5F}" destId="{A8BB2347-3147-4A5F-AB63-EA88545998E1}" srcOrd="2" destOrd="0" presId="urn:microsoft.com/office/officeart/2018/2/layout/IconVerticalSolidList"/>
    <dgm:cxn modelId="{1BB5FDC4-EC0B-4E9C-8550-6868962D916C}" type="presParOf" srcId="{B05E6F51-4D16-4A54-ACA4-D36B2DD56E5F}" destId="{C6BF1DCB-5F43-4730-B1D2-B6A5D808301D}" srcOrd="3" destOrd="0" presId="urn:microsoft.com/office/officeart/2018/2/layout/IconVerticalSolidList"/>
    <dgm:cxn modelId="{4099A8ED-8BF4-4BA3-91C6-009289AF69D7}" type="presParOf" srcId="{7875B8A4-9B4F-4A52-A4EC-1E827BE48511}" destId="{B4D1BF6A-753B-495D-BB0D-50AD0F68C01A}" srcOrd="5" destOrd="0" presId="urn:microsoft.com/office/officeart/2018/2/layout/IconVerticalSolidList"/>
    <dgm:cxn modelId="{D98941EC-C7FC-4D85-947E-68605F1CE79C}" type="presParOf" srcId="{7875B8A4-9B4F-4A52-A4EC-1E827BE48511}" destId="{CA60DECB-24F0-452D-8314-1D66EE891538}" srcOrd="6" destOrd="0" presId="urn:microsoft.com/office/officeart/2018/2/layout/IconVerticalSolidList"/>
    <dgm:cxn modelId="{08B3ABB9-25C8-4FA9-96A1-3E176DA7A810}" type="presParOf" srcId="{CA60DECB-24F0-452D-8314-1D66EE891538}" destId="{E4876F9C-9689-4751-837E-B41C650F1F18}" srcOrd="0" destOrd="0" presId="urn:microsoft.com/office/officeart/2018/2/layout/IconVerticalSolidList"/>
    <dgm:cxn modelId="{D3532298-408D-4DF4-B1D1-21575019940F}" type="presParOf" srcId="{CA60DECB-24F0-452D-8314-1D66EE891538}" destId="{81D80186-1B1B-45F7-842A-95B92F5CB156}" srcOrd="1" destOrd="0" presId="urn:microsoft.com/office/officeart/2018/2/layout/IconVerticalSolidList"/>
    <dgm:cxn modelId="{684FDE8C-41EA-4B3F-B8DE-4945D0F26B03}" type="presParOf" srcId="{CA60DECB-24F0-452D-8314-1D66EE891538}" destId="{8D2A2DFF-8A09-4C92-9D05-66766F8F7783}" srcOrd="2" destOrd="0" presId="urn:microsoft.com/office/officeart/2018/2/layout/IconVerticalSolidList"/>
    <dgm:cxn modelId="{869B203E-149B-481B-9154-EADB50A80E9C}" type="presParOf" srcId="{CA60DECB-24F0-452D-8314-1D66EE891538}" destId="{F74F5D85-9667-4DCD-95D1-E7DF8D7FDAF8}" srcOrd="3" destOrd="0" presId="urn:microsoft.com/office/officeart/2018/2/layout/IconVerticalSolidList"/>
    <dgm:cxn modelId="{6FE797BC-7434-4288-8F96-EBC0EADAE8CE}" type="presParOf" srcId="{7875B8A4-9B4F-4A52-A4EC-1E827BE48511}" destId="{7F71FCF8-5842-4B60-8B1A-86D272ECBA9E}" srcOrd="7" destOrd="0" presId="urn:microsoft.com/office/officeart/2018/2/layout/IconVerticalSolidList"/>
    <dgm:cxn modelId="{F0401D12-6553-43E4-ABDF-0F6FEA0A990E}" type="presParOf" srcId="{7875B8A4-9B4F-4A52-A4EC-1E827BE48511}" destId="{7A4E8141-42BA-4A43-809D-944ACA1D1A9B}" srcOrd="8" destOrd="0" presId="urn:microsoft.com/office/officeart/2018/2/layout/IconVerticalSolidList"/>
    <dgm:cxn modelId="{874F233A-0C55-41CA-AAE3-46516744347F}" type="presParOf" srcId="{7A4E8141-42BA-4A43-809D-944ACA1D1A9B}" destId="{AE0A50AA-CDD7-4CB3-8926-EA9C9654762E}" srcOrd="0" destOrd="0" presId="urn:microsoft.com/office/officeart/2018/2/layout/IconVerticalSolidList"/>
    <dgm:cxn modelId="{DA074B3D-4415-4170-A099-7D1294C4190C}" type="presParOf" srcId="{7A4E8141-42BA-4A43-809D-944ACA1D1A9B}" destId="{C1803CCA-2DAD-4232-849B-4B9BDED2309F}" srcOrd="1" destOrd="0" presId="urn:microsoft.com/office/officeart/2018/2/layout/IconVerticalSolidList"/>
    <dgm:cxn modelId="{265C9E28-369B-4DE7-BB00-8DCBF554934B}" type="presParOf" srcId="{7A4E8141-42BA-4A43-809D-944ACA1D1A9B}" destId="{7B2E9526-566A-43F2-83B9-CAE565A57B41}" srcOrd="2" destOrd="0" presId="urn:microsoft.com/office/officeart/2018/2/layout/IconVerticalSolidList"/>
    <dgm:cxn modelId="{0CF09075-E542-4114-8A1F-349C62FF2D79}" type="presParOf" srcId="{7A4E8141-42BA-4A43-809D-944ACA1D1A9B}" destId="{2AB8BFCD-6AEC-4C13-B582-14F14242889C}" srcOrd="3" destOrd="0" presId="urn:microsoft.com/office/officeart/2018/2/layout/IconVerticalSolidList"/>
    <dgm:cxn modelId="{A4D41954-2CCA-48AC-BBBB-463610158389}" type="presParOf" srcId="{7875B8A4-9B4F-4A52-A4EC-1E827BE48511}" destId="{609C63C0-B6CE-4159-AB1D-A9E51610895A}" srcOrd="9" destOrd="0" presId="urn:microsoft.com/office/officeart/2018/2/layout/IconVerticalSolidList"/>
    <dgm:cxn modelId="{81C83F8D-147B-471F-A8E0-32BA5A184766}" type="presParOf" srcId="{7875B8A4-9B4F-4A52-A4EC-1E827BE48511}" destId="{FC57DADD-3F70-4571-B6B3-82D11EF5FB87}" srcOrd="10" destOrd="0" presId="urn:microsoft.com/office/officeart/2018/2/layout/IconVerticalSolidList"/>
    <dgm:cxn modelId="{C20FB0A3-0A02-4F2B-86F5-58AB0E655115}" type="presParOf" srcId="{FC57DADD-3F70-4571-B6B3-82D11EF5FB87}" destId="{AE08A7D1-C17E-44F2-8B7F-CE205E067BDA}" srcOrd="0" destOrd="0" presId="urn:microsoft.com/office/officeart/2018/2/layout/IconVerticalSolidList"/>
    <dgm:cxn modelId="{B0BB83C1-5C0F-4735-BFB3-F26327947763}" type="presParOf" srcId="{FC57DADD-3F70-4571-B6B3-82D11EF5FB87}" destId="{46088106-EB66-4085-8390-8BBC37B84B25}" srcOrd="1" destOrd="0" presId="urn:microsoft.com/office/officeart/2018/2/layout/IconVerticalSolidList"/>
    <dgm:cxn modelId="{F056DBB3-E2CA-49F5-B961-A2A70E8AD7F1}" type="presParOf" srcId="{FC57DADD-3F70-4571-B6B3-82D11EF5FB87}" destId="{59C929C9-7845-4799-BDBA-674E3939CF76}" srcOrd="2" destOrd="0" presId="urn:microsoft.com/office/officeart/2018/2/layout/IconVerticalSolidList"/>
    <dgm:cxn modelId="{CAB004C2-CFAF-451F-AE60-A41596DC9E5C}" type="presParOf" srcId="{FC57DADD-3F70-4571-B6B3-82D11EF5FB87}" destId="{832FCDA7-9613-4782-8F75-C433FA22CD9D}" srcOrd="3" destOrd="0" presId="urn:microsoft.com/office/officeart/2018/2/layout/IconVerticalSolidList"/>
    <dgm:cxn modelId="{4A2C10FA-CDBC-44E7-BDFA-73C298E2B550}" type="presParOf" srcId="{FC57DADD-3F70-4571-B6B3-82D11EF5FB87}" destId="{ADD280F7-E39F-40C1-A1BD-6A2BF8C1A30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9B7CB7-5D63-4C5F-AD87-2A5DACFD5F5C}" type="doc">
      <dgm:prSet loTypeId="urn:microsoft.com/office/officeart/2005/8/layout/vList2" loCatId="list" qsTypeId="urn:microsoft.com/office/officeart/2005/8/quickstyle/3d4" qsCatId="3D" csTypeId="urn:microsoft.com/office/officeart/2005/8/colors/accent1_1" csCatId="accent1" phldr="1"/>
      <dgm:spPr/>
      <dgm:t>
        <a:bodyPr/>
        <a:lstStyle/>
        <a:p>
          <a:endParaRPr lang="en-US"/>
        </a:p>
      </dgm:t>
    </dgm:pt>
    <dgm:pt modelId="{5EF5A47C-86BC-4D56-9CD0-DF2CDF2F5DFA}">
      <dgm:prSet>
        <dgm:style>
          <a:lnRef idx="2">
            <a:schemeClr val="accent2"/>
          </a:lnRef>
          <a:fillRef idx="1">
            <a:schemeClr val="lt1"/>
          </a:fillRef>
          <a:effectRef idx="0">
            <a:schemeClr val="accent2"/>
          </a:effectRef>
          <a:fontRef idx="minor">
            <a:schemeClr val="dk1"/>
          </a:fontRef>
        </dgm:style>
      </dgm:prSet>
      <dgm:spPr>
        <a:noFill/>
        <a:ln/>
      </dgm:spPr>
      <dgm:t>
        <a:bodyPr/>
        <a:lstStyle/>
        <a:p>
          <a:r>
            <a:rPr lang="en-US">
              <a:solidFill>
                <a:schemeClr val="tx1"/>
              </a:solidFill>
            </a:rPr>
            <a:t>… | </a:t>
          </a:r>
          <a:r>
            <a:rPr lang="en-US" b="1">
              <a:solidFill>
                <a:schemeClr val="tx1"/>
              </a:solidFill>
            </a:rPr>
            <a:t>count</a:t>
          </a:r>
          <a:endParaRPr lang="en-US">
            <a:solidFill>
              <a:schemeClr val="tx1"/>
            </a:solidFill>
          </a:endParaRPr>
        </a:p>
      </dgm:t>
    </dgm:pt>
    <dgm:pt modelId="{AA06A36B-C346-4FAC-A6A2-EBA4E26FAA7F}" type="parTrans" cxnId="{E882B98E-0519-4A31-87DB-1EAC17FF2DAA}">
      <dgm:prSet/>
      <dgm:spPr/>
      <dgm:t>
        <a:bodyPr/>
        <a:lstStyle/>
        <a:p>
          <a:endParaRPr lang="en-US"/>
        </a:p>
      </dgm:t>
    </dgm:pt>
    <dgm:pt modelId="{D5034825-417D-4BC2-8CCB-7307E201B58A}" type="sibTrans" cxnId="{E882B98E-0519-4A31-87DB-1EAC17FF2DAA}">
      <dgm:prSet/>
      <dgm:spPr/>
      <dgm:t>
        <a:bodyPr/>
        <a:lstStyle/>
        <a:p>
          <a:endParaRPr lang="en-US"/>
        </a:p>
      </dgm:t>
    </dgm:pt>
    <dgm:pt modelId="{27EA06C9-162C-41EA-86D2-448988A75E66}">
      <dgm:prSet/>
      <dgm:spPr/>
      <dgm:t>
        <a:bodyPr/>
        <a:lstStyle/>
        <a:p>
          <a:r>
            <a:rPr lang="en-US"/>
            <a:t>Counts records in input table (e.g. T)</a:t>
          </a:r>
        </a:p>
      </dgm:t>
    </dgm:pt>
    <dgm:pt modelId="{AA1E2123-D6A7-4EE2-B617-531C5CD89B41}" type="parTrans" cxnId="{04C7C81D-403F-4FDF-B562-9E4267F508BC}">
      <dgm:prSet/>
      <dgm:spPr/>
      <dgm:t>
        <a:bodyPr/>
        <a:lstStyle/>
        <a:p>
          <a:endParaRPr lang="en-US"/>
        </a:p>
      </dgm:t>
    </dgm:pt>
    <dgm:pt modelId="{8F07C183-C05D-4790-B7D5-8A78962C01FD}" type="sibTrans" cxnId="{04C7C81D-403F-4FDF-B562-9E4267F508BC}">
      <dgm:prSet/>
      <dgm:spPr/>
      <dgm:t>
        <a:bodyPr/>
        <a:lstStyle/>
        <a:p>
          <a:endParaRPr lang="en-US"/>
        </a:p>
      </dgm:t>
    </dgm:pt>
    <dgm:pt modelId="{5C963945-C18D-47BA-A270-CA39E3981909}">
      <dgm:prSet custT="1">
        <dgm:style>
          <a:lnRef idx="2">
            <a:schemeClr val="accent2"/>
          </a:lnRef>
          <a:fillRef idx="1">
            <a:schemeClr val="lt1"/>
          </a:fillRef>
          <a:effectRef idx="0">
            <a:schemeClr val="accent2"/>
          </a:effectRef>
          <a:fontRef idx="minor">
            <a:schemeClr val="dk1"/>
          </a:fontRef>
        </dgm:style>
      </dgm:prSet>
      <dgm:spPr>
        <a:noFill/>
        <a:ln/>
      </dgm:spPr>
      <dgm:t>
        <a:bodyPr spcFirstLastPara="0" vert="horz" wrap="square" lIns="83820" tIns="83820" rIns="83820" bIns="83820" numCol="1" spcCol="1270" anchor="ctr" anchorCtr="0"/>
        <a:lstStyle/>
        <a:p>
          <a:pPr marL="0" lvl="0" indent="0" algn="l" defTabSz="977900">
            <a:lnSpc>
              <a:spcPct val="90000"/>
            </a:lnSpc>
            <a:spcBef>
              <a:spcPct val="0"/>
            </a:spcBef>
            <a:spcAft>
              <a:spcPct val="35000"/>
            </a:spcAft>
            <a:buNone/>
          </a:pPr>
          <a:r>
            <a:rPr lang="en-US" sz="2200" kern="1200">
              <a:solidFill>
                <a:prstClr val="white"/>
              </a:solidFill>
              <a:latin typeface="Calibri" panose="020F0502020204030204"/>
              <a:ea typeface="+mn-ea"/>
              <a:cs typeface="+mn-cs"/>
            </a:rPr>
            <a:t>… | take 10</a:t>
          </a:r>
        </a:p>
      </dgm:t>
    </dgm:pt>
    <dgm:pt modelId="{C8F3BDD6-D256-4AE5-9688-76B0C4580452}" type="parTrans" cxnId="{5E0EFC29-DE75-4DE0-A531-29A9E7FDB575}">
      <dgm:prSet/>
      <dgm:spPr/>
      <dgm:t>
        <a:bodyPr/>
        <a:lstStyle/>
        <a:p>
          <a:endParaRPr lang="en-US"/>
        </a:p>
      </dgm:t>
    </dgm:pt>
    <dgm:pt modelId="{FD3F4353-070B-43A4-A190-F5B8CD90E624}" type="sibTrans" cxnId="{5E0EFC29-DE75-4DE0-A531-29A9E7FDB575}">
      <dgm:prSet/>
      <dgm:spPr/>
      <dgm:t>
        <a:bodyPr/>
        <a:lstStyle/>
        <a:p>
          <a:endParaRPr lang="en-US"/>
        </a:p>
      </dgm:t>
    </dgm:pt>
    <dgm:pt modelId="{E10087BD-1E64-4AE1-A0D8-A8FB2CBA16DF}">
      <dgm:prSet/>
      <dgm:spPr/>
      <dgm:t>
        <a:bodyPr/>
        <a:lstStyle/>
        <a:p>
          <a:r>
            <a:rPr lang="en-US"/>
            <a:t>Get few records  - convenient to start get familiar with the data</a:t>
          </a:r>
        </a:p>
      </dgm:t>
    </dgm:pt>
    <dgm:pt modelId="{F54CF223-7104-4105-A198-5D7BFF51BD77}" type="parTrans" cxnId="{A55B5BEC-C6B6-490C-B5A9-4BF98D65F63E}">
      <dgm:prSet/>
      <dgm:spPr/>
      <dgm:t>
        <a:bodyPr/>
        <a:lstStyle/>
        <a:p>
          <a:endParaRPr lang="en-US"/>
        </a:p>
      </dgm:t>
    </dgm:pt>
    <dgm:pt modelId="{7BE23D3C-E67D-4F57-87DA-D1C2E13414B1}" type="sibTrans" cxnId="{A55B5BEC-C6B6-490C-B5A9-4BF98D65F63E}">
      <dgm:prSet/>
      <dgm:spPr/>
      <dgm:t>
        <a:bodyPr/>
        <a:lstStyle/>
        <a:p>
          <a:endParaRPr lang="en-US"/>
        </a:p>
      </dgm:t>
    </dgm:pt>
    <dgm:pt modelId="{7EEB6267-5C89-48B0-9AC5-EEE55CB120AC}">
      <dgm:prSet/>
      <dgm:spPr/>
      <dgm:t>
        <a:bodyPr/>
        <a:lstStyle/>
        <a:p>
          <a:r>
            <a:rPr lang="en-US"/>
            <a:t>No actual order ensured</a:t>
          </a:r>
        </a:p>
      </dgm:t>
    </dgm:pt>
    <dgm:pt modelId="{1252BCA4-E9B9-4058-AA95-A36C780CC708}" type="parTrans" cxnId="{48C9B12E-3D71-49DD-B23C-D57CF0CA0981}">
      <dgm:prSet/>
      <dgm:spPr/>
      <dgm:t>
        <a:bodyPr/>
        <a:lstStyle/>
        <a:p>
          <a:endParaRPr lang="en-US"/>
        </a:p>
      </dgm:t>
    </dgm:pt>
    <dgm:pt modelId="{A17C56AF-E34D-418C-A8A8-A1F1DF7879EA}" type="sibTrans" cxnId="{48C9B12E-3D71-49DD-B23C-D57CF0CA0981}">
      <dgm:prSet/>
      <dgm:spPr/>
      <dgm:t>
        <a:bodyPr/>
        <a:lstStyle/>
        <a:p>
          <a:endParaRPr lang="en-US"/>
        </a:p>
      </dgm:t>
    </dgm:pt>
    <dgm:pt modelId="{3F0F06ED-026B-4234-AD90-EC96E35FF57D}">
      <dgm:prSet custT="1">
        <dgm:style>
          <a:lnRef idx="2">
            <a:schemeClr val="accent2"/>
          </a:lnRef>
          <a:fillRef idx="1">
            <a:schemeClr val="lt1"/>
          </a:fillRef>
          <a:effectRef idx="0">
            <a:schemeClr val="accent2"/>
          </a:effectRef>
          <a:fontRef idx="minor">
            <a:schemeClr val="dk1"/>
          </a:fontRef>
        </dgm:style>
      </dgm:prSet>
      <dgm:spPr>
        <a:noFill/>
        <a:ln/>
      </dgm:spPr>
      <dgm:t>
        <a:bodyPr spcFirstLastPara="0" vert="horz" wrap="square" lIns="83820" tIns="83820" rIns="83820" bIns="83820" numCol="1" spcCol="1270" anchor="ctr" anchorCtr="0"/>
        <a:lstStyle/>
        <a:p>
          <a:r>
            <a:rPr lang="en-US" sz="2200" kern="1200">
              <a:solidFill>
                <a:schemeClr val="tx1"/>
              </a:solidFill>
            </a:rPr>
            <a:t>… | </a:t>
          </a:r>
          <a:r>
            <a:rPr lang="en-US" sz="2200" b="1" kern="1200">
              <a:solidFill>
                <a:schemeClr val="tx1"/>
              </a:solidFill>
            </a:rPr>
            <a:t>where</a:t>
          </a:r>
          <a:r>
            <a:rPr lang="en-US" sz="2200" kern="1200">
              <a:solidFill>
                <a:schemeClr val="tx1"/>
              </a:solidFill>
            </a:rPr>
            <a:t> </a:t>
          </a:r>
          <a:r>
            <a:rPr lang="en-US" sz="2200" kern="1200">
              <a:solidFill>
                <a:schemeClr val="tx1"/>
              </a:solidFill>
              <a:latin typeface="Calibri" panose="020F0502020204030204"/>
              <a:ea typeface="+mn-ea"/>
              <a:cs typeface="+mn-cs"/>
            </a:rPr>
            <a:t>Timestamp</a:t>
          </a:r>
          <a:r>
            <a:rPr lang="en-US" sz="2200" kern="1200">
              <a:solidFill>
                <a:schemeClr val="tx1"/>
              </a:solidFill>
            </a:rPr>
            <a:t> &gt; ago(1) and UserId == ‘abdcdef’</a:t>
          </a:r>
        </a:p>
      </dgm:t>
    </dgm:pt>
    <dgm:pt modelId="{9ADD9A03-0109-4BB3-8197-266C4E69CF3A}" type="parTrans" cxnId="{E79C43CF-DC85-42DF-8FD6-728E8C2056DB}">
      <dgm:prSet/>
      <dgm:spPr/>
      <dgm:t>
        <a:bodyPr/>
        <a:lstStyle/>
        <a:p>
          <a:endParaRPr lang="en-US"/>
        </a:p>
      </dgm:t>
    </dgm:pt>
    <dgm:pt modelId="{54876381-125A-42DB-8E56-38794CADBCF6}" type="sibTrans" cxnId="{E79C43CF-DC85-42DF-8FD6-728E8C2056DB}">
      <dgm:prSet/>
      <dgm:spPr/>
      <dgm:t>
        <a:bodyPr/>
        <a:lstStyle/>
        <a:p>
          <a:endParaRPr lang="en-US"/>
        </a:p>
      </dgm:t>
    </dgm:pt>
    <dgm:pt modelId="{4DDC61AB-F85D-4F3C-A4A1-907F85E7789D}">
      <dgm:prSet/>
      <dgm:spPr/>
      <dgm:t>
        <a:bodyPr/>
        <a:lstStyle/>
        <a:p>
          <a:r>
            <a:rPr lang="en-US"/>
            <a:t>Filtering on a specific fields</a:t>
          </a:r>
        </a:p>
      </dgm:t>
    </dgm:pt>
    <dgm:pt modelId="{54D0D89A-8753-4C1B-80E6-4695F8B33B01}" type="parTrans" cxnId="{0038E359-1FFF-478C-A2BC-E95A0732D187}">
      <dgm:prSet/>
      <dgm:spPr/>
      <dgm:t>
        <a:bodyPr/>
        <a:lstStyle/>
        <a:p>
          <a:endParaRPr lang="en-US"/>
        </a:p>
      </dgm:t>
    </dgm:pt>
    <dgm:pt modelId="{CD987A82-B84A-4EBD-AB08-F49AA436FFFF}" type="sibTrans" cxnId="{0038E359-1FFF-478C-A2BC-E95A0732D187}">
      <dgm:prSet/>
      <dgm:spPr/>
      <dgm:t>
        <a:bodyPr/>
        <a:lstStyle/>
        <a:p>
          <a:endParaRPr lang="en-US"/>
        </a:p>
      </dgm:t>
    </dgm:pt>
    <dgm:pt modelId="{63CF3FEF-BAAA-4C1E-875B-A2E5AB44EDE0}">
      <dgm:prSet>
        <dgm:style>
          <a:lnRef idx="2">
            <a:schemeClr val="accent2"/>
          </a:lnRef>
          <a:fillRef idx="1">
            <a:schemeClr val="lt1"/>
          </a:fillRef>
          <a:effectRef idx="0">
            <a:schemeClr val="accent2"/>
          </a:effectRef>
          <a:fontRef idx="minor">
            <a:schemeClr val="dk1"/>
          </a:fontRef>
        </dgm:style>
      </dgm:prSet>
      <dgm:spPr>
        <a:noFill/>
        <a:ln/>
      </dgm:spPr>
      <dgm:t>
        <a:bodyPr spcFirstLastPara="0" vert="horz" wrap="square" lIns="83820" tIns="83820" rIns="83820" bIns="83820" numCol="1" spcCol="1270" anchor="ctr" anchorCtr="0"/>
        <a:lstStyle/>
        <a:p>
          <a:r>
            <a:rPr lang="en-US">
              <a:solidFill>
                <a:schemeClr val="tx1"/>
              </a:solidFill>
            </a:rPr>
            <a:t>… | </a:t>
          </a:r>
          <a:r>
            <a:rPr lang="en-US" b="1">
              <a:solidFill>
                <a:schemeClr val="tx1"/>
              </a:solidFill>
            </a:rPr>
            <a:t>project</a:t>
          </a:r>
          <a:r>
            <a:rPr lang="en-US">
              <a:solidFill>
                <a:schemeClr val="tx1"/>
              </a:solidFill>
            </a:rPr>
            <a:t> Col1, Col2, …</a:t>
          </a:r>
        </a:p>
      </dgm:t>
    </dgm:pt>
    <dgm:pt modelId="{69DFAD3D-6337-4ACA-A84B-B9E2FFA293D2}" type="parTrans" cxnId="{7407F86B-FF2E-4283-A1EB-D903673FF524}">
      <dgm:prSet/>
      <dgm:spPr/>
      <dgm:t>
        <a:bodyPr/>
        <a:lstStyle/>
        <a:p>
          <a:endParaRPr lang="en-US"/>
        </a:p>
      </dgm:t>
    </dgm:pt>
    <dgm:pt modelId="{2FA2C787-B0D9-4277-8FFD-9E96DCEE4986}" type="sibTrans" cxnId="{7407F86B-FF2E-4283-A1EB-D903673FF524}">
      <dgm:prSet/>
      <dgm:spPr/>
      <dgm:t>
        <a:bodyPr/>
        <a:lstStyle/>
        <a:p>
          <a:endParaRPr lang="en-US"/>
        </a:p>
      </dgm:t>
    </dgm:pt>
    <dgm:pt modelId="{1B3AD6BF-93B9-4242-A447-80C760023E24}">
      <dgm:prSet/>
      <dgm:spPr/>
      <dgm:t>
        <a:bodyPr/>
        <a:lstStyle/>
        <a:p>
          <a:r>
            <a:rPr lang="en-US"/>
            <a:t>Choose some columns (great if input table has dozens of coluns)</a:t>
          </a:r>
        </a:p>
      </dgm:t>
    </dgm:pt>
    <dgm:pt modelId="{970D78EA-0570-43AC-9CC4-D76918EA4259}" type="parTrans" cxnId="{B4674F48-26BC-4795-A20D-68AD2F18C4F2}">
      <dgm:prSet/>
      <dgm:spPr/>
      <dgm:t>
        <a:bodyPr/>
        <a:lstStyle/>
        <a:p>
          <a:endParaRPr lang="en-US"/>
        </a:p>
      </dgm:t>
    </dgm:pt>
    <dgm:pt modelId="{EB46C567-A940-4557-9506-E530CDFE5425}" type="sibTrans" cxnId="{B4674F48-26BC-4795-A20D-68AD2F18C4F2}">
      <dgm:prSet/>
      <dgm:spPr/>
      <dgm:t>
        <a:bodyPr/>
        <a:lstStyle/>
        <a:p>
          <a:endParaRPr lang="en-US"/>
        </a:p>
      </dgm:t>
    </dgm:pt>
    <dgm:pt modelId="{0F6B1FA8-83C3-4C4B-B236-1664DF261361}">
      <dgm:prSet custT="1">
        <dgm:style>
          <a:lnRef idx="2">
            <a:schemeClr val="accent2"/>
          </a:lnRef>
          <a:fillRef idx="1">
            <a:schemeClr val="lt1"/>
          </a:fillRef>
          <a:effectRef idx="0">
            <a:schemeClr val="accent2"/>
          </a:effectRef>
          <a:fontRef idx="minor">
            <a:schemeClr val="dk1"/>
          </a:fontRef>
        </dgm:style>
      </dgm:prSet>
      <dgm:spPr>
        <a:noFill/>
        <a:ln/>
      </dgm:spPr>
      <dgm:t>
        <a:bodyPr spcFirstLastPara="0" vert="horz" wrap="square" lIns="83820" tIns="83820" rIns="83820" bIns="83820" numCol="1" spcCol="1270" anchor="ctr" anchorCtr="0"/>
        <a:lstStyle/>
        <a:p>
          <a:r>
            <a:rPr lang="en-US" sz="2200" kern="1200">
              <a:solidFill>
                <a:schemeClr val="tx1"/>
              </a:solidFill>
            </a:rPr>
            <a:t>…| </a:t>
          </a:r>
          <a:r>
            <a:rPr lang="en-US" sz="2200" b="1" kern="1200">
              <a:solidFill>
                <a:schemeClr val="tx1"/>
              </a:solidFill>
            </a:rPr>
            <a:t>extend </a:t>
          </a:r>
          <a:r>
            <a:rPr lang="en-US" sz="2200" kern="1200">
              <a:solidFill>
                <a:schemeClr val="tx1"/>
              </a:solidFill>
              <a:latin typeface="Calibri" panose="020F0502020204030204"/>
              <a:ea typeface="+mn-ea"/>
              <a:cs typeface="+mn-cs"/>
            </a:rPr>
            <a:t>NewCol1</a:t>
          </a:r>
          <a:r>
            <a:rPr lang="en-US" sz="2200" kern="1200">
              <a:solidFill>
                <a:schemeClr val="tx1"/>
              </a:solidFill>
            </a:rPr>
            <a:t>=Col1+Col2</a:t>
          </a:r>
        </a:p>
      </dgm:t>
    </dgm:pt>
    <dgm:pt modelId="{FD4917A4-63CE-4ED1-85D5-F0A07F2A6333}" type="parTrans" cxnId="{1D44725B-D172-424B-94AD-595EEE2D6CF9}">
      <dgm:prSet/>
      <dgm:spPr/>
      <dgm:t>
        <a:bodyPr/>
        <a:lstStyle/>
        <a:p>
          <a:endParaRPr lang="en-US"/>
        </a:p>
      </dgm:t>
    </dgm:pt>
    <dgm:pt modelId="{595FF755-603F-4BC7-A481-CBDD5ECB3331}" type="sibTrans" cxnId="{1D44725B-D172-424B-94AD-595EEE2D6CF9}">
      <dgm:prSet/>
      <dgm:spPr/>
      <dgm:t>
        <a:bodyPr/>
        <a:lstStyle/>
        <a:p>
          <a:endParaRPr lang="en-US"/>
        </a:p>
      </dgm:t>
    </dgm:pt>
    <dgm:pt modelId="{51907863-88A9-4919-BD64-7AE52F362E2E}">
      <dgm:prSet/>
      <dgm:spPr/>
      <dgm:t>
        <a:bodyPr/>
        <a:lstStyle/>
        <a:p>
          <a:r>
            <a:rPr lang="en-US"/>
            <a:t>Introduces new calculated columns</a:t>
          </a:r>
        </a:p>
      </dgm:t>
    </dgm:pt>
    <dgm:pt modelId="{7803F7BB-D5B3-4D8F-BA2E-D9D1BBF5BC4C}" type="parTrans" cxnId="{70B08DB0-ACE2-48D4-BEBF-C8ACC888178B}">
      <dgm:prSet/>
      <dgm:spPr/>
      <dgm:t>
        <a:bodyPr/>
        <a:lstStyle/>
        <a:p>
          <a:endParaRPr lang="en-US"/>
        </a:p>
      </dgm:t>
    </dgm:pt>
    <dgm:pt modelId="{A60684CA-09D3-4B41-A3C8-8C605FD6C58E}" type="sibTrans" cxnId="{70B08DB0-ACE2-48D4-BEBF-C8ACC888178B}">
      <dgm:prSet/>
      <dgm:spPr/>
      <dgm:t>
        <a:bodyPr/>
        <a:lstStyle/>
        <a:p>
          <a:endParaRPr lang="en-US"/>
        </a:p>
      </dgm:t>
    </dgm:pt>
    <dgm:pt modelId="{C9C849BF-148B-45A7-ADCC-F67C30E17A7A}">
      <dgm:prSet phldrT="[Text]" custT="1">
        <dgm:style>
          <a:lnRef idx="2">
            <a:schemeClr val="accent2"/>
          </a:lnRef>
          <a:fillRef idx="1">
            <a:schemeClr val="lt1"/>
          </a:fillRef>
          <a:effectRef idx="0">
            <a:schemeClr val="accent2"/>
          </a:effectRef>
          <a:fontRef idx="minor">
            <a:schemeClr val="dk1"/>
          </a:fontRef>
        </dgm:style>
      </dgm:prSet>
      <dgm:spPr>
        <a:noFill/>
        <a:ln/>
      </dgm:spPr>
      <dgm:t>
        <a:bodyPr spcFirstLastPara="0" vert="horz" wrap="square" lIns="83820" tIns="83820" rIns="83820" bIns="83820" numCol="1" spcCol="1270" anchor="ctr" anchorCtr="0"/>
        <a:lstStyle/>
        <a:p>
          <a:r>
            <a:rPr lang="en-US" sz="2200" kern="1200">
              <a:solidFill>
                <a:schemeClr val="tx1"/>
              </a:solidFill>
            </a:rPr>
            <a:t>… | </a:t>
          </a:r>
          <a:r>
            <a:rPr lang="en-US" sz="2200" b="1" kern="1200">
              <a:solidFill>
                <a:schemeClr val="tx1"/>
              </a:solidFill>
            </a:rPr>
            <a:t>render</a:t>
          </a:r>
          <a:r>
            <a:rPr lang="en-US" sz="2200" b="0" kern="1200">
              <a:solidFill>
                <a:schemeClr val="tx1"/>
              </a:solidFill>
            </a:rPr>
            <a:t> </a:t>
          </a:r>
          <a:r>
            <a:rPr lang="en-US" sz="2200" kern="1200" err="1">
              <a:solidFill>
                <a:schemeClr val="tx1"/>
              </a:solidFill>
              <a:latin typeface="Calibri" panose="020F0502020204030204"/>
              <a:ea typeface="+mn-ea"/>
              <a:cs typeface="+mn-cs"/>
            </a:rPr>
            <a:t>timechart</a:t>
          </a:r>
          <a:endParaRPr lang="en-US" sz="2200" kern="1200">
            <a:solidFill>
              <a:schemeClr val="tx1"/>
            </a:solidFill>
            <a:latin typeface="Calibri" panose="020F0502020204030204"/>
            <a:ea typeface="+mn-ea"/>
            <a:cs typeface="+mn-cs"/>
          </a:endParaRPr>
        </a:p>
      </dgm:t>
    </dgm:pt>
    <dgm:pt modelId="{7F0469B1-6CE8-4683-980B-759717574AA8}" type="parTrans" cxnId="{4C3D39D7-C32A-4D1E-A34A-AA9019763E01}">
      <dgm:prSet/>
      <dgm:spPr/>
      <dgm:t>
        <a:bodyPr/>
        <a:lstStyle/>
        <a:p>
          <a:endParaRPr lang="en-IN"/>
        </a:p>
      </dgm:t>
    </dgm:pt>
    <dgm:pt modelId="{15476F44-14EB-41F8-B210-6D2428ABEDF4}" type="sibTrans" cxnId="{4C3D39D7-C32A-4D1E-A34A-AA9019763E01}">
      <dgm:prSet/>
      <dgm:spPr/>
      <dgm:t>
        <a:bodyPr/>
        <a:lstStyle/>
        <a:p>
          <a:endParaRPr lang="en-IN"/>
        </a:p>
      </dgm:t>
    </dgm:pt>
    <dgm:pt modelId="{6123C002-17D8-432B-AC2C-54FBC3DCC8B6}">
      <dgm:prSet phldrT="[Text]"/>
      <dgm:spPr/>
      <dgm:t>
        <a:bodyPr/>
        <a:lstStyle/>
        <a:p>
          <a:r>
            <a:rPr lang="en-US"/>
            <a:t>Plot the data (in KE and KWE) while exploring</a:t>
          </a:r>
        </a:p>
      </dgm:t>
    </dgm:pt>
    <dgm:pt modelId="{56CD3B3B-83EE-4743-9D24-864F92D3A6CF}" type="parTrans" cxnId="{5EC747BD-DF1E-4512-9F57-7744DC1C58AB}">
      <dgm:prSet/>
      <dgm:spPr/>
      <dgm:t>
        <a:bodyPr/>
        <a:lstStyle/>
        <a:p>
          <a:endParaRPr lang="en-IN"/>
        </a:p>
      </dgm:t>
    </dgm:pt>
    <dgm:pt modelId="{69E039CA-2C19-4243-8E27-2441BAFDDA79}" type="sibTrans" cxnId="{5EC747BD-DF1E-4512-9F57-7744DC1C58AB}">
      <dgm:prSet/>
      <dgm:spPr/>
      <dgm:t>
        <a:bodyPr/>
        <a:lstStyle/>
        <a:p>
          <a:endParaRPr lang="en-IN"/>
        </a:p>
      </dgm:t>
    </dgm:pt>
    <dgm:pt modelId="{5422B140-F91A-4A23-8E8E-1DCFF0E9FF32}" type="pres">
      <dgm:prSet presAssocID="{519B7CB7-5D63-4C5F-AD87-2A5DACFD5F5C}" presName="linear" presStyleCnt="0">
        <dgm:presLayoutVars>
          <dgm:animLvl val="lvl"/>
          <dgm:resizeHandles val="exact"/>
        </dgm:presLayoutVars>
      </dgm:prSet>
      <dgm:spPr/>
    </dgm:pt>
    <dgm:pt modelId="{B98B2B92-134F-45CF-A7DE-A6AAE4B81255}" type="pres">
      <dgm:prSet presAssocID="{5EF5A47C-86BC-4D56-9CD0-DF2CDF2F5DFA}" presName="parentText" presStyleLbl="node1" presStyleIdx="0" presStyleCnt="6">
        <dgm:presLayoutVars>
          <dgm:chMax val="0"/>
          <dgm:bulletEnabled val="1"/>
        </dgm:presLayoutVars>
      </dgm:prSet>
      <dgm:spPr/>
    </dgm:pt>
    <dgm:pt modelId="{6ED832E2-6978-4CCE-93FE-C53ABDB6FB90}" type="pres">
      <dgm:prSet presAssocID="{5EF5A47C-86BC-4D56-9CD0-DF2CDF2F5DFA}" presName="childText" presStyleLbl="revTx" presStyleIdx="0" presStyleCnt="6">
        <dgm:presLayoutVars>
          <dgm:bulletEnabled val="1"/>
        </dgm:presLayoutVars>
      </dgm:prSet>
      <dgm:spPr/>
    </dgm:pt>
    <dgm:pt modelId="{75DADD84-E97D-4264-BE6B-48340CAA612F}" type="pres">
      <dgm:prSet presAssocID="{5C963945-C18D-47BA-A270-CA39E3981909}" presName="parentText" presStyleLbl="node1" presStyleIdx="1" presStyleCnt="6">
        <dgm:presLayoutVars>
          <dgm:chMax val="0"/>
          <dgm:bulletEnabled val="1"/>
        </dgm:presLayoutVars>
      </dgm:prSet>
      <dgm:spPr>
        <a:xfrm>
          <a:off x="0" y="894979"/>
          <a:ext cx="6906491" cy="527670"/>
        </a:xfrm>
        <a:prstGeom prst="roundRect">
          <a:avLst/>
        </a:prstGeom>
      </dgm:spPr>
    </dgm:pt>
    <dgm:pt modelId="{C4268771-D85B-4F79-89F3-3E3D160D240D}" type="pres">
      <dgm:prSet presAssocID="{5C963945-C18D-47BA-A270-CA39E3981909}" presName="childText" presStyleLbl="revTx" presStyleIdx="1" presStyleCnt="6">
        <dgm:presLayoutVars>
          <dgm:bulletEnabled val="1"/>
        </dgm:presLayoutVars>
      </dgm:prSet>
      <dgm:spPr/>
    </dgm:pt>
    <dgm:pt modelId="{721C24C9-EBEF-4D46-98BE-A3A8E29E1F26}" type="pres">
      <dgm:prSet presAssocID="{3F0F06ED-026B-4234-AD90-EC96E35FF57D}" presName="parentText" presStyleLbl="node1" presStyleIdx="2" presStyleCnt="6">
        <dgm:presLayoutVars>
          <dgm:chMax val="0"/>
          <dgm:bulletEnabled val="1"/>
        </dgm:presLayoutVars>
      </dgm:prSet>
      <dgm:spPr>
        <a:xfrm>
          <a:off x="0" y="2014669"/>
          <a:ext cx="6906491" cy="527670"/>
        </a:xfrm>
        <a:prstGeom prst="roundRect">
          <a:avLst/>
        </a:prstGeom>
      </dgm:spPr>
    </dgm:pt>
    <dgm:pt modelId="{34A371B1-6C50-44BB-A3F1-A058C8A03548}" type="pres">
      <dgm:prSet presAssocID="{3F0F06ED-026B-4234-AD90-EC96E35FF57D}" presName="childText" presStyleLbl="revTx" presStyleIdx="2" presStyleCnt="6">
        <dgm:presLayoutVars>
          <dgm:bulletEnabled val="1"/>
        </dgm:presLayoutVars>
      </dgm:prSet>
      <dgm:spPr/>
    </dgm:pt>
    <dgm:pt modelId="{A09CF467-8864-4E7B-830C-57C03FE86FA1}" type="pres">
      <dgm:prSet presAssocID="{63CF3FEF-BAAA-4C1E-875B-A2E5AB44EDE0}" presName="parentText" presStyleLbl="node1" presStyleIdx="3" presStyleCnt="6">
        <dgm:presLayoutVars>
          <dgm:chMax val="0"/>
          <dgm:bulletEnabled val="1"/>
        </dgm:presLayoutVars>
      </dgm:prSet>
      <dgm:spPr>
        <a:xfrm>
          <a:off x="0" y="2906659"/>
          <a:ext cx="6906491" cy="527670"/>
        </a:xfrm>
        <a:prstGeom prst="roundRect">
          <a:avLst/>
        </a:prstGeom>
      </dgm:spPr>
    </dgm:pt>
    <dgm:pt modelId="{DBBB9F4D-B764-460B-ACC3-6CDC5911F5F6}" type="pres">
      <dgm:prSet presAssocID="{63CF3FEF-BAAA-4C1E-875B-A2E5AB44EDE0}" presName="childText" presStyleLbl="revTx" presStyleIdx="3" presStyleCnt="6">
        <dgm:presLayoutVars>
          <dgm:bulletEnabled val="1"/>
        </dgm:presLayoutVars>
      </dgm:prSet>
      <dgm:spPr/>
    </dgm:pt>
    <dgm:pt modelId="{DD3508D7-32BD-4098-A21F-27C26064D496}" type="pres">
      <dgm:prSet presAssocID="{0F6B1FA8-83C3-4C4B-B236-1664DF261361}" presName="parentText" presStyleLbl="node1" presStyleIdx="4" presStyleCnt="6">
        <dgm:presLayoutVars>
          <dgm:chMax val="0"/>
          <dgm:bulletEnabled val="1"/>
        </dgm:presLayoutVars>
      </dgm:prSet>
      <dgm:spPr>
        <a:xfrm>
          <a:off x="0" y="3798649"/>
          <a:ext cx="6906491" cy="527670"/>
        </a:xfrm>
        <a:prstGeom prst="roundRect">
          <a:avLst/>
        </a:prstGeom>
      </dgm:spPr>
    </dgm:pt>
    <dgm:pt modelId="{99134DBF-6A3B-4F60-9B93-6953FDDAA935}" type="pres">
      <dgm:prSet presAssocID="{0F6B1FA8-83C3-4C4B-B236-1664DF261361}" presName="childText" presStyleLbl="revTx" presStyleIdx="4" presStyleCnt="6">
        <dgm:presLayoutVars>
          <dgm:bulletEnabled val="1"/>
        </dgm:presLayoutVars>
      </dgm:prSet>
      <dgm:spPr/>
    </dgm:pt>
    <dgm:pt modelId="{0778AB42-32AF-4830-875D-F61CD7D234D0}" type="pres">
      <dgm:prSet presAssocID="{C9C849BF-148B-45A7-ADCC-F67C30E17A7A}" presName="parentText" presStyleLbl="node1" presStyleIdx="5" presStyleCnt="6">
        <dgm:presLayoutVars>
          <dgm:chMax val="0"/>
          <dgm:bulletEnabled val="1"/>
        </dgm:presLayoutVars>
      </dgm:prSet>
      <dgm:spPr>
        <a:xfrm>
          <a:off x="0" y="4690639"/>
          <a:ext cx="6906491" cy="527670"/>
        </a:xfrm>
        <a:prstGeom prst="roundRect">
          <a:avLst/>
        </a:prstGeom>
      </dgm:spPr>
    </dgm:pt>
    <dgm:pt modelId="{446CF5FC-D6DA-4C2E-92F0-FE92A13F7189}" type="pres">
      <dgm:prSet presAssocID="{C9C849BF-148B-45A7-ADCC-F67C30E17A7A}" presName="childText" presStyleLbl="revTx" presStyleIdx="5" presStyleCnt="6">
        <dgm:presLayoutVars>
          <dgm:bulletEnabled val="1"/>
        </dgm:presLayoutVars>
      </dgm:prSet>
      <dgm:spPr/>
    </dgm:pt>
  </dgm:ptLst>
  <dgm:cxnLst>
    <dgm:cxn modelId="{B372490D-EE91-41EA-B3AA-38555F421FD1}" type="presOf" srcId="{63CF3FEF-BAAA-4C1E-875B-A2E5AB44EDE0}" destId="{A09CF467-8864-4E7B-830C-57C03FE86FA1}" srcOrd="0" destOrd="0" presId="urn:microsoft.com/office/officeart/2005/8/layout/vList2"/>
    <dgm:cxn modelId="{04C7C81D-403F-4FDF-B562-9E4267F508BC}" srcId="{5EF5A47C-86BC-4D56-9CD0-DF2CDF2F5DFA}" destId="{27EA06C9-162C-41EA-86D2-448988A75E66}" srcOrd="0" destOrd="0" parTransId="{AA1E2123-D6A7-4EE2-B617-531C5CD89B41}" sibTransId="{8F07C183-C05D-4790-B7D5-8A78962C01FD}"/>
    <dgm:cxn modelId="{5E0EFC29-DE75-4DE0-A531-29A9E7FDB575}" srcId="{519B7CB7-5D63-4C5F-AD87-2A5DACFD5F5C}" destId="{5C963945-C18D-47BA-A270-CA39E3981909}" srcOrd="1" destOrd="0" parTransId="{C8F3BDD6-D256-4AE5-9688-76B0C4580452}" sibTransId="{FD3F4353-070B-43A4-A190-F5B8CD90E624}"/>
    <dgm:cxn modelId="{48C9B12E-3D71-49DD-B23C-D57CF0CA0981}" srcId="{5C963945-C18D-47BA-A270-CA39E3981909}" destId="{7EEB6267-5C89-48B0-9AC5-EEE55CB120AC}" srcOrd="1" destOrd="0" parTransId="{1252BCA4-E9B9-4058-AA95-A36C780CC708}" sibTransId="{A17C56AF-E34D-418C-A8A8-A1F1DF7879EA}"/>
    <dgm:cxn modelId="{A2AE1130-4DB2-46EF-8656-87F7632EC902}" type="presOf" srcId="{0F6B1FA8-83C3-4C4B-B236-1664DF261361}" destId="{DD3508D7-32BD-4098-A21F-27C26064D496}" srcOrd="0" destOrd="0" presId="urn:microsoft.com/office/officeart/2005/8/layout/vList2"/>
    <dgm:cxn modelId="{71AA753F-B6F9-4B27-9A77-B3821D55BAAE}" type="presOf" srcId="{51907863-88A9-4919-BD64-7AE52F362E2E}" destId="{99134DBF-6A3B-4F60-9B93-6953FDDAA935}" srcOrd="0" destOrd="0" presId="urn:microsoft.com/office/officeart/2005/8/layout/vList2"/>
    <dgm:cxn modelId="{1D44725B-D172-424B-94AD-595EEE2D6CF9}" srcId="{519B7CB7-5D63-4C5F-AD87-2A5DACFD5F5C}" destId="{0F6B1FA8-83C3-4C4B-B236-1664DF261361}" srcOrd="4" destOrd="0" parTransId="{FD4917A4-63CE-4ED1-85D5-F0A07F2A6333}" sibTransId="{595FF755-603F-4BC7-A481-CBDD5ECB3331}"/>
    <dgm:cxn modelId="{B4674F48-26BC-4795-A20D-68AD2F18C4F2}" srcId="{63CF3FEF-BAAA-4C1E-875B-A2E5AB44EDE0}" destId="{1B3AD6BF-93B9-4242-A447-80C760023E24}" srcOrd="0" destOrd="0" parTransId="{970D78EA-0570-43AC-9CC4-D76918EA4259}" sibTransId="{EB46C567-A940-4557-9506-E530CDFE5425}"/>
    <dgm:cxn modelId="{724FD149-3CDE-4C83-A22E-2FF0132D4819}" type="presOf" srcId="{C9C849BF-148B-45A7-ADCC-F67C30E17A7A}" destId="{0778AB42-32AF-4830-875D-F61CD7D234D0}" srcOrd="0" destOrd="0" presId="urn:microsoft.com/office/officeart/2005/8/layout/vList2"/>
    <dgm:cxn modelId="{7407F86B-FF2E-4283-A1EB-D903673FF524}" srcId="{519B7CB7-5D63-4C5F-AD87-2A5DACFD5F5C}" destId="{63CF3FEF-BAAA-4C1E-875B-A2E5AB44EDE0}" srcOrd="3" destOrd="0" parTransId="{69DFAD3D-6337-4ACA-A84B-B9E2FFA293D2}" sibTransId="{2FA2C787-B0D9-4277-8FFD-9E96DCEE4986}"/>
    <dgm:cxn modelId="{1D319C71-BEB6-4FF1-8250-9F7619BBB6A8}" type="presOf" srcId="{4DDC61AB-F85D-4F3C-A4A1-907F85E7789D}" destId="{34A371B1-6C50-44BB-A3F1-A058C8A03548}" srcOrd="0" destOrd="0" presId="urn:microsoft.com/office/officeart/2005/8/layout/vList2"/>
    <dgm:cxn modelId="{35950959-516C-41F2-99CE-C54111D918BA}" type="presOf" srcId="{E10087BD-1E64-4AE1-A0D8-A8FB2CBA16DF}" destId="{C4268771-D85B-4F79-89F3-3E3D160D240D}" srcOrd="0" destOrd="0" presId="urn:microsoft.com/office/officeart/2005/8/layout/vList2"/>
    <dgm:cxn modelId="{0038E359-1FFF-478C-A2BC-E95A0732D187}" srcId="{3F0F06ED-026B-4234-AD90-EC96E35FF57D}" destId="{4DDC61AB-F85D-4F3C-A4A1-907F85E7789D}" srcOrd="0" destOrd="0" parTransId="{54D0D89A-8753-4C1B-80E6-4695F8B33B01}" sibTransId="{CD987A82-B84A-4EBD-AB08-F49AA436FFFF}"/>
    <dgm:cxn modelId="{D8A96181-442F-4481-9D4D-9999020CC247}" type="presOf" srcId="{1B3AD6BF-93B9-4242-A447-80C760023E24}" destId="{DBBB9F4D-B764-460B-ACC3-6CDC5911F5F6}" srcOrd="0" destOrd="0" presId="urn:microsoft.com/office/officeart/2005/8/layout/vList2"/>
    <dgm:cxn modelId="{E882B98E-0519-4A31-87DB-1EAC17FF2DAA}" srcId="{519B7CB7-5D63-4C5F-AD87-2A5DACFD5F5C}" destId="{5EF5A47C-86BC-4D56-9CD0-DF2CDF2F5DFA}" srcOrd="0" destOrd="0" parTransId="{AA06A36B-C346-4FAC-A6A2-EBA4E26FAA7F}" sibTransId="{D5034825-417D-4BC2-8CCB-7307E201B58A}"/>
    <dgm:cxn modelId="{F653DF91-1CDD-4CCC-A68C-56D14A893555}" type="presOf" srcId="{519B7CB7-5D63-4C5F-AD87-2A5DACFD5F5C}" destId="{5422B140-F91A-4A23-8E8E-1DCFF0E9FF32}" srcOrd="0" destOrd="0" presId="urn:microsoft.com/office/officeart/2005/8/layout/vList2"/>
    <dgm:cxn modelId="{09D594A5-F805-40E4-8377-2A0F5800BD1D}" type="presOf" srcId="{3F0F06ED-026B-4234-AD90-EC96E35FF57D}" destId="{721C24C9-EBEF-4D46-98BE-A3A8E29E1F26}" srcOrd="0" destOrd="0" presId="urn:microsoft.com/office/officeart/2005/8/layout/vList2"/>
    <dgm:cxn modelId="{70B08DB0-ACE2-48D4-BEBF-C8ACC888178B}" srcId="{0F6B1FA8-83C3-4C4B-B236-1664DF261361}" destId="{51907863-88A9-4919-BD64-7AE52F362E2E}" srcOrd="0" destOrd="0" parTransId="{7803F7BB-D5B3-4D8F-BA2E-D9D1BBF5BC4C}" sibTransId="{A60684CA-09D3-4B41-A3C8-8C605FD6C58E}"/>
    <dgm:cxn modelId="{5EC747BD-DF1E-4512-9F57-7744DC1C58AB}" srcId="{C9C849BF-148B-45A7-ADCC-F67C30E17A7A}" destId="{6123C002-17D8-432B-AC2C-54FBC3DCC8B6}" srcOrd="0" destOrd="0" parTransId="{56CD3B3B-83EE-4743-9D24-864F92D3A6CF}" sibTransId="{69E039CA-2C19-4243-8E27-2441BAFDDA79}"/>
    <dgm:cxn modelId="{87D721C6-949D-4954-A1E3-C042FF33D236}" type="presOf" srcId="{27EA06C9-162C-41EA-86D2-448988A75E66}" destId="{6ED832E2-6978-4CCE-93FE-C53ABDB6FB90}" srcOrd="0" destOrd="0" presId="urn:microsoft.com/office/officeart/2005/8/layout/vList2"/>
    <dgm:cxn modelId="{E79C43CF-DC85-42DF-8FD6-728E8C2056DB}" srcId="{519B7CB7-5D63-4C5F-AD87-2A5DACFD5F5C}" destId="{3F0F06ED-026B-4234-AD90-EC96E35FF57D}" srcOrd="2" destOrd="0" parTransId="{9ADD9A03-0109-4BB3-8197-266C4E69CF3A}" sibTransId="{54876381-125A-42DB-8E56-38794CADBCF6}"/>
    <dgm:cxn modelId="{4C3D39D7-C32A-4D1E-A34A-AA9019763E01}" srcId="{519B7CB7-5D63-4C5F-AD87-2A5DACFD5F5C}" destId="{C9C849BF-148B-45A7-ADCC-F67C30E17A7A}" srcOrd="5" destOrd="0" parTransId="{7F0469B1-6CE8-4683-980B-759717574AA8}" sibTransId="{15476F44-14EB-41F8-B210-6D2428ABEDF4}"/>
    <dgm:cxn modelId="{009EB1DD-7494-439E-9D82-1EEF4EEF437C}" type="presOf" srcId="{5EF5A47C-86BC-4D56-9CD0-DF2CDF2F5DFA}" destId="{B98B2B92-134F-45CF-A7DE-A6AAE4B81255}" srcOrd="0" destOrd="0" presId="urn:microsoft.com/office/officeart/2005/8/layout/vList2"/>
    <dgm:cxn modelId="{2251BFE6-7814-4CCD-9783-42E99E9F7F40}" type="presOf" srcId="{6123C002-17D8-432B-AC2C-54FBC3DCC8B6}" destId="{446CF5FC-D6DA-4C2E-92F0-FE92A13F7189}" srcOrd="0" destOrd="0" presId="urn:microsoft.com/office/officeart/2005/8/layout/vList2"/>
    <dgm:cxn modelId="{EE7C79EA-0286-4D01-8F9C-DAEA8921F5EC}" type="presOf" srcId="{7EEB6267-5C89-48B0-9AC5-EEE55CB120AC}" destId="{C4268771-D85B-4F79-89F3-3E3D160D240D}" srcOrd="0" destOrd="1" presId="urn:microsoft.com/office/officeart/2005/8/layout/vList2"/>
    <dgm:cxn modelId="{EE582DEB-4F29-4AD3-A729-9E43B551B12E}" type="presOf" srcId="{5C963945-C18D-47BA-A270-CA39E3981909}" destId="{75DADD84-E97D-4264-BE6B-48340CAA612F}" srcOrd="0" destOrd="0" presId="urn:microsoft.com/office/officeart/2005/8/layout/vList2"/>
    <dgm:cxn modelId="{A55B5BEC-C6B6-490C-B5A9-4BF98D65F63E}" srcId="{5C963945-C18D-47BA-A270-CA39E3981909}" destId="{E10087BD-1E64-4AE1-A0D8-A8FB2CBA16DF}" srcOrd="0" destOrd="0" parTransId="{F54CF223-7104-4105-A198-5D7BFF51BD77}" sibTransId="{7BE23D3C-E67D-4F57-87DA-D1C2E13414B1}"/>
    <dgm:cxn modelId="{393DF158-38BF-4C35-A77C-7DBBD1896D6F}" type="presParOf" srcId="{5422B140-F91A-4A23-8E8E-1DCFF0E9FF32}" destId="{B98B2B92-134F-45CF-A7DE-A6AAE4B81255}" srcOrd="0" destOrd="0" presId="urn:microsoft.com/office/officeart/2005/8/layout/vList2"/>
    <dgm:cxn modelId="{B36EE670-9A11-4016-BA3A-CDAD8D1CB819}" type="presParOf" srcId="{5422B140-F91A-4A23-8E8E-1DCFF0E9FF32}" destId="{6ED832E2-6978-4CCE-93FE-C53ABDB6FB90}" srcOrd="1" destOrd="0" presId="urn:microsoft.com/office/officeart/2005/8/layout/vList2"/>
    <dgm:cxn modelId="{F5F094F8-CAC8-4C32-BE91-843348593119}" type="presParOf" srcId="{5422B140-F91A-4A23-8E8E-1DCFF0E9FF32}" destId="{75DADD84-E97D-4264-BE6B-48340CAA612F}" srcOrd="2" destOrd="0" presId="urn:microsoft.com/office/officeart/2005/8/layout/vList2"/>
    <dgm:cxn modelId="{D552AA96-C732-4B14-A1F7-32F927FB2D22}" type="presParOf" srcId="{5422B140-F91A-4A23-8E8E-1DCFF0E9FF32}" destId="{C4268771-D85B-4F79-89F3-3E3D160D240D}" srcOrd="3" destOrd="0" presId="urn:microsoft.com/office/officeart/2005/8/layout/vList2"/>
    <dgm:cxn modelId="{9DD042BC-D6D7-4A9E-AD1D-3009A14C07CE}" type="presParOf" srcId="{5422B140-F91A-4A23-8E8E-1DCFF0E9FF32}" destId="{721C24C9-EBEF-4D46-98BE-A3A8E29E1F26}" srcOrd="4" destOrd="0" presId="urn:microsoft.com/office/officeart/2005/8/layout/vList2"/>
    <dgm:cxn modelId="{E343EA58-E0DC-43AA-AE37-3876CAAE34DE}" type="presParOf" srcId="{5422B140-F91A-4A23-8E8E-1DCFF0E9FF32}" destId="{34A371B1-6C50-44BB-A3F1-A058C8A03548}" srcOrd="5" destOrd="0" presId="urn:microsoft.com/office/officeart/2005/8/layout/vList2"/>
    <dgm:cxn modelId="{1A5C7A8F-00FC-4DFF-A47F-037D40E223A8}" type="presParOf" srcId="{5422B140-F91A-4A23-8E8E-1DCFF0E9FF32}" destId="{A09CF467-8864-4E7B-830C-57C03FE86FA1}" srcOrd="6" destOrd="0" presId="urn:microsoft.com/office/officeart/2005/8/layout/vList2"/>
    <dgm:cxn modelId="{F3A91110-6CA5-400B-A429-787245F5162D}" type="presParOf" srcId="{5422B140-F91A-4A23-8E8E-1DCFF0E9FF32}" destId="{DBBB9F4D-B764-460B-ACC3-6CDC5911F5F6}" srcOrd="7" destOrd="0" presId="urn:microsoft.com/office/officeart/2005/8/layout/vList2"/>
    <dgm:cxn modelId="{05CBC5ED-94A3-424D-8D04-113F70B7C606}" type="presParOf" srcId="{5422B140-F91A-4A23-8E8E-1DCFF0E9FF32}" destId="{DD3508D7-32BD-4098-A21F-27C26064D496}" srcOrd="8" destOrd="0" presId="urn:microsoft.com/office/officeart/2005/8/layout/vList2"/>
    <dgm:cxn modelId="{E90ECB8C-3E3C-4310-9413-6311FCF44EC4}" type="presParOf" srcId="{5422B140-F91A-4A23-8E8E-1DCFF0E9FF32}" destId="{99134DBF-6A3B-4F60-9B93-6953FDDAA935}" srcOrd="9" destOrd="0" presId="urn:microsoft.com/office/officeart/2005/8/layout/vList2"/>
    <dgm:cxn modelId="{E8A55059-BE89-4D5B-9F71-DB92EF8F9AB0}" type="presParOf" srcId="{5422B140-F91A-4A23-8E8E-1DCFF0E9FF32}" destId="{0778AB42-32AF-4830-875D-F61CD7D234D0}" srcOrd="10" destOrd="0" presId="urn:microsoft.com/office/officeart/2005/8/layout/vList2"/>
    <dgm:cxn modelId="{164522A9-9249-4E56-951F-D7159CF10E21}" type="presParOf" srcId="{5422B140-F91A-4A23-8E8E-1DCFF0E9FF32}" destId="{446CF5FC-D6DA-4C2E-92F0-FE92A13F7189}" srcOrd="1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425FC-338A-4BC1-9AF4-BAA53B546F46}">
      <dsp:nvSpPr>
        <dsp:cNvPr id="0" name=""/>
        <dsp:cNvSpPr/>
      </dsp:nvSpPr>
      <dsp:spPr>
        <a:xfrm>
          <a:off x="720870" y="1147336"/>
          <a:ext cx="1462238" cy="1462238"/>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33E1F6D8-9D57-4F95-B414-B3E73EAF49ED}">
      <dsp:nvSpPr>
        <dsp:cNvPr id="0" name=""/>
        <dsp:cNvSpPr/>
      </dsp:nvSpPr>
      <dsp:spPr>
        <a:xfrm>
          <a:off x="1032494" y="1458961"/>
          <a:ext cx="838989" cy="838989"/>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106957-30DC-4C5E-B4BB-F78F69BC633E}">
      <dsp:nvSpPr>
        <dsp:cNvPr id="0" name=""/>
        <dsp:cNvSpPr/>
      </dsp:nvSpPr>
      <dsp:spPr>
        <a:xfrm>
          <a:off x="253433" y="3065026"/>
          <a:ext cx="23971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solidFill>
                <a:schemeClr val="tx1"/>
              </a:solidFill>
            </a:rPr>
            <a:t>4 </a:t>
          </a:r>
          <a:r>
            <a:rPr lang="en-US" sz="1700" kern="1200" err="1">
              <a:solidFill>
                <a:schemeClr val="tx1"/>
              </a:solidFill>
            </a:rPr>
            <a:t>vCores</a:t>
          </a:r>
          <a:r>
            <a:rPr lang="en-US" sz="1700" kern="1200">
              <a:solidFill>
                <a:schemeClr val="tx1"/>
              </a:solidFill>
            </a:rPr>
            <a:t>, 8GB RAM, ~100GB of data storage (original data)</a:t>
          </a:r>
        </a:p>
      </dsp:txBody>
      <dsp:txXfrm>
        <a:off x="253433" y="3065026"/>
        <a:ext cx="2397112" cy="720000"/>
      </dsp:txXfrm>
    </dsp:sp>
    <dsp:sp modelId="{D26DA803-7779-4774-AEE4-AA1F94DBCE25}">
      <dsp:nvSpPr>
        <dsp:cNvPr id="0" name=""/>
        <dsp:cNvSpPr/>
      </dsp:nvSpPr>
      <dsp:spPr>
        <a:xfrm>
          <a:off x="3537477" y="1147336"/>
          <a:ext cx="1462238" cy="1462238"/>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90CF55B3-0FA8-4261-8631-5FC8A5BEC987}">
      <dsp:nvSpPr>
        <dsp:cNvPr id="0" name=""/>
        <dsp:cNvSpPr/>
      </dsp:nvSpPr>
      <dsp:spPr>
        <a:xfrm>
          <a:off x="3849102" y="1458961"/>
          <a:ext cx="838989" cy="838989"/>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FA8092-3E50-4F09-AEE6-425B5D10BD2B}">
      <dsp:nvSpPr>
        <dsp:cNvPr id="0" name=""/>
        <dsp:cNvSpPr/>
      </dsp:nvSpPr>
      <dsp:spPr>
        <a:xfrm>
          <a:off x="3070040" y="3065026"/>
          <a:ext cx="23971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solidFill>
                <a:schemeClr val="tx1"/>
              </a:solidFill>
            </a:rPr>
            <a:t>Up to 10 databases</a:t>
          </a:r>
        </a:p>
      </dsp:txBody>
      <dsp:txXfrm>
        <a:off x="3070040" y="3065026"/>
        <a:ext cx="2397112" cy="720000"/>
      </dsp:txXfrm>
    </dsp:sp>
    <dsp:sp modelId="{F61B4983-E763-4E3F-924D-1CF798AFC779}">
      <dsp:nvSpPr>
        <dsp:cNvPr id="0" name=""/>
        <dsp:cNvSpPr/>
      </dsp:nvSpPr>
      <dsp:spPr>
        <a:xfrm>
          <a:off x="6354084" y="1147336"/>
          <a:ext cx="1462238" cy="1462238"/>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77C4D751-7D52-4ADF-8BED-193E24E657A6}">
      <dsp:nvSpPr>
        <dsp:cNvPr id="0" name=""/>
        <dsp:cNvSpPr/>
      </dsp:nvSpPr>
      <dsp:spPr>
        <a:xfrm>
          <a:off x="6665709" y="1458961"/>
          <a:ext cx="838989" cy="838989"/>
        </a:xfrm>
        <a:prstGeom prst="rect">
          <a:avLst/>
        </a:prstGeom>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B05CEE-6B96-470F-8FC1-0F6B05F0DE6A}">
      <dsp:nvSpPr>
        <dsp:cNvPr id="0" name=""/>
        <dsp:cNvSpPr/>
      </dsp:nvSpPr>
      <dsp:spPr>
        <a:xfrm>
          <a:off x="5886647" y="3065026"/>
          <a:ext cx="23971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solidFill>
                <a:schemeClr val="tx1"/>
              </a:solidFill>
            </a:rPr>
            <a:t>Up to 100 tables per DB, Up to 200 columns per table</a:t>
          </a:r>
        </a:p>
      </dsp:txBody>
      <dsp:txXfrm>
        <a:off x="5886647" y="3065026"/>
        <a:ext cx="2397112" cy="720000"/>
      </dsp:txXfrm>
    </dsp:sp>
    <dsp:sp modelId="{83143F8A-E101-4069-A1F3-02654113DA11}">
      <dsp:nvSpPr>
        <dsp:cNvPr id="0" name=""/>
        <dsp:cNvSpPr/>
      </dsp:nvSpPr>
      <dsp:spPr>
        <a:xfrm>
          <a:off x="9170692" y="1147336"/>
          <a:ext cx="1462238" cy="1462238"/>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411B8510-AF7F-489E-99D3-9F2ADC5A198F}">
      <dsp:nvSpPr>
        <dsp:cNvPr id="0" name=""/>
        <dsp:cNvSpPr/>
      </dsp:nvSpPr>
      <dsp:spPr>
        <a:xfrm>
          <a:off x="9482316" y="1458961"/>
          <a:ext cx="838989" cy="838989"/>
        </a:xfrm>
        <a:prstGeom prst="rect">
          <a:avLst/>
        </a:prstGeom>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DC3870-8850-463A-9A6C-32ACEEECF8F4}">
      <dsp:nvSpPr>
        <dsp:cNvPr id="0" name=""/>
        <dsp:cNvSpPr/>
      </dsp:nvSpPr>
      <dsp:spPr>
        <a:xfrm>
          <a:off x="8703255" y="3065026"/>
          <a:ext cx="23971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solidFill>
                <a:schemeClr val="tx1"/>
              </a:solidFill>
            </a:rPr>
            <a:t>Core functionality</a:t>
          </a:r>
        </a:p>
      </dsp:txBody>
      <dsp:txXfrm>
        <a:off x="8703255" y="3065026"/>
        <a:ext cx="239711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278C4-0B02-4483-B516-86E2A6C17D2E}">
      <dsp:nvSpPr>
        <dsp:cNvPr id="0" name=""/>
        <dsp:cNvSpPr/>
      </dsp:nvSpPr>
      <dsp:spPr>
        <a:xfrm>
          <a:off x="0" y="0"/>
          <a:ext cx="7788082" cy="681220"/>
        </a:xfrm>
        <a:prstGeom prst="roundRect">
          <a:avLst>
            <a:gd name="adj" fmla="val 10000"/>
          </a:avLst>
        </a:prstGeom>
        <a:solidFill>
          <a:schemeClr val="bg1">
            <a:lumMod val="95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8C8C0AD6-20CF-4B07-B6A7-B5E4F01EA915}">
      <dsp:nvSpPr>
        <dsp:cNvPr id="0" name=""/>
        <dsp:cNvSpPr/>
      </dsp:nvSpPr>
      <dsp:spPr>
        <a:xfrm>
          <a:off x="120143" y="233060"/>
          <a:ext cx="218443" cy="218443"/>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t="24457" b="24457"/>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8611177-BD07-4412-AEB1-A0D7ABFCDE3F}">
      <dsp:nvSpPr>
        <dsp:cNvPr id="0" name=""/>
        <dsp:cNvSpPr/>
      </dsp:nvSpPr>
      <dsp:spPr>
        <a:xfrm>
          <a:off x="458730" y="64972"/>
          <a:ext cx="7329351" cy="55461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2034" tIns="42034" rIns="42034" bIns="42034" numCol="1" spcCol="1270" anchor="ctr" anchorCtr="0">
          <a:noAutofit/>
        </a:bodyPr>
        <a:lstStyle/>
        <a:p>
          <a:pPr marL="0" lvl="0" indent="0" algn="l" defTabSz="844550">
            <a:lnSpc>
              <a:spcPct val="100000"/>
            </a:lnSpc>
            <a:spcBef>
              <a:spcPct val="0"/>
            </a:spcBef>
            <a:spcAft>
              <a:spcPct val="35000"/>
            </a:spcAft>
            <a:buNone/>
          </a:pPr>
          <a:r>
            <a:rPr lang="en-US" sz="1900" kern="1200"/>
            <a:t>Relational operators (filters, union, joins, aggregations, …)</a:t>
          </a:r>
        </a:p>
      </dsp:txBody>
      <dsp:txXfrm>
        <a:off x="458730" y="64972"/>
        <a:ext cx="7329351" cy="554619"/>
      </dsp:txXfrm>
    </dsp:sp>
    <dsp:sp modelId="{9321BCA5-2256-4A6B-AABE-0DCBE7C14CE3}">
      <dsp:nvSpPr>
        <dsp:cNvPr id="0" name=""/>
        <dsp:cNvSpPr/>
      </dsp:nvSpPr>
      <dsp:spPr>
        <a:xfrm>
          <a:off x="0" y="782184"/>
          <a:ext cx="7788082" cy="625136"/>
        </a:xfrm>
        <a:prstGeom prst="roundRect">
          <a:avLst>
            <a:gd name="adj" fmla="val 10000"/>
          </a:avLst>
        </a:prstGeom>
        <a:solidFill>
          <a:schemeClr val="bg1">
            <a:lumMod val="95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4CD65093-9395-4629-A01A-24A83EAECFF3}">
      <dsp:nvSpPr>
        <dsp:cNvPr id="0" name=""/>
        <dsp:cNvSpPr/>
      </dsp:nvSpPr>
      <dsp:spPr>
        <a:xfrm>
          <a:off x="120143" y="985531"/>
          <a:ext cx="218443" cy="218443"/>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t="12048" b="12048"/>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BA68BF1-F400-48DD-8984-C93BCC206BB1}">
      <dsp:nvSpPr>
        <dsp:cNvPr id="0" name=""/>
        <dsp:cNvSpPr/>
      </dsp:nvSpPr>
      <dsp:spPr>
        <a:xfrm>
          <a:off x="458730" y="896168"/>
          <a:ext cx="7329351" cy="39716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2034" tIns="42034" rIns="42034" bIns="42034" numCol="1" spcCol="1270" anchor="ctr" anchorCtr="0">
          <a:noAutofit/>
        </a:bodyPr>
        <a:lstStyle/>
        <a:p>
          <a:pPr marL="0" lvl="0" indent="0" algn="l" defTabSz="844550">
            <a:lnSpc>
              <a:spcPct val="100000"/>
            </a:lnSpc>
            <a:spcBef>
              <a:spcPct val="0"/>
            </a:spcBef>
            <a:spcAft>
              <a:spcPct val="35000"/>
            </a:spcAft>
            <a:buNone/>
          </a:pPr>
          <a:r>
            <a:rPr lang="en-US" sz="1900" kern="1200"/>
            <a:t>Each operator consumes tabular input and produces tabular output</a:t>
          </a:r>
        </a:p>
      </dsp:txBody>
      <dsp:txXfrm>
        <a:off x="458730" y="896168"/>
        <a:ext cx="7329351" cy="397169"/>
      </dsp:txXfrm>
    </dsp:sp>
    <dsp:sp modelId="{2F22CA80-DC81-48A3-9C3A-5C797139A1CF}">
      <dsp:nvSpPr>
        <dsp:cNvPr id="0" name=""/>
        <dsp:cNvSpPr/>
      </dsp:nvSpPr>
      <dsp:spPr>
        <a:xfrm>
          <a:off x="0" y="1506613"/>
          <a:ext cx="7788082" cy="562749"/>
        </a:xfrm>
        <a:prstGeom prst="roundRect">
          <a:avLst>
            <a:gd name="adj" fmla="val 10000"/>
          </a:avLst>
        </a:prstGeom>
        <a:solidFill>
          <a:schemeClr val="bg1">
            <a:lumMod val="95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C0CD5B5E-9543-4706-B00E-37F47BC37906}">
      <dsp:nvSpPr>
        <dsp:cNvPr id="0" name=""/>
        <dsp:cNvSpPr/>
      </dsp:nvSpPr>
      <dsp:spPr>
        <a:xfrm>
          <a:off x="120143" y="1678766"/>
          <a:ext cx="218443" cy="218443"/>
        </a:xfrm>
        <a:prstGeom prst="rect">
          <a:avLst/>
        </a:prstGeom>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t="12921" b="12921"/>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6BF1DCB-5F43-4730-B1D2-B6A5D808301D}">
      <dsp:nvSpPr>
        <dsp:cNvPr id="0" name=""/>
        <dsp:cNvSpPr/>
      </dsp:nvSpPr>
      <dsp:spPr>
        <a:xfrm>
          <a:off x="458730" y="1589403"/>
          <a:ext cx="7329351" cy="39716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2034" tIns="42034" rIns="42034" bIns="42034" numCol="1" spcCol="1270" anchor="ctr" anchorCtr="0">
          <a:noAutofit/>
        </a:bodyPr>
        <a:lstStyle/>
        <a:p>
          <a:pPr marL="0" lvl="0" indent="0" algn="l" defTabSz="844550">
            <a:lnSpc>
              <a:spcPct val="100000"/>
            </a:lnSpc>
            <a:spcBef>
              <a:spcPct val="0"/>
            </a:spcBef>
            <a:spcAft>
              <a:spcPct val="35000"/>
            </a:spcAft>
            <a:buNone/>
          </a:pPr>
          <a:r>
            <a:rPr lang="en-US" sz="1900" kern="1200"/>
            <a:t>Can be combined with ‘|’ (pipe).</a:t>
          </a:r>
        </a:p>
      </dsp:txBody>
      <dsp:txXfrm>
        <a:off x="458730" y="1589403"/>
        <a:ext cx="7329351" cy="397169"/>
      </dsp:txXfrm>
    </dsp:sp>
    <dsp:sp modelId="{E4876F9C-9689-4751-837E-B41C650F1F18}">
      <dsp:nvSpPr>
        <dsp:cNvPr id="0" name=""/>
        <dsp:cNvSpPr/>
      </dsp:nvSpPr>
      <dsp:spPr>
        <a:xfrm>
          <a:off x="0" y="2168654"/>
          <a:ext cx="7788082" cy="570815"/>
        </a:xfrm>
        <a:prstGeom prst="roundRect">
          <a:avLst>
            <a:gd name="adj" fmla="val 10000"/>
          </a:avLst>
        </a:prstGeom>
        <a:solidFill>
          <a:schemeClr val="bg1">
            <a:lumMod val="95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81D80186-1B1B-45F7-842A-95B92F5CB156}">
      <dsp:nvSpPr>
        <dsp:cNvPr id="0" name=""/>
        <dsp:cNvSpPr/>
      </dsp:nvSpPr>
      <dsp:spPr>
        <a:xfrm>
          <a:off x="120143" y="2344841"/>
          <a:ext cx="218443" cy="218443"/>
        </a:xfrm>
        <a:prstGeom prst="rect">
          <a:avLst/>
        </a:prstGeom>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74F5D85-9667-4DCD-95D1-E7DF8D7FDAF8}">
      <dsp:nvSpPr>
        <dsp:cNvPr id="0" name=""/>
        <dsp:cNvSpPr/>
      </dsp:nvSpPr>
      <dsp:spPr>
        <a:xfrm>
          <a:off x="458730" y="2255478"/>
          <a:ext cx="7329351" cy="39716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2034" tIns="42034" rIns="42034" bIns="42034" numCol="1" spcCol="1270" anchor="ctr" anchorCtr="0">
          <a:noAutofit/>
        </a:bodyPr>
        <a:lstStyle/>
        <a:p>
          <a:pPr marL="0" lvl="0" indent="0" algn="l" defTabSz="844550">
            <a:lnSpc>
              <a:spcPct val="100000"/>
            </a:lnSpc>
            <a:spcBef>
              <a:spcPct val="0"/>
            </a:spcBef>
            <a:spcAft>
              <a:spcPct val="35000"/>
            </a:spcAft>
            <a:buNone/>
          </a:pPr>
          <a:r>
            <a:rPr lang="en-US" sz="1900" kern="1200"/>
            <a:t>Similarities: OS shell, Linq, functional SQL…</a:t>
          </a:r>
        </a:p>
      </dsp:txBody>
      <dsp:txXfrm>
        <a:off x="458730" y="2255478"/>
        <a:ext cx="7329351" cy="397169"/>
      </dsp:txXfrm>
    </dsp:sp>
    <dsp:sp modelId="{AE0A50AA-CDD7-4CB3-8926-EA9C9654762E}">
      <dsp:nvSpPr>
        <dsp:cNvPr id="0" name=""/>
        <dsp:cNvSpPr/>
      </dsp:nvSpPr>
      <dsp:spPr>
        <a:xfrm>
          <a:off x="0" y="2838762"/>
          <a:ext cx="7788082" cy="628925"/>
        </a:xfrm>
        <a:prstGeom prst="roundRect">
          <a:avLst>
            <a:gd name="adj" fmla="val 10000"/>
          </a:avLst>
        </a:prstGeom>
        <a:solidFill>
          <a:schemeClr val="bg1">
            <a:lumMod val="95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C1803CCA-2DAD-4232-849B-4B9BDED2309F}">
      <dsp:nvSpPr>
        <dsp:cNvPr id="0" name=""/>
        <dsp:cNvSpPr/>
      </dsp:nvSpPr>
      <dsp:spPr>
        <a:xfrm>
          <a:off x="120143" y="3044004"/>
          <a:ext cx="218443" cy="218443"/>
        </a:xfrm>
        <a:prstGeom prst="rect">
          <a:avLst/>
        </a:prstGeom>
        <a:blipFill>
          <a:blip xmlns:r="http://schemas.openxmlformats.org/officeDocument/2006/relationships"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t="9375" b="9375"/>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2AB8BFCD-6AEC-4C13-B582-14F14242889C}">
      <dsp:nvSpPr>
        <dsp:cNvPr id="0" name=""/>
        <dsp:cNvSpPr/>
      </dsp:nvSpPr>
      <dsp:spPr>
        <a:xfrm>
          <a:off x="458730" y="2954641"/>
          <a:ext cx="7329351" cy="39716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2034" tIns="42034" rIns="42034" bIns="42034" numCol="1" spcCol="1270" anchor="ctr" anchorCtr="0">
          <a:noAutofit/>
        </a:bodyPr>
        <a:lstStyle/>
        <a:p>
          <a:pPr marL="0" lvl="0" indent="0" algn="l" defTabSz="844550">
            <a:lnSpc>
              <a:spcPct val="100000"/>
            </a:lnSpc>
            <a:spcBef>
              <a:spcPct val="0"/>
            </a:spcBef>
            <a:spcAft>
              <a:spcPct val="35000"/>
            </a:spcAft>
            <a:buNone/>
          </a:pPr>
          <a:r>
            <a:rPr lang="en-US" sz="1900" kern="1200"/>
            <a:t>Ease to write, read, change</a:t>
          </a:r>
        </a:p>
      </dsp:txBody>
      <dsp:txXfrm>
        <a:off x="458730" y="2954641"/>
        <a:ext cx="7329351" cy="397169"/>
      </dsp:txXfrm>
    </dsp:sp>
    <dsp:sp modelId="{AE08A7D1-C17E-44F2-8B7F-CE205E067BDA}">
      <dsp:nvSpPr>
        <dsp:cNvPr id="0" name=""/>
        <dsp:cNvSpPr/>
      </dsp:nvSpPr>
      <dsp:spPr>
        <a:xfrm>
          <a:off x="0" y="3619969"/>
          <a:ext cx="7788082" cy="1395136"/>
        </a:xfrm>
        <a:prstGeom prst="roundRect">
          <a:avLst>
            <a:gd name="adj" fmla="val 10000"/>
          </a:avLst>
        </a:prstGeom>
        <a:solidFill>
          <a:schemeClr val="bg1">
            <a:lumMod val="95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46088106-EB66-4085-8390-8BBC37B84B25}">
      <dsp:nvSpPr>
        <dsp:cNvPr id="0" name=""/>
        <dsp:cNvSpPr/>
      </dsp:nvSpPr>
      <dsp:spPr>
        <a:xfrm>
          <a:off x="120143" y="4275489"/>
          <a:ext cx="218443" cy="218443"/>
        </a:xfrm>
        <a:prstGeom prst="rect">
          <a:avLst/>
        </a:prstGeom>
        <a:blipFill>
          <a:blip xmlns:r="http://schemas.openxmlformats.org/officeDocument/2006/relationships"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l="8791" r="8791"/>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32FCDA7-9613-4782-8F75-C433FA22CD9D}">
      <dsp:nvSpPr>
        <dsp:cNvPr id="0" name=""/>
        <dsp:cNvSpPr/>
      </dsp:nvSpPr>
      <dsp:spPr>
        <a:xfrm>
          <a:off x="458730" y="4186125"/>
          <a:ext cx="3504636" cy="39716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2034" tIns="42034" rIns="42034" bIns="42034" numCol="1" spcCol="1270" anchor="ctr" anchorCtr="0">
          <a:noAutofit/>
        </a:bodyPr>
        <a:lstStyle/>
        <a:p>
          <a:pPr marL="0" lvl="0" indent="0" algn="l" defTabSz="844550">
            <a:lnSpc>
              <a:spcPct val="100000"/>
            </a:lnSpc>
            <a:spcBef>
              <a:spcPct val="0"/>
            </a:spcBef>
            <a:spcAft>
              <a:spcPct val="35000"/>
            </a:spcAft>
            <a:buNone/>
          </a:pPr>
          <a:r>
            <a:rPr lang="en-US" sz="1900" kern="1200"/>
            <a:t>Statements:</a:t>
          </a:r>
        </a:p>
      </dsp:txBody>
      <dsp:txXfrm>
        <a:off x="458730" y="4186125"/>
        <a:ext cx="3504636" cy="397169"/>
      </dsp:txXfrm>
    </dsp:sp>
    <dsp:sp modelId="{ADD280F7-E39F-40C1-A1BD-6A2BF8C1A305}">
      <dsp:nvSpPr>
        <dsp:cNvPr id="0" name=""/>
        <dsp:cNvSpPr/>
      </dsp:nvSpPr>
      <dsp:spPr>
        <a:xfrm>
          <a:off x="3963367" y="3566980"/>
          <a:ext cx="3824714" cy="163545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2034" tIns="42034" rIns="42034" bIns="42034" numCol="1" spcCol="1270" anchor="ctr" anchorCtr="0">
          <a:noAutofit/>
        </a:bodyPr>
        <a:lstStyle/>
        <a:p>
          <a:pPr marL="0" lvl="0" indent="0" algn="l" defTabSz="622300">
            <a:lnSpc>
              <a:spcPct val="100000"/>
            </a:lnSpc>
            <a:spcBef>
              <a:spcPct val="0"/>
            </a:spcBef>
            <a:spcAft>
              <a:spcPct val="35000"/>
            </a:spcAft>
            <a:buNone/>
          </a:pPr>
          <a:r>
            <a:rPr lang="en-US" sz="1400" kern="1200"/>
            <a:t>Single statement query </a:t>
          </a:r>
        </a:p>
        <a:p>
          <a:pPr marL="0" lvl="0" indent="0" algn="l" defTabSz="622300">
            <a:lnSpc>
              <a:spcPct val="100000"/>
            </a:lnSpc>
            <a:spcBef>
              <a:spcPct val="0"/>
            </a:spcBef>
            <a:spcAft>
              <a:spcPct val="35000"/>
            </a:spcAft>
            <a:buNone/>
          </a:pPr>
          <a:r>
            <a:rPr lang="en-US" sz="1400" kern="1200"/>
            <a:t>Use ‘let’ for reusing statements</a:t>
          </a:r>
        </a:p>
        <a:p>
          <a:pPr marL="0" lvl="0" indent="0" algn="l" defTabSz="622300">
            <a:lnSpc>
              <a:spcPct val="100000"/>
            </a:lnSpc>
            <a:spcBef>
              <a:spcPct val="0"/>
            </a:spcBef>
            <a:spcAft>
              <a:spcPct val="35000"/>
            </a:spcAft>
            <a:buNone/>
          </a:pPr>
          <a:r>
            <a:rPr lang="en-US" sz="1400" kern="1200"/>
            <a:t>Multi-statement (‘;’) queries</a:t>
          </a:r>
        </a:p>
      </dsp:txBody>
      <dsp:txXfrm>
        <a:off x="3963367" y="3566980"/>
        <a:ext cx="3824714" cy="16354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B2B92-134F-45CF-A7DE-A6AAE4B81255}">
      <dsp:nvSpPr>
        <dsp:cNvPr id="0" name=""/>
        <dsp:cNvSpPr/>
      </dsp:nvSpPr>
      <dsp:spPr>
        <a:xfrm>
          <a:off x="0" y="2989"/>
          <a:ext cx="6906491" cy="527670"/>
        </a:xfrm>
        <a:prstGeom prst="roundRect">
          <a:avLst/>
        </a:prstGeom>
        <a:noFill/>
        <a:ln w="12700" cap="flat" cmpd="sng" algn="ctr">
          <a:solidFill>
            <a:schemeClr val="accent2"/>
          </a:solidFill>
          <a:prstDash val="solid"/>
          <a:miter lim="800000"/>
        </a:ln>
        <a:effectLst/>
        <a:scene3d>
          <a:camera prst="orthographicFront"/>
          <a:lightRig rig="chilly" dir="t"/>
        </a:scene3d>
      </dsp:spPr>
      <dsp:style>
        <a:lnRef idx="2">
          <a:schemeClr val="accent2"/>
        </a:lnRef>
        <a:fillRef idx="1">
          <a:schemeClr val="lt1"/>
        </a:fillRef>
        <a:effectRef idx="0">
          <a:schemeClr val="accent2"/>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tx1"/>
              </a:solidFill>
            </a:rPr>
            <a:t>… | </a:t>
          </a:r>
          <a:r>
            <a:rPr lang="en-US" sz="2200" b="1" kern="1200">
              <a:solidFill>
                <a:schemeClr val="tx1"/>
              </a:solidFill>
            </a:rPr>
            <a:t>count</a:t>
          </a:r>
          <a:endParaRPr lang="en-US" sz="2200" kern="1200">
            <a:solidFill>
              <a:schemeClr val="tx1"/>
            </a:solidFill>
          </a:endParaRPr>
        </a:p>
      </dsp:txBody>
      <dsp:txXfrm>
        <a:off x="25759" y="28748"/>
        <a:ext cx="6854973" cy="476152"/>
      </dsp:txXfrm>
    </dsp:sp>
    <dsp:sp modelId="{6ED832E2-6978-4CCE-93FE-C53ABDB6FB90}">
      <dsp:nvSpPr>
        <dsp:cNvPr id="0" name=""/>
        <dsp:cNvSpPr/>
      </dsp:nvSpPr>
      <dsp:spPr>
        <a:xfrm>
          <a:off x="0" y="530659"/>
          <a:ext cx="6906491"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2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Counts records in input table (e.g. T)</a:t>
          </a:r>
        </a:p>
      </dsp:txBody>
      <dsp:txXfrm>
        <a:off x="0" y="530659"/>
        <a:ext cx="6906491" cy="364320"/>
      </dsp:txXfrm>
    </dsp:sp>
    <dsp:sp modelId="{75DADD84-E97D-4264-BE6B-48340CAA612F}">
      <dsp:nvSpPr>
        <dsp:cNvPr id="0" name=""/>
        <dsp:cNvSpPr/>
      </dsp:nvSpPr>
      <dsp:spPr>
        <a:xfrm>
          <a:off x="0" y="894979"/>
          <a:ext cx="6906491" cy="527670"/>
        </a:xfrm>
        <a:prstGeom prst="roundRect">
          <a:avLst/>
        </a:prstGeom>
        <a:noFill/>
        <a:ln w="12700" cap="flat" cmpd="sng" algn="ctr">
          <a:solidFill>
            <a:schemeClr val="accent2"/>
          </a:solidFill>
          <a:prstDash val="solid"/>
          <a:miter lim="800000"/>
        </a:ln>
        <a:effectLst/>
        <a:scene3d>
          <a:camera prst="orthographicFront"/>
          <a:lightRig rig="chilly" dir="t"/>
        </a:scene3d>
      </dsp:spPr>
      <dsp:style>
        <a:lnRef idx="2">
          <a:schemeClr val="accent2"/>
        </a:lnRef>
        <a:fillRef idx="1">
          <a:schemeClr val="lt1"/>
        </a:fillRef>
        <a:effectRef idx="0">
          <a:schemeClr val="accent2"/>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solidFill>
                <a:prstClr val="white"/>
              </a:solidFill>
              <a:latin typeface="Calibri" panose="020F0502020204030204"/>
              <a:ea typeface="+mn-ea"/>
              <a:cs typeface="+mn-cs"/>
            </a:rPr>
            <a:t>… | take 10</a:t>
          </a:r>
        </a:p>
      </dsp:txBody>
      <dsp:txXfrm>
        <a:off x="25759" y="920738"/>
        <a:ext cx="6854973" cy="476152"/>
      </dsp:txXfrm>
    </dsp:sp>
    <dsp:sp modelId="{C4268771-D85B-4F79-89F3-3E3D160D240D}">
      <dsp:nvSpPr>
        <dsp:cNvPr id="0" name=""/>
        <dsp:cNvSpPr/>
      </dsp:nvSpPr>
      <dsp:spPr>
        <a:xfrm>
          <a:off x="0" y="1422649"/>
          <a:ext cx="6906491"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2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Get few records  - convenient to start get familiar with the data</a:t>
          </a:r>
        </a:p>
        <a:p>
          <a:pPr marL="171450" lvl="1" indent="-171450" algn="l" defTabSz="755650">
            <a:lnSpc>
              <a:spcPct val="90000"/>
            </a:lnSpc>
            <a:spcBef>
              <a:spcPct val="0"/>
            </a:spcBef>
            <a:spcAft>
              <a:spcPct val="20000"/>
            </a:spcAft>
            <a:buChar char="•"/>
          </a:pPr>
          <a:r>
            <a:rPr lang="en-US" sz="1700" kern="1200"/>
            <a:t>No actual order ensured</a:t>
          </a:r>
        </a:p>
      </dsp:txBody>
      <dsp:txXfrm>
        <a:off x="0" y="1422649"/>
        <a:ext cx="6906491" cy="592020"/>
      </dsp:txXfrm>
    </dsp:sp>
    <dsp:sp modelId="{721C24C9-EBEF-4D46-98BE-A3A8E29E1F26}">
      <dsp:nvSpPr>
        <dsp:cNvPr id="0" name=""/>
        <dsp:cNvSpPr/>
      </dsp:nvSpPr>
      <dsp:spPr>
        <a:xfrm>
          <a:off x="0" y="2014669"/>
          <a:ext cx="6906491" cy="527670"/>
        </a:xfrm>
        <a:prstGeom prst="roundRect">
          <a:avLst/>
        </a:prstGeom>
        <a:noFill/>
        <a:ln w="12700" cap="flat" cmpd="sng" algn="ctr">
          <a:solidFill>
            <a:schemeClr val="accent2"/>
          </a:solidFill>
          <a:prstDash val="solid"/>
          <a:miter lim="800000"/>
        </a:ln>
        <a:effectLst/>
        <a:scene3d>
          <a:camera prst="orthographicFront"/>
          <a:lightRig rig="chilly" dir="t"/>
        </a:scene3d>
      </dsp:spPr>
      <dsp:style>
        <a:lnRef idx="2">
          <a:schemeClr val="accent2"/>
        </a:lnRef>
        <a:fillRef idx="1">
          <a:schemeClr val="lt1"/>
        </a:fillRef>
        <a:effectRef idx="0">
          <a:schemeClr val="accent2"/>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tx1"/>
              </a:solidFill>
            </a:rPr>
            <a:t>… | </a:t>
          </a:r>
          <a:r>
            <a:rPr lang="en-US" sz="2200" b="1" kern="1200">
              <a:solidFill>
                <a:schemeClr val="tx1"/>
              </a:solidFill>
            </a:rPr>
            <a:t>where</a:t>
          </a:r>
          <a:r>
            <a:rPr lang="en-US" sz="2200" kern="1200">
              <a:solidFill>
                <a:schemeClr val="tx1"/>
              </a:solidFill>
            </a:rPr>
            <a:t> </a:t>
          </a:r>
          <a:r>
            <a:rPr lang="en-US" sz="2200" kern="1200">
              <a:solidFill>
                <a:schemeClr val="tx1"/>
              </a:solidFill>
              <a:latin typeface="Calibri" panose="020F0502020204030204"/>
              <a:ea typeface="+mn-ea"/>
              <a:cs typeface="+mn-cs"/>
            </a:rPr>
            <a:t>Timestamp</a:t>
          </a:r>
          <a:r>
            <a:rPr lang="en-US" sz="2200" kern="1200">
              <a:solidFill>
                <a:schemeClr val="tx1"/>
              </a:solidFill>
            </a:rPr>
            <a:t> &gt; ago(1) and UserId == ‘abdcdef’</a:t>
          </a:r>
        </a:p>
      </dsp:txBody>
      <dsp:txXfrm>
        <a:off x="25759" y="2040428"/>
        <a:ext cx="6854973" cy="476152"/>
      </dsp:txXfrm>
    </dsp:sp>
    <dsp:sp modelId="{34A371B1-6C50-44BB-A3F1-A058C8A03548}">
      <dsp:nvSpPr>
        <dsp:cNvPr id="0" name=""/>
        <dsp:cNvSpPr/>
      </dsp:nvSpPr>
      <dsp:spPr>
        <a:xfrm>
          <a:off x="0" y="2542339"/>
          <a:ext cx="6906491"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2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Filtering on a specific fields</a:t>
          </a:r>
        </a:p>
      </dsp:txBody>
      <dsp:txXfrm>
        <a:off x="0" y="2542339"/>
        <a:ext cx="6906491" cy="364320"/>
      </dsp:txXfrm>
    </dsp:sp>
    <dsp:sp modelId="{A09CF467-8864-4E7B-830C-57C03FE86FA1}">
      <dsp:nvSpPr>
        <dsp:cNvPr id="0" name=""/>
        <dsp:cNvSpPr/>
      </dsp:nvSpPr>
      <dsp:spPr>
        <a:xfrm>
          <a:off x="0" y="2906659"/>
          <a:ext cx="6906491" cy="527670"/>
        </a:xfrm>
        <a:prstGeom prst="roundRect">
          <a:avLst/>
        </a:prstGeom>
        <a:noFill/>
        <a:ln w="12700" cap="flat" cmpd="sng" algn="ctr">
          <a:solidFill>
            <a:schemeClr val="accent2"/>
          </a:solidFill>
          <a:prstDash val="solid"/>
          <a:miter lim="800000"/>
        </a:ln>
        <a:effectLst/>
        <a:scene3d>
          <a:camera prst="orthographicFront"/>
          <a:lightRig rig="chilly" dir="t"/>
        </a:scene3d>
      </dsp:spPr>
      <dsp:style>
        <a:lnRef idx="2">
          <a:schemeClr val="accent2"/>
        </a:lnRef>
        <a:fillRef idx="1">
          <a:schemeClr val="lt1"/>
        </a:fillRef>
        <a:effectRef idx="0">
          <a:schemeClr val="accent2"/>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tx1"/>
              </a:solidFill>
            </a:rPr>
            <a:t>… | </a:t>
          </a:r>
          <a:r>
            <a:rPr lang="en-US" sz="2200" b="1" kern="1200">
              <a:solidFill>
                <a:schemeClr val="tx1"/>
              </a:solidFill>
            </a:rPr>
            <a:t>project</a:t>
          </a:r>
          <a:r>
            <a:rPr lang="en-US" sz="2200" kern="1200">
              <a:solidFill>
                <a:schemeClr val="tx1"/>
              </a:solidFill>
            </a:rPr>
            <a:t> Col1, Col2, …</a:t>
          </a:r>
        </a:p>
      </dsp:txBody>
      <dsp:txXfrm>
        <a:off x="25759" y="2932418"/>
        <a:ext cx="6854973" cy="476152"/>
      </dsp:txXfrm>
    </dsp:sp>
    <dsp:sp modelId="{DBBB9F4D-B764-460B-ACC3-6CDC5911F5F6}">
      <dsp:nvSpPr>
        <dsp:cNvPr id="0" name=""/>
        <dsp:cNvSpPr/>
      </dsp:nvSpPr>
      <dsp:spPr>
        <a:xfrm>
          <a:off x="0" y="3434329"/>
          <a:ext cx="6906491"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2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Choose some columns (great if input table has dozens of coluns)</a:t>
          </a:r>
        </a:p>
      </dsp:txBody>
      <dsp:txXfrm>
        <a:off x="0" y="3434329"/>
        <a:ext cx="6906491" cy="364320"/>
      </dsp:txXfrm>
    </dsp:sp>
    <dsp:sp modelId="{DD3508D7-32BD-4098-A21F-27C26064D496}">
      <dsp:nvSpPr>
        <dsp:cNvPr id="0" name=""/>
        <dsp:cNvSpPr/>
      </dsp:nvSpPr>
      <dsp:spPr>
        <a:xfrm>
          <a:off x="0" y="3798649"/>
          <a:ext cx="6906491" cy="527670"/>
        </a:xfrm>
        <a:prstGeom prst="roundRect">
          <a:avLst/>
        </a:prstGeom>
        <a:noFill/>
        <a:ln w="12700" cap="flat" cmpd="sng" algn="ctr">
          <a:solidFill>
            <a:schemeClr val="accent2"/>
          </a:solidFill>
          <a:prstDash val="solid"/>
          <a:miter lim="800000"/>
        </a:ln>
        <a:effectLst/>
        <a:scene3d>
          <a:camera prst="orthographicFront"/>
          <a:lightRig rig="chilly" dir="t"/>
        </a:scene3d>
      </dsp:spPr>
      <dsp:style>
        <a:lnRef idx="2">
          <a:schemeClr val="accent2"/>
        </a:lnRef>
        <a:fillRef idx="1">
          <a:schemeClr val="lt1"/>
        </a:fillRef>
        <a:effectRef idx="0">
          <a:schemeClr val="accent2"/>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tx1"/>
              </a:solidFill>
            </a:rPr>
            <a:t>…| </a:t>
          </a:r>
          <a:r>
            <a:rPr lang="en-US" sz="2200" b="1" kern="1200">
              <a:solidFill>
                <a:schemeClr val="tx1"/>
              </a:solidFill>
            </a:rPr>
            <a:t>extend </a:t>
          </a:r>
          <a:r>
            <a:rPr lang="en-US" sz="2200" kern="1200">
              <a:solidFill>
                <a:schemeClr val="tx1"/>
              </a:solidFill>
              <a:latin typeface="Calibri" panose="020F0502020204030204"/>
              <a:ea typeface="+mn-ea"/>
              <a:cs typeface="+mn-cs"/>
            </a:rPr>
            <a:t>NewCol1</a:t>
          </a:r>
          <a:r>
            <a:rPr lang="en-US" sz="2200" kern="1200">
              <a:solidFill>
                <a:schemeClr val="tx1"/>
              </a:solidFill>
            </a:rPr>
            <a:t>=Col1+Col2</a:t>
          </a:r>
        </a:p>
      </dsp:txBody>
      <dsp:txXfrm>
        <a:off x="25759" y="3824408"/>
        <a:ext cx="6854973" cy="476152"/>
      </dsp:txXfrm>
    </dsp:sp>
    <dsp:sp modelId="{99134DBF-6A3B-4F60-9B93-6953FDDAA935}">
      <dsp:nvSpPr>
        <dsp:cNvPr id="0" name=""/>
        <dsp:cNvSpPr/>
      </dsp:nvSpPr>
      <dsp:spPr>
        <a:xfrm>
          <a:off x="0" y="4326319"/>
          <a:ext cx="6906491"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2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Introduces new calculated columns</a:t>
          </a:r>
        </a:p>
      </dsp:txBody>
      <dsp:txXfrm>
        <a:off x="0" y="4326319"/>
        <a:ext cx="6906491" cy="364320"/>
      </dsp:txXfrm>
    </dsp:sp>
    <dsp:sp modelId="{0778AB42-32AF-4830-875D-F61CD7D234D0}">
      <dsp:nvSpPr>
        <dsp:cNvPr id="0" name=""/>
        <dsp:cNvSpPr/>
      </dsp:nvSpPr>
      <dsp:spPr>
        <a:xfrm>
          <a:off x="0" y="4690639"/>
          <a:ext cx="6906491" cy="527670"/>
        </a:xfrm>
        <a:prstGeom prst="roundRect">
          <a:avLst/>
        </a:prstGeom>
        <a:noFill/>
        <a:ln w="12700" cap="flat" cmpd="sng" algn="ctr">
          <a:solidFill>
            <a:schemeClr val="accent2"/>
          </a:solidFill>
          <a:prstDash val="solid"/>
          <a:miter lim="800000"/>
        </a:ln>
        <a:effectLst/>
        <a:scene3d>
          <a:camera prst="orthographicFront"/>
          <a:lightRig rig="chilly" dir="t"/>
        </a:scene3d>
      </dsp:spPr>
      <dsp:style>
        <a:lnRef idx="2">
          <a:schemeClr val="accent2"/>
        </a:lnRef>
        <a:fillRef idx="1">
          <a:schemeClr val="lt1"/>
        </a:fillRef>
        <a:effectRef idx="0">
          <a:schemeClr val="accent2"/>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tx1"/>
              </a:solidFill>
            </a:rPr>
            <a:t>… | </a:t>
          </a:r>
          <a:r>
            <a:rPr lang="en-US" sz="2200" b="1" kern="1200">
              <a:solidFill>
                <a:schemeClr val="tx1"/>
              </a:solidFill>
            </a:rPr>
            <a:t>render</a:t>
          </a:r>
          <a:r>
            <a:rPr lang="en-US" sz="2200" b="0" kern="1200">
              <a:solidFill>
                <a:schemeClr val="tx1"/>
              </a:solidFill>
            </a:rPr>
            <a:t> </a:t>
          </a:r>
          <a:r>
            <a:rPr lang="en-US" sz="2200" kern="1200" err="1">
              <a:solidFill>
                <a:schemeClr val="tx1"/>
              </a:solidFill>
              <a:latin typeface="Calibri" panose="020F0502020204030204"/>
              <a:ea typeface="+mn-ea"/>
              <a:cs typeface="+mn-cs"/>
            </a:rPr>
            <a:t>timechart</a:t>
          </a:r>
          <a:endParaRPr lang="en-US" sz="2200" kern="1200">
            <a:solidFill>
              <a:schemeClr val="tx1"/>
            </a:solidFill>
            <a:latin typeface="Calibri" panose="020F0502020204030204"/>
            <a:ea typeface="+mn-ea"/>
            <a:cs typeface="+mn-cs"/>
          </a:endParaRPr>
        </a:p>
      </dsp:txBody>
      <dsp:txXfrm>
        <a:off x="25759" y="4716398"/>
        <a:ext cx="6854973" cy="476152"/>
      </dsp:txXfrm>
    </dsp:sp>
    <dsp:sp modelId="{446CF5FC-D6DA-4C2E-92F0-FE92A13F7189}">
      <dsp:nvSpPr>
        <dsp:cNvPr id="0" name=""/>
        <dsp:cNvSpPr/>
      </dsp:nvSpPr>
      <dsp:spPr>
        <a:xfrm>
          <a:off x="0" y="5218309"/>
          <a:ext cx="6906491"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2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Plot the data (in KE and KWE) while exploring</a:t>
          </a:r>
        </a:p>
      </dsp:txBody>
      <dsp:txXfrm>
        <a:off x="0" y="5218309"/>
        <a:ext cx="6906491" cy="36432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FBA2B7-B627-47AA-B5DE-84A963E1B3C1}" type="datetimeFigureOut">
              <a:rPr lang="en-IN" smtClean="0"/>
              <a:t>09-11-2023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C4AF8A-F251-4F97-9529-E37EC6D4088A}" type="slidenum">
              <a:rPr lang="en-IN" smtClean="0"/>
              <a:t>‹#›</a:t>
            </a:fld>
            <a:endParaRPr lang="en-IN"/>
          </a:p>
        </p:txBody>
      </p:sp>
    </p:spTree>
    <p:extLst>
      <p:ext uri="{BB962C8B-B14F-4D97-AF65-F5344CB8AC3E}">
        <p14:creationId xmlns:p14="http://schemas.microsoft.com/office/powerpoint/2010/main" val="2142855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data-explorer/kusto/management/show-table-update-policy-command"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docs.microsoft.com/en-us/azure/data-explorer/kusto/query/parseoperator"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data-explorer/kusto/management/show-table-update-policy-command"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docs.microsoft.com/en-us/azure/data-explorer/kusto/query/parseoperator"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C4AF8A-F251-4F97-9529-E37EC6D4088A}" type="slidenum">
              <a:rPr lang="en-IN" smtClean="0"/>
              <a:t>1</a:t>
            </a:fld>
            <a:endParaRPr lang="en-IN"/>
          </a:p>
        </p:txBody>
      </p:sp>
    </p:spTree>
    <p:extLst>
      <p:ext uri="{BB962C8B-B14F-4D97-AF65-F5344CB8AC3E}">
        <p14:creationId xmlns:p14="http://schemas.microsoft.com/office/powerpoint/2010/main" val="3846736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For telemetry and timeseries data we compete with Big Query, snowflake and Teradata</a:t>
            </a:r>
          </a:p>
          <a:p>
            <a:pPr marL="171450" indent="-171450">
              <a:buFont typeface="Arial" panose="020B0604020202020204" pitchFamily="34" charset="0"/>
              <a:buChar char="•"/>
            </a:pPr>
            <a:r>
              <a:rPr lang="en-IN" dirty="0"/>
              <a:t>Elastic Search , </a:t>
            </a:r>
            <a:r>
              <a:rPr lang="en-IN" dirty="0" err="1"/>
              <a:t>splunk</a:t>
            </a:r>
            <a:r>
              <a:rPr lang="en-IN" dirty="0"/>
              <a:t> , data dog also on telemetry data but specially security logs.  Example </a:t>
            </a:r>
            <a:r>
              <a:rPr lang="en-IN" dirty="0" err="1"/>
              <a:t>Sentinal</a:t>
            </a:r>
            <a:r>
              <a:rPr lang="en-IN" dirty="0"/>
              <a:t> is built on ADX. LinkedIn moved from Elastic Search to ADX for Operational Logs, new services onboarding etc</a:t>
            </a:r>
          </a:p>
          <a:p>
            <a:pPr marL="171450" indent="-171450">
              <a:buFont typeface="Arial" panose="020B0604020202020204" pitchFamily="34" charset="0"/>
              <a:buChar char="•"/>
            </a:pPr>
            <a:r>
              <a:rPr lang="en-IN" dirty="0"/>
              <a:t>Influx DB, AWS </a:t>
            </a:r>
            <a:r>
              <a:rPr lang="en-IN" dirty="0" err="1"/>
              <a:t>TimeStream</a:t>
            </a:r>
            <a:r>
              <a:rPr lang="en-IN" dirty="0"/>
              <a:t> are time series </a:t>
            </a:r>
            <a:r>
              <a:rPr lang="en-IN" dirty="0" err="1"/>
              <a:t>DBs.</a:t>
            </a:r>
            <a:r>
              <a:rPr lang="en-IN" dirty="0"/>
              <a:t> ADX competes in that area too for time series analytics</a:t>
            </a:r>
          </a:p>
          <a:p>
            <a:pPr marL="171450" indent="-171450">
              <a:buFont typeface="Arial" panose="020B0604020202020204" pitchFamily="34" charset="0"/>
              <a:buChar char="•"/>
            </a:pPr>
            <a:r>
              <a:rPr lang="en-IN" dirty="0"/>
              <a:t>Generally for interactive analytics we use spark in </a:t>
            </a:r>
            <a:r>
              <a:rPr lang="en-IN" dirty="0" err="1"/>
              <a:t>databricks</a:t>
            </a:r>
            <a:r>
              <a:rPr lang="en-IN" dirty="0"/>
              <a:t>. ADX can also work with such workloads for low latency, interactive </a:t>
            </a:r>
            <a:r>
              <a:rPr lang="en-IN" dirty="0" err="1"/>
              <a:t>queying</a:t>
            </a:r>
            <a:r>
              <a:rPr lang="en-IN" dirty="0"/>
              <a:t>, deep analysis, dashboards some ML capabilities too </a:t>
            </a:r>
          </a:p>
          <a:p>
            <a:endParaRPr lang="en-IN" dirty="0"/>
          </a:p>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C4AF8A-F251-4F97-9529-E37EC6D4088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597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publicly available benchmark against competes in </a:t>
            </a:r>
            <a:r>
              <a:rPr lang="en-US" dirty="0" err="1"/>
              <a:t>Gigaom</a:t>
            </a:r>
            <a:endParaRPr lang="en-US" dirty="0"/>
          </a:p>
          <a:p>
            <a:r>
              <a:rPr lang="en-US" dirty="0"/>
              <a:t>They selected 19 queries with different complexities to run in ADX, GBQ and snowflake with similar configuration.</a:t>
            </a:r>
          </a:p>
          <a:p>
            <a:endParaRPr lang="en-US" dirty="0"/>
          </a:p>
          <a:p>
            <a:r>
              <a:rPr lang="en-US" dirty="0"/>
              <a:t>ADX outperformed on all the queries and query response avg can be seen to be very less compared to others. Event Cost wise ADX per Hour cost is less compared to GBQ and snowflake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210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 Data quadrant, If Data needs to be stored in relational format with all integrity constraints, Data warehousing, updates are necessary, Synapse dedicated SQL pool is the right tool</a:t>
            </a:r>
          </a:p>
          <a:p>
            <a:r>
              <a:rPr lang="en-US"/>
              <a:t>If long running queries, machine learning over large mount of data dated back to 1 year , complex machine learning is necessary, use Synapse Spark pool</a:t>
            </a:r>
          </a:p>
          <a:p>
            <a:r>
              <a:rPr lang="en-US"/>
              <a:t>If ad-hoc, interactive queries and real time analysis on logs, telemetry is a requirement, use Azure Data Explorer/Synapse Data Explorer</a:t>
            </a:r>
          </a:p>
        </p:txBody>
      </p:sp>
      <p:sp>
        <p:nvSpPr>
          <p:cNvPr id="4" name="Slide Number Placeholder 3"/>
          <p:cNvSpPr>
            <a:spLocks noGrp="1"/>
          </p:cNvSpPr>
          <p:nvPr>
            <p:ph type="sldNum" sz="quarter" idx="5"/>
          </p:nvPr>
        </p:nvSpPr>
        <p:spPr/>
        <p:txBody>
          <a:bodyPr/>
          <a:lstStyle/>
          <a:p>
            <a:fld id="{CD493308-1CCD-4083-9427-1DD59259FBE4}" type="slidenum">
              <a:rPr lang="en-US" smtClean="0"/>
              <a:t>14</a:t>
            </a:fld>
            <a:endParaRPr lang="en-US"/>
          </a:p>
        </p:txBody>
      </p:sp>
    </p:spTree>
    <p:extLst>
      <p:ext uri="{BB962C8B-B14F-4D97-AF65-F5344CB8AC3E}">
        <p14:creationId xmlns:p14="http://schemas.microsoft.com/office/powerpoint/2010/main" val="4185834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6BE091B2-A84B-46FA-8F93-2B75171478F1}" type="slidenum">
              <a:rPr lang="en-US" smtClean="0"/>
              <a:t>15</a:t>
            </a:fld>
            <a:endParaRPr lang="en-US"/>
          </a:p>
        </p:txBody>
      </p:sp>
    </p:spTree>
    <p:extLst>
      <p:ext uri="{BB962C8B-B14F-4D97-AF65-F5344CB8AC3E}">
        <p14:creationId xmlns:p14="http://schemas.microsoft.com/office/powerpoint/2010/main" val="2165496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D493308-1CCD-4083-9427-1DD59259FBE4}" type="slidenum">
              <a:rPr lang="en-US" smtClean="0"/>
              <a:t>16</a:t>
            </a:fld>
            <a:endParaRPr lang="en-US"/>
          </a:p>
        </p:txBody>
      </p:sp>
    </p:spTree>
    <p:extLst>
      <p:ext uri="{BB962C8B-B14F-4D97-AF65-F5344CB8AC3E}">
        <p14:creationId xmlns:p14="http://schemas.microsoft.com/office/powerpoint/2010/main" val="2366117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Slide is self-explanatory</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11/9/2023 8:48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762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cluster ingestion batching policy is 5 minutes, 1000 items and 1024 MBs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826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826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3774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https://docs.microsoft.com/en-us/azure/data-explorer/ingest-data-overview#batching-vs-streaming-ingestion</a:t>
            </a:r>
          </a:p>
          <a:p>
            <a:endParaRPr lang="en-US" dirty="0"/>
          </a:p>
          <a:p>
            <a:r>
              <a:rPr lang="en-US" dirty="0"/>
              <a:t>Small batches ingested get merged and optimized behind the scenes.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6899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Agenda can be spread in-half across 2 days with a presentation and 2 labs.  </a:t>
            </a:r>
          </a:p>
          <a:p>
            <a:r>
              <a:rPr lang="en-US" b="0" dirty="0"/>
              <a:t>Do Q&amp;A throughout.</a:t>
            </a:r>
          </a:p>
          <a:p>
            <a:endParaRPr lang="en-US" b="0" dirty="0"/>
          </a:p>
          <a:p>
            <a:r>
              <a:rPr lang="en-US" b="0" dirty="0"/>
              <a:t>Start at 9:30 AM</a:t>
            </a:r>
          </a:p>
          <a:p>
            <a:r>
              <a:rPr lang="en-US" b="0" dirty="0"/>
              <a:t>Break 10min</a:t>
            </a:r>
          </a:p>
          <a:p>
            <a:r>
              <a:rPr lang="en-US" b="0" dirty="0"/>
              <a:t>Lunch at :01:00 PM</a:t>
            </a:r>
          </a:p>
          <a:p>
            <a:endParaRPr lang="en-US" b="0" dirty="0"/>
          </a:p>
          <a:p>
            <a:r>
              <a:rPr lang="en-US" b="0" dirty="0"/>
              <a:t>Back from Lunch at: 1:45 PM</a:t>
            </a:r>
          </a:p>
          <a:p>
            <a:r>
              <a:rPr lang="en-US" b="0" dirty="0"/>
              <a:t>Break 10 min</a:t>
            </a:r>
          </a:p>
          <a:p>
            <a:r>
              <a:rPr lang="en-US" b="0" dirty="0"/>
              <a:t>Close by 05:30 PM</a:t>
            </a:r>
          </a:p>
          <a:p>
            <a:endParaRPr lang="en-US" b="0" dirty="0"/>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1</a:t>
            </a:r>
            <a:r>
              <a:rPr lang="en-US" sz="1200" baseline="30000" dirty="0">
                <a:solidFill>
                  <a:schemeClr val="tx1"/>
                </a:solidFill>
              </a:rPr>
              <a:t>st</a:t>
            </a:r>
            <a:r>
              <a:rPr lang="en-US" sz="1200" dirty="0">
                <a:solidFill>
                  <a:schemeClr val="tx1"/>
                </a:solidFill>
              </a:rPr>
              <a:t> Presentation – ADX intro, Positioning, Competes, Customer Stories, </a:t>
            </a:r>
            <a:r>
              <a:rPr lang="en-US" sz="1200" b="0" i="0" u="none" strike="noStrike" noProof="0" dirty="0">
                <a:solidFill>
                  <a:schemeClr val="tx1"/>
                </a:solidFill>
                <a:latin typeface="Calibri"/>
              </a:rPr>
              <a:t>KQL, Schemas, Update Policies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noProof="0" dirty="0">
                <a:solidFill>
                  <a:schemeClr val="tx1"/>
                </a:solidFill>
                <a:latin typeface="Calibri"/>
              </a:rPr>
              <a:t>2</a:t>
            </a:r>
            <a:r>
              <a:rPr lang="en-US" sz="1200" b="0" i="0" u="none" strike="noStrike" baseline="30000" noProof="0" dirty="0">
                <a:solidFill>
                  <a:schemeClr val="tx1"/>
                </a:solidFill>
                <a:latin typeface="Calibri"/>
              </a:rPr>
              <a:t>nd</a:t>
            </a:r>
            <a:r>
              <a:rPr lang="en-US" sz="1200" b="0" i="0" u="none" strike="noStrike" noProof="0" dirty="0">
                <a:solidFill>
                  <a:schemeClr val="tx1"/>
                </a:solidFill>
                <a:latin typeface="Calibri"/>
              </a:rPr>
              <a:t> </a:t>
            </a:r>
            <a:r>
              <a:rPr lang="en-US" sz="1200" b="0" i="0" u="none" strike="noStrike" noProof="0" dirty="0" err="1">
                <a:solidFill>
                  <a:schemeClr val="tx1"/>
                </a:solidFill>
                <a:latin typeface="Calibri"/>
              </a:rPr>
              <a:t>Pressenation</a:t>
            </a:r>
            <a:r>
              <a:rPr lang="en-US" sz="1200" b="0" i="0" u="none" strike="noStrike" noProof="0" dirty="0">
                <a:solidFill>
                  <a:schemeClr val="tx1"/>
                </a:solidFill>
                <a:latin typeface="Calibri"/>
              </a:rPr>
              <a:t> - </a:t>
            </a:r>
            <a:r>
              <a:rPr lang="en-US" sz="1200" dirty="0">
                <a:solidFill>
                  <a:schemeClr val="tx1"/>
                </a:solidFill>
              </a:rPr>
              <a:t>Presentation – ADX Schemas, Timeseries Analysis, Machine Learning</a:t>
            </a:r>
          </a:p>
          <a:p>
            <a:endParaRPr lang="en-US" b="1" dirty="0"/>
          </a:p>
        </p:txBody>
      </p:sp>
      <p:sp>
        <p:nvSpPr>
          <p:cNvPr id="4" name="Slide Number Placeholder 3"/>
          <p:cNvSpPr>
            <a:spLocks noGrp="1"/>
          </p:cNvSpPr>
          <p:nvPr>
            <p:ph type="sldNum" sz="quarter" idx="5"/>
          </p:nvPr>
        </p:nvSpPr>
        <p:spPr/>
        <p:txBody>
          <a:bodyPr/>
          <a:lstStyle/>
          <a:p>
            <a:fld id="{06C4AF8A-F251-4F97-9529-E37EC6D4088A}" type="slidenum">
              <a:rPr lang="en-IN" smtClean="0"/>
              <a:t>2</a:t>
            </a:fld>
            <a:endParaRPr lang="en-IN"/>
          </a:p>
        </p:txBody>
      </p:sp>
    </p:spTree>
    <p:extLst>
      <p:ext uri="{BB962C8B-B14F-4D97-AF65-F5344CB8AC3E}">
        <p14:creationId xmlns:p14="http://schemas.microsoft.com/office/powerpoint/2010/main" val="1100196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You can ingest data in Data Explorer in many ways.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171717"/>
                </a:solidFill>
                <a:effectLst/>
                <a:latin typeface="Segoe UI" panose="020B0502040204020203" pitchFamily="34" charset="0"/>
              </a:rPr>
              <a:t>Using our SDKs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171717"/>
                </a:solidFill>
                <a:effectLst/>
                <a:latin typeface="Segoe UI" panose="020B0502040204020203" pitchFamily="34" charset="0"/>
              </a:rPr>
              <a:t>Use managed pipelines where Data Explorer will automatically read the data from IoT Hub, EventHub or Storage\Data Lake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171717"/>
                </a:solidFill>
                <a:effectLst/>
                <a:latin typeface="Segoe UI" panose="020B0502040204020203" pitchFamily="34" charset="0"/>
              </a:rPr>
              <a:t>Use any of the 1</a:t>
            </a:r>
            <a:r>
              <a:rPr lang="en-US" b="0" i="0" baseline="30000" dirty="0">
                <a:solidFill>
                  <a:srgbClr val="171717"/>
                </a:solidFill>
                <a:effectLst/>
                <a:latin typeface="Segoe UI" panose="020B0502040204020203" pitchFamily="34" charset="0"/>
              </a:rPr>
              <a:t>st</a:t>
            </a:r>
            <a:r>
              <a:rPr lang="en-US" b="0" i="0" dirty="0">
                <a:solidFill>
                  <a:srgbClr val="171717"/>
                </a:solidFill>
                <a:effectLst/>
                <a:latin typeface="Segoe UI" panose="020B0502040204020203" pitchFamily="34" charset="0"/>
              </a:rPr>
              <a:t> party connectors and agents to push data from Kafka, Spark, </a:t>
            </a:r>
            <a:r>
              <a:rPr lang="en-US" b="0" i="0" dirty="0" err="1">
                <a:solidFill>
                  <a:srgbClr val="171717"/>
                </a:solidFill>
                <a:effectLst/>
                <a:latin typeface="Segoe UI" panose="020B0502040204020203" pitchFamily="34" charset="0"/>
              </a:rPr>
              <a:t>Logstach</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PowerApp</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FluentBit</a:t>
            </a:r>
            <a:r>
              <a:rPr lang="en-US" b="0" i="0" dirty="0">
                <a:solidFill>
                  <a:srgbClr val="171717"/>
                </a:solidFill>
                <a:effectLst/>
                <a:latin typeface="Segoe UI" panose="020B0502040204020203" pitchFamily="34" charset="0"/>
              </a:rPr>
              <a:t>, and Telegraph agents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171717"/>
                </a:solidFill>
                <a:effectLst/>
                <a:latin typeface="Segoe UI" panose="020B0502040204020203" pitchFamily="34" charset="0"/>
              </a:rPr>
              <a:t>Use Azure Data Factory\Synapse Pipelines to bring data from wide variety of sources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Data Explorer support automated batching of the data for efficient ingestion and can ingest up 200 MB/sec csv files per 16 cores compute. It support wide variety of formats such as JSON, Parquet, Orc, Avro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Limitations</a:t>
            </a:r>
            <a:r>
              <a:rPr lang="en-US" b="0" i="0" dirty="0">
                <a:solidFill>
                  <a:srgbClr val="171717"/>
                </a:solidFill>
                <a:effectLst/>
                <a:latin typeface="Segoe UI" panose="020B0502040204020203" pitchFamily="34" charset="0"/>
              </a:rPr>
              <a:t> with current Data Explorer in Synapse: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IoT Hub and Event Grid managed pipelines are not supported when the workspace is created under Managed Vnet.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11/9/2023 8:48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9609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 may have scenarios where you may want to create multiple Data Explorer clusters for storing different types of data or host different pool is different regions or different divisions in your company many have their own Data Explore clusters. </a:t>
            </a:r>
          </a:p>
          <a:p>
            <a:endParaRPr lang="en-US" dirty="0">
              <a:cs typeface="Calibri"/>
            </a:endParaRPr>
          </a:p>
          <a:p>
            <a:r>
              <a:rPr lang="en-US" dirty="0">
                <a:cs typeface="Calibri"/>
              </a:rPr>
              <a:t>In all these scenarios cross database\cluster enable you to easily cross query between database, between ADX clusters in same region or other regions.</a:t>
            </a:r>
          </a:p>
          <a:p>
            <a:endParaRPr lang="en-US" dirty="0">
              <a:cs typeface="Calibri"/>
            </a:endParaRPr>
          </a:p>
          <a:p>
            <a:r>
              <a:rPr lang="en-US" dirty="0">
                <a:cs typeface="Calibri"/>
              </a:rPr>
              <a:t>Data Explorer is integrated with rest of the Azure ecosystem, in cases where you don’t want to ingest the data in Data Explorer – you can query it easily from SQL, Azure Monitor, Cosmos DB, and Data Lake.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874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Thanks to the separation of storage and compute in Data Explorer pool. </a:t>
            </a:r>
          </a:p>
          <a:p>
            <a:endParaRPr lang="en-US" dirty="0">
              <a:cs typeface="Calibri"/>
            </a:endParaRPr>
          </a:p>
          <a:p>
            <a:r>
              <a:rPr lang="en-US" dirty="0">
                <a:cs typeface="Calibri"/>
              </a:rPr>
              <a:t>You can have one Data Explorer pool for ingesting and querying the data and share the databases with multiple Data Explorer pools. </a:t>
            </a:r>
          </a:p>
          <a:p>
            <a:endParaRPr lang="en-US" dirty="0">
              <a:cs typeface="Calibri"/>
            </a:endParaRPr>
          </a:p>
          <a:p>
            <a:r>
              <a:rPr lang="en-US" dirty="0">
                <a:cs typeface="Calibri"/>
              </a:rPr>
              <a:t>This enables you to load balance, offer data-as-a-service, build Hub and Spoke model, or chargeback to you internal teams.</a:t>
            </a:r>
          </a:p>
          <a:p>
            <a:endParaRPr lang="en-US" dirty="0">
              <a:cs typeface="Calibri"/>
            </a:endParaRPr>
          </a:p>
          <a:p>
            <a:r>
              <a:rPr lang="en-US" dirty="0">
                <a:cs typeface="Calibri"/>
              </a:rPr>
              <a:t>Its all automated and real-time caching, you don’t need to maintain any pipeline.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874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826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826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826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826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826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 blob name that contains the datetime as follows: historicalvalues19840101.parquet (the timestamp is four digits for the year, two digits for the month, and two digits for the day of month),</a:t>
            </a:r>
          </a:p>
          <a:p>
            <a:pPr algn="l"/>
            <a:r>
              <a:rPr lang="en-US" b="0" i="0" dirty="0">
                <a:solidFill>
                  <a:srgbClr val="E6E6E6"/>
                </a:solidFill>
                <a:effectLst/>
                <a:latin typeface="Segoe UI" panose="020B0502040204020203" pitchFamily="34" charset="0"/>
              </a:rPr>
              <a:t>The value for -</a:t>
            </a:r>
            <a:r>
              <a:rPr lang="en-US" b="0" i="0" dirty="0" err="1">
                <a:solidFill>
                  <a:srgbClr val="E6E6E6"/>
                </a:solidFill>
                <a:effectLst/>
                <a:latin typeface="Segoe UI" panose="020B0502040204020203" pitchFamily="34" charset="0"/>
              </a:rPr>
              <a:t>creationTimePattern</a:t>
            </a:r>
            <a:r>
              <a:rPr lang="en-US" b="0" i="0" dirty="0">
                <a:solidFill>
                  <a:srgbClr val="E6E6E6"/>
                </a:solidFill>
                <a:effectLst/>
                <a:latin typeface="Segoe UI" panose="020B0502040204020203" pitchFamily="34" charset="0"/>
              </a:rPr>
              <a:t> argument is part of the filename: </a:t>
            </a:r>
            <a:r>
              <a:rPr lang="en-US" b="0" i="1" dirty="0">
                <a:solidFill>
                  <a:srgbClr val="E6E6E6"/>
                </a:solidFill>
                <a:effectLst/>
                <a:latin typeface="Segoe UI" panose="020B0502040204020203" pitchFamily="34" charset="0"/>
              </a:rPr>
              <a:t>"'historicalvalues'</a:t>
            </a:r>
            <a:r>
              <a:rPr lang="en-US" b="0" i="1" dirty="0" err="1">
                <a:solidFill>
                  <a:srgbClr val="E6E6E6"/>
                </a:solidFill>
                <a:effectLst/>
                <a:latin typeface="Segoe UI" panose="020B0502040204020203" pitchFamily="34" charset="0"/>
              </a:rPr>
              <a:t>yyyyMMdd</a:t>
            </a:r>
            <a:r>
              <a:rPr lang="en-US" b="0" i="1" dirty="0">
                <a:solidFill>
                  <a:srgbClr val="E6E6E6"/>
                </a:solidFill>
                <a:effectLst/>
                <a:latin typeface="Segoe UI" panose="020B0502040204020203" pitchFamily="34" charset="0"/>
              </a:rPr>
              <a:t>'.parquet’”</a:t>
            </a:r>
            <a:endParaRPr lang="en-US" b="0" i="0" dirty="0">
              <a:solidFill>
                <a:srgbClr val="E6E6E6"/>
              </a:solidFill>
              <a:effectLst/>
              <a:latin typeface="Segoe UI" panose="020B0502040204020203" pitchFamily="34" charset="0"/>
            </a:endParaRPr>
          </a:p>
          <a:p>
            <a:endParaRPr lang="en-US" dirty="0"/>
          </a:p>
          <a:p>
            <a:r>
              <a:rPr lang="en-US" dirty="0"/>
              <a:t>ingest-{Cluster name and region}.</a:t>
            </a:r>
            <a:r>
              <a:rPr lang="en-US" dirty="0" err="1"/>
              <a:t>kusto.windows.net;AAD</a:t>
            </a:r>
            <a:r>
              <a:rPr lang="en-US" dirty="0"/>
              <a:t> Federated Security=True -</a:t>
            </a:r>
            <a:r>
              <a:rPr lang="en-US" dirty="0" err="1"/>
              <a:t>db</a:t>
            </a:r>
            <a:r>
              <a:rPr lang="en-US" dirty="0"/>
              <a:t>:{Database} -</a:t>
            </a:r>
            <a:r>
              <a:rPr lang="en-US" dirty="0" err="1"/>
              <a:t>table:Trips</a:t>
            </a:r>
            <a:r>
              <a:rPr lang="en-US" dirty="0"/>
              <a:t> -</a:t>
            </a:r>
            <a:r>
              <a:rPr lang="en-US" dirty="0" err="1"/>
              <a:t>source:"https</a:t>
            </a:r>
            <a:r>
              <a:rPr lang="en-US" dirty="0"/>
              <a:t>://{Account}.blob.core.windows.net/{ROOT_CONTAINER};{</a:t>
            </a:r>
            <a:r>
              <a:rPr lang="en-US" dirty="0" err="1"/>
              <a:t>StorageAccountKey</a:t>
            </a:r>
            <a:r>
              <a:rPr lang="en-US" dirty="0"/>
              <a:t>}" -</a:t>
            </a:r>
            <a:r>
              <a:rPr lang="en-US" dirty="0" err="1"/>
              <a:t>creationTimePattern</a:t>
            </a:r>
            <a:r>
              <a:rPr lang="en-US" dirty="0"/>
              <a:t>:"'historicalvalues'</a:t>
            </a:r>
            <a:r>
              <a:rPr lang="en-US" dirty="0" err="1"/>
              <a:t>yyyyMMdd</a:t>
            </a:r>
            <a:r>
              <a:rPr lang="en-US" dirty="0"/>
              <a:t>'.parquet'"</a:t>
            </a:r>
          </a:p>
          <a:p>
            <a:r>
              <a:rPr lang="en-US" dirty="0"/>
              <a:t> -pattern:"*.parquet" -</a:t>
            </a:r>
            <a:r>
              <a:rPr lang="en-US" dirty="0" err="1"/>
              <a:t>format:parquet</a:t>
            </a:r>
            <a:r>
              <a:rPr lang="en-US" dirty="0"/>
              <a:t> -limit:2 -cr:10.0 -</a:t>
            </a:r>
            <a:r>
              <a:rPr lang="en-US" dirty="0" err="1"/>
              <a:t>dontWait:true</a:t>
            </a:r>
            <a:endParaRPr lang="en-US" dirty="0"/>
          </a:p>
          <a:p>
            <a:endParaRPr lang="en-US" dirty="0"/>
          </a:p>
          <a:p>
            <a:pPr algn="l"/>
            <a:r>
              <a:rPr lang="en-US" b="0" i="0" dirty="0">
                <a:solidFill>
                  <a:srgbClr val="E6E6E6"/>
                </a:solidFill>
                <a:effectLst/>
                <a:latin typeface="Segoe UI" panose="020B0502040204020203" pitchFamily="34" charset="0"/>
              </a:rPr>
              <a:t>For a blob URI that refers to hierarchical folder structure, like https://storageaccount/container/folder/2002/12/01/blobname.extension,</a:t>
            </a:r>
          </a:p>
          <a:p>
            <a:pPr algn="l"/>
            <a:r>
              <a:rPr lang="en-US" b="0" i="0" dirty="0">
                <a:solidFill>
                  <a:srgbClr val="E6E6E6"/>
                </a:solidFill>
                <a:effectLst/>
                <a:latin typeface="Segoe UI" panose="020B0502040204020203" pitchFamily="34" charset="0"/>
              </a:rPr>
              <a:t>The value for -</a:t>
            </a:r>
            <a:r>
              <a:rPr lang="en-US" b="0" i="0" dirty="0" err="1">
                <a:solidFill>
                  <a:srgbClr val="E6E6E6"/>
                </a:solidFill>
                <a:effectLst/>
                <a:latin typeface="Segoe UI" panose="020B0502040204020203" pitchFamily="34" charset="0"/>
              </a:rPr>
              <a:t>creationTimePattern</a:t>
            </a:r>
            <a:r>
              <a:rPr lang="en-US" b="0" i="0" dirty="0">
                <a:solidFill>
                  <a:srgbClr val="E6E6E6"/>
                </a:solidFill>
                <a:effectLst/>
                <a:latin typeface="Segoe UI" panose="020B0502040204020203" pitchFamily="34" charset="0"/>
              </a:rPr>
              <a:t> argument is part of the folder structure: </a:t>
            </a:r>
            <a:r>
              <a:rPr lang="en-US" b="0" i="1" dirty="0">
                <a:solidFill>
                  <a:srgbClr val="E6E6E6"/>
                </a:solidFill>
                <a:effectLst/>
                <a:latin typeface="Segoe UI" panose="020B0502040204020203" pitchFamily="34" charset="0"/>
              </a:rPr>
              <a:t>"'folder/'</a:t>
            </a:r>
            <a:r>
              <a:rPr lang="en-US" b="0" i="1" dirty="0" err="1">
                <a:solidFill>
                  <a:srgbClr val="E6E6E6"/>
                </a:solidFill>
                <a:effectLst/>
                <a:latin typeface="Segoe UI" panose="020B0502040204020203" pitchFamily="34" charset="0"/>
              </a:rPr>
              <a:t>yyyy</a:t>
            </a:r>
            <a:r>
              <a:rPr lang="en-US" b="0" i="1" dirty="0">
                <a:solidFill>
                  <a:srgbClr val="E6E6E6"/>
                </a:solidFill>
                <a:effectLst/>
                <a:latin typeface="Segoe UI" panose="020B0502040204020203" pitchFamily="34" charset="0"/>
              </a:rPr>
              <a:t>/MM/dd'/blob’”</a:t>
            </a:r>
          </a:p>
          <a:p>
            <a:pPr algn="l"/>
            <a:endParaRPr lang="en-US" b="0" i="1"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ingest-{Cluster name and region}.</a:t>
            </a:r>
            <a:r>
              <a:rPr lang="en-US" b="0" i="0" dirty="0" err="1">
                <a:solidFill>
                  <a:srgbClr val="E6E6E6"/>
                </a:solidFill>
                <a:effectLst/>
                <a:latin typeface="Segoe UI" panose="020B0502040204020203" pitchFamily="34" charset="0"/>
              </a:rPr>
              <a:t>kusto.windows.net;AAD</a:t>
            </a:r>
            <a:r>
              <a:rPr lang="en-US" b="0" i="0" dirty="0">
                <a:solidFill>
                  <a:srgbClr val="E6E6E6"/>
                </a:solidFill>
                <a:effectLst/>
                <a:latin typeface="Segoe UI" panose="020B0502040204020203" pitchFamily="34" charset="0"/>
              </a:rPr>
              <a:t> Federated Security=True -</a:t>
            </a:r>
            <a:r>
              <a:rPr lang="en-US" b="0" i="0" dirty="0" err="1">
                <a:solidFill>
                  <a:srgbClr val="E6E6E6"/>
                </a:solidFill>
                <a:effectLst/>
                <a:latin typeface="Segoe UI" panose="020B0502040204020203" pitchFamily="34" charset="0"/>
              </a:rPr>
              <a:t>db</a:t>
            </a:r>
            <a:r>
              <a:rPr lang="en-US" b="0" i="0" dirty="0">
                <a:solidFill>
                  <a:srgbClr val="E6E6E6"/>
                </a:solidFill>
                <a:effectLst/>
                <a:latin typeface="Segoe UI" panose="020B0502040204020203" pitchFamily="34" charset="0"/>
              </a:rPr>
              <a:t>:{Database} -</a:t>
            </a:r>
            <a:r>
              <a:rPr lang="en-US" b="0" i="0" dirty="0" err="1">
                <a:solidFill>
                  <a:srgbClr val="E6E6E6"/>
                </a:solidFill>
                <a:effectLst/>
                <a:latin typeface="Segoe UI" panose="020B0502040204020203" pitchFamily="34" charset="0"/>
              </a:rPr>
              <a:t>table:Trips</a:t>
            </a:r>
            <a:r>
              <a:rPr lang="en-US" b="0" i="0" dirty="0">
                <a:solidFill>
                  <a:srgbClr val="E6E6E6"/>
                </a:solidFill>
                <a:effectLst/>
                <a:latin typeface="Segoe UI" panose="020B0502040204020203" pitchFamily="34" charset="0"/>
              </a:rPr>
              <a:t> -</a:t>
            </a:r>
            <a:r>
              <a:rPr lang="en-US" b="0" i="0" dirty="0" err="1">
                <a:solidFill>
                  <a:srgbClr val="E6E6E6"/>
                </a:solidFill>
                <a:effectLst/>
                <a:latin typeface="Segoe UI" panose="020B0502040204020203" pitchFamily="34" charset="0"/>
              </a:rPr>
              <a:t>source:"https</a:t>
            </a:r>
            <a:r>
              <a:rPr lang="en-US" b="0" i="0" dirty="0">
                <a:solidFill>
                  <a:srgbClr val="E6E6E6"/>
                </a:solidFill>
                <a:effectLst/>
                <a:latin typeface="Segoe UI" panose="020B0502040204020203" pitchFamily="34" charset="0"/>
              </a:rPr>
              <a:t>://{Account}.blob.core.windows.net/{ROOT_CONTAINER};{</a:t>
            </a:r>
            <a:r>
              <a:rPr lang="en-US" b="0" i="0" dirty="0" err="1">
                <a:solidFill>
                  <a:srgbClr val="E6E6E6"/>
                </a:solidFill>
                <a:effectLst/>
                <a:latin typeface="Segoe UI" panose="020B0502040204020203" pitchFamily="34" charset="0"/>
              </a:rPr>
              <a:t>StorageAccountKey</a:t>
            </a:r>
            <a:r>
              <a:rPr lang="en-US" b="0" i="0" dirty="0">
                <a:solidFill>
                  <a:srgbClr val="E6E6E6"/>
                </a:solidFill>
                <a:effectLst/>
                <a:latin typeface="Segoe UI" panose="020B0502040204020203" pitchFamily="34" charset="0"/>
              </a:rPr>
              <a:t>}" -</a:t>
            </a:r>
            <a:r>
              <a:rPr lang="en-US" b="0" i="0" dirty="0" err="1">
                <a:solidFill>
                  <a:srgbClr val="E6E6E6"/>
                </a:solidFill>
                <a:effectLst/>
                <a:latin typeface="Segoe UI" panose="020B0502040204020203" pitchFamily="34" charset="0"/>
              </a:rPr>
              <a:t>creationTimePattern</a:t>
            </a:r>
            <a:r>
              <a:rPr lang="en-US" b="0" i="0" dirty="0">
                <a:solidFill>
                  <a:srgbClr val="E6E6E6"/>
                </a:solidFill>
                <a:effectLst/>
                <a:latin typeface="Segoe UI" panose="020B0502040204020203" pitchFamily="34" charset="0"/>
              </a:rPr>
              <a:t>:"'folder/'</a:t>
            </a:r>
            <a:r>
              <a:rPr lang="en-US" b="0" i="0" dirty="0" err="1">
                <a:solidFill>
                  <a:srgbClr val="E6E6E6"/>
                </a:solidFill>
                <a:effectLst/>
                <a:latin typeface="Segoe UI" panose="020B0502040204020203" pitchFamily="34" charset="0"/>
              </a:rPr>
              <a:t>yyyy</a:t>
            </a:r>
            <a:r>
              <a:rPr lang="en-US" b="0" i="0" dirty="0">
                <a:solidFill>
                  <a:srgbClr val="E6E6E6"/>
                </a:solidFill>
                <a:effectLst/>
                <a:latin typeface="Segoe UI" panose="020B0502040204020203" pitchFamily="34" charset="0"/>
              </a:rPr>
              <a:t>/MM/dd'/blob'"</a:t>
            </a:r>
          </a:p>
          <a:p>
            <a:pPr algn="l"/>
            <a:r>
              <a:rPr lang="en-US" b="0" i="0" dirty="0">
                <a:solidFill>
                  <a:srgbClr val="E6E6E6"/>
                </a:solidFill>
                <a:effectLst/>
                <a:latin typeface="Segoe UI" panose="020B0502040204020203" pitchFamily="34" charset="0"/>
              </a:rPr>
              <a:t>   -pattern:"*.csv.gz" -</a:t>
            </a:r>
            <a:r>
              <a:rPr lang="en-US" b="0" i="0" dirty="0" err="1">
                <a:solidFill>
                  <a:srgbClr val="E6E6E6"/>
                </a:solidFill>
                <a:effectLst/>
                <a:latin typeface="Segoe UI" panose="020B0502040204020203" pitchFamily="34" charset="0"/>
              </a:rPr>
              <a:t>format:csv</a:t>
            </a:r>
            <a:r>
              <a:rPr lang="en-US" b="0" i="0" dirty="0">
                <a:solidFill>
                  <a:srgbClr val="E6E6E6"/>
                </a:solidFill>
                <a:effectLst/>
                <a:latin typeface="Segoe UI" panose="020B0502040204020203" pitchFamily="34" charset="0"/>
              </a:rPr>
              <a:t> -limit:2 -</a:t>
            </a:r>
            <a:r>
              <a:rPr lang="en-US" b="0" i="0" dirty="0" err="1">
                <a:solidFill>
                  <a:srgbClr val="E6E6E6"/>
                </a:solidFill>
                <a:effectLst/>
                <a:latin typeface="Segoe UI" panose="020B0502040204020203" pitchFamily="34" charset="0"/>
              </a:rPr>
              <a:t>ignoreFirst:true</a:t>
            </a:r>
            <a:r>
              <a:rPr lang="en-US" b="0" i="0" dirty="0">
                <a:solidFill>
                  <a:srgbClr val="E6E6E6"/>
                </a:solidFill>
                <a:effectLst/>
                <a:latin typeface="Segoe UI" panose="020B0502040204020203" pitchFamily="34" charset="0"/>
              </a:rPr>
              <a:t> -cr:10.0 -</a:t>
            </a:r>
            <a:r>
              <a:rPr lang="en-US" b="0" i="0" dirty="0" err="1">
                <a:solidFill>
                  <a:srgbClr val="E6E6E6"/>
                </a:solidFill>
                <a:effectLst/>
                <a:latin typeface="Segoe UI" panose="020B0502040204020203" pitchFamily="34" charset="0"/>
              </a:rPr>
              <a:t>dontWait:true</a:t>
            </a:r>
            <a:endParaRPr lang="en-US" b="0" i="0" dirty="0">
              <a:solidFill>
                <a:srgbClr val="E6E6E6"/>
              </a:solidFill>
              <a:effectLst/>
              <a:latin typeface="Segoe UI" panose="020B0502040204020203" pitchFamily="34" charset="0"/>
            </a:endParaRPr>
          </a:p>
          <a:p>
            <a:endParaRPr lang="en-US" dirty="0"/>
          </a:p>
          <a:p>
            <a:r>
              <a:rPr lang="en-US" dirty="0"/>
              <a:t>Ref: https://docs.microsoft.com/azure/data-explorer/lightingest#how-to-ingest-data-using-creationtime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826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 blob name that contains the datetime as follows: historicalvalues19840101.parquet (the timestamp is four digits for the year, two digits for the month, and two digits for the day of month),</a:t>
            </a:r>
          </a:p>
          <a:p>
            <a:pPr algn="l"/>
            <a:r>
              <a:rPr lang="en-US" b="0" i="0" dirty="0">
                <a:solidFill>
                  <a:srgbClr val="E6E6E6"/>
                </a:solidFill>
                <a:effectLst/>
                <a:latin typeface="Segoe UI" panose="020B0502040204020203" pitchFamily="34" charset="0"/>
              </a:rPr>
              <a:t>The value for -</a:t>
            </a:r>
            <a:r>
              <a:rPr lang="en-US" b="0" i="0" dirty="0" err="1">
                <a:solidFill>
                  <a:srgbClr val="E6E6E6"/>
                </a:solidFill>
                <a:effectLst/>
                <a:latin typeface="Segoe UI" panose="020B0502040204020203" pitchFamily="34" charset="0"/>
              </a:rPr>
              <a:t>creationTimePattern</a:t>
            </a:r>
            <a:r>
              <a:rPr lang="en-US" b="0" i="0" dirty="0">
                <a:solidFill>
                  <a:srgbClr val="E6E6E6"/>
                </a:solidFill>
                <a:effectLst/>
                <a:latin typeface="Segoe UI" panose="020B0502040204020203" pitchFamily="34" charset="0"/>
              </a:rPr>
              <a:t> argument is part of the filename: </a:t>
            </a:r>
            <a:r>
              <a:rPr lang="en-US" b="0" i="1" dirty="0">
                <a:solidFill>
                  <a:srgbClr val="E6E6E6"/>
                </a:solidFill>
                <a:effectLst/>
                <a:latin typeface="Segoe UI" panose="020B0502040204020203" pitchFamily="34" charset="0"/>
              </a:rPr>
              <a:t>"'historicalvalues'</a:t>
            </a:r>
            <a:r>
              <a:rPr lang="en-US" b="0" i="1" dirty="0" err="1">
                <a:solidFill>
                  <a:srgbClr val="E6E6E6"/>
                </a:solidFill>
                <a:effectLst/>
                <a:latin typeface="Segoe UI" panose="020B0502040204020203" pitchFamily="34" charset="0"/>
              </a:rPr>
              <a:t>yyyyMMdd</a:t>
            </a:r>
            <a:r>
              <a:rPr lang="en-US" b="0" i="1" dirty="0">
                <a:solidFill>
                  <a:srgbClr val="E6E6E6"/>
                </a:solidFill>
                <a:effectLst/>
                <a:latin typeface="Segoe UI" panose="020B0502040204020203" pitchFamily="34" charset="0"/>
              </a:rPr>
              <a:t>'.parquet’”</a:t>
            </a:r>
            <a:endParaRPr lang="en-US" b="0" i="0" dirty="0">
              <a:solidFill>
                <a:srgbClr val="E6E6E6"/>
              </a:solidFill>
              <a:effectLst/>
              <a:latin typeface="Segoe UI" panose="020B0502040204020203" pitchFamily="34" charset="0"/>
            </a:endParaRPr>
          </a:p>
          <a:p>
            <a:endParaRPr lang="en-US" dirty="0"/>
          </a:p>
          <a:p>
            <a:r>
              <a:rPr lang="en-US" dirty="0"/>
              <a:t>ingest-{Cluster name and region}.</a:t>
            </a:r>
            <a:r>
              <a:rPr lang="en-US" dirty="0" err="1"/>
              <a:t>kusto.windows.net;AAD</a:t>
            </a:r>
            <a:r>
              <a:rPr lang="en-US" dirty="0"/>
              <a:t> Federated Security=True -</a:t>
            </a:r>
            <a:r>
              <a:rPr lang="en-US" dirty="0" err="1"/>
              <a:t>db</a:t>
            </a:r>
            <a:r>
              <a:rPr lang="en-US" dirty="0"/>
              <a:t>:{Database} -</a:t>
            </a:r>
            <a:r>
              <a:rPr lang="en-US" dirty="0" err="1"/>
              <a:t>table:Trips</a:t>
            </a:r>
            <a:r>
              <a:rPr lang="en-US" dirty="0"/>
              <a:t> -</a:t>
            </a:r>
            <a:r>
              <a:rPr lang="en-US" dirty="0" err="1"/>
              <a:t>source:"https</a:t>
            </a:r>
            <a:r>
              <a:rPr lang="en-US" dirty="0"/>
              <a:t>://{Account}.blob.core.windows.net/{ROOT_CONTAINER};{</a:t>
            </a:r>
            <a:r>
              <a:rPr lang="en-US" dirty="0" err="1"/>
              <a:t>StorageAccountKey</a:t>
            </a:r>
            <a:r>
              <a:rPr lang="en-US" dirty="0"/>
              <a:t>}" -</a:t>
            </a:r>
            <a:r>
              <a:rPr lang="en-US" dirty="0" err="1"/>
              <a:t>creationTimePattern</a:t>
            </a:r>
            <a:r>
              <a:rPr lang="en-US" dirty="0"/>
              <a:t>:"'historicalvalues'</a:t>
            </a:r>
            <a:r>
              <a:rPr lang="en-US" dirty="0" err="1"/>
              <a:t>yyyyMMdd</a:t>
            </a:r>
            <a:r>
              <a:rPr lang="en-US" dirty="0"/>
              <a:t>'.parquet'"</a:t>
            </a:r>
          </a:p>
          <a:p>
            <a:r>
              <a:rPr lang="en-US" dirty="0"/>
              <a:t> -pattern:"*.parquet" -</a:t>
            </a:r>
            <a:r>
              <a:rPr lang="en-US" dirty="0" err="1"/>
              <a:t>format:parquet</a:t>
            </a:r>
            <a:r>
              <a:rPr lang="en-US" dirty="0"/>
              <a:t> -limit:2 -cr:10.0 -</a:t>
            </a:r>
            <a:r>
              <a:rPr lang="en-US" dirty="0" err="1"/>
              <a:t>dontWait:true</a:t>
            </a:r>
            <a:endParaRPr lang="en-US" dirty="0"/>
          </a:p>
          <a:p>
            <a:endParaRPr lang="en-US" dirty="0"/>
          </a:p>
          <a:p>
            <a:pPr algn="l"/>
            <a:r>
              <a:rPr lang="en-US" b="0" i="0" dirty="0">
                <a:solidFill>
                  <a:srgbClr val="E6E6E6"/>
                </a:solidFill>
                <a:effectLst/>
                <a:latin typeface="Segoe UI" panose="020B0502040204020203" pitchFamily="34" charset="0"/>
              </a:rPr>
              <a:t>For a blob URI that refers to hierarchical folder structure, like https://storageaccount/container/folder/2002/12/01/blobname.extension,</a:t>
            </a:r>
          </a:p>
          <a:p>
            <a:pPr algn="l"/>
            <a:r>
              <a:rPr lang="en-US" b="0" i="0" dirty="0">
                <a:solidFill>
                  <a:srgbClr val="E6E6E6"/>
                </a:solidFill>
                <a:effectLst/>
                <a:latin typeface="Segoe UI" panose="020B0502040204020203" pitchFamily="34" charset="0"/>
              </a:rPr>
              <a:t>The value for -</a:t>
            </a:r>
            <a:r>
              <a:rPr lang="en-US" b="0" i="0" dirty="0" err="1">
                <a:solidFill>
                  <a:srgbClr val="E6E6E6"/>
                </a:solidFill>
                <a:effectLst/>
                <a:latin typeface="Segoe UI" panose="020B0502040204020203" pitchFamily="34" charset="0"/>
              </a:rPr>
              <a:t>creationTimePattern</a:t>
            </a:r>
            <a:r>
              <a:rPr lang="en-US" b="0" i="0" dirty="0">
                <a:solidFill>
                  <a:srgbClr val="E6E6E6"/>
                </a:solidFill>
                <a:effectLst/>
                <a:latin typeface="Segoe UI" panose="020B0502040204020203" pitchFamily="34" charset="0"/>
              </a:rPr>
              <a:t> argument is part of the folder structure: </a:t>
            </a:r>
            <a:r>
              <a:rPr lang="en-US" b="0" i="1" dirty="0">
                <a:solidFill>
                  <a:srgbClr val="E6E6E6"/>
                </a:solidFill>
                <a:effectLst/>
                <a:latin typeface="Segoe UI" panose="020B0502040204020203" pitchFamily="34" charset="0"/>
              </a:rPr>
              <a:t>"'folder/'</a:t>
            </a:r>
            <a:r>
              <a:rPr lang="en-US" b="0" i="1" dirty="0" err="1">
                <a:solidFill>
                  <a:srgbClr val="E6E6E6"/>
                </a:solidFill>
                <a:effectLst/>
                <a:latin typeface="Segoe UI" panose="020B0502040204020203" pitchFamily="34" charset="0"/>
              </a:rPr>
              <a:t>yyyy</a:t>
            </a:r>
            <a:r>
              <a:rPr lang="en-US" b="0" i="1" dirty="0">
                <a:solidFill>
                  <a:srgbClr val="E6E6E6"/>
                </a:solidFill>
                <a:effectLst/>
                <a:latin typeface="Segoe UI" panose="020B0502040204020203" pitchFamily="34" charset="0"/>
              </a:rPr>
              <a:t>/MM/dd'/blob’”</a:t>
            </a:r>
          </a:p>
          <a:p>
            <a:pPr algn="l"/>
            <a:endParaRPr lang="en-US" b="0" i="1"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ingest-{Cluster name and region}.</a:t>
            </a:r>
            <a:r>
              <a:rPr lang="en-US" b="0" i="0" dirty="0" err="1">
                <a:solidFill>
                  <a:srgbClr val="E6E6E6"/>
                </a:solidFill>
                <a:effectLst/>
                <a:latin typeface="Segoe UI" panose="020B0502040204020203" pitchFamily="34" charset="0"/>
              </a:rPr>
              <a:t>kusto.windows.net;AAD</a:t>
            </a:r>
            <a:r>
              <a:rPr lang="en-US" b="0" i="0" dirty="0">
                <a:solidFill>
                  <a:srgbClr val="E6E6E6"/>
                </a:solidFill>
                <a:effectLst/>
                <a:latin typeface="Segoe UI" panose="020B0502040204020203" pitchFamily="34" charset="0"/>
              </a:rPr>
              <a:t> Federated Security=True -</a:t>
            </a:r>
            <a:r>
              <a:rPr lang="en-US" b="0" i="0" dirty="0" err="1">
                <a:solidFill>
                  <a:srgbClr val="E6E6E6"/>
                </a:solidFill>
                <a:effectLst/>
                <a:latin typeface="Segoe UI" panose="020B0502040204020203" pitchFamily="34" charset="0"/>
              </a:rPr>
              <a:t>db</a:t>
            </a:r>
            <a:r>
              <a:rPr lang="en-US" b="0" i="0" dirty="0">
                <a:solidFill>
                  <a:srgbClr val="E6E6E6"/>
                </a:solidFill>
                <a:effectLst/>
                <a:latin typeface="Segoe UI" panose="020B0502040204020203" pitchFamily="34" charset="0"/>
              </a:rPr>
              <a:t>:{Database} -</a:t>
            </a:r>
            <a:r>
              <a:rPr lang="en-US" b="0" i="0" dirty="0" err="1">
                <a:solidFill>
                  <a:srgbClr val="E6E6E6"/>
                </a:solidFill>
                <a:effectLst/>
                <a:latin typeface="Segoe UI" panose="020B0502040204020203" pitchFamily="34" charset="0"/>
              </a:rPr>
              <a:t>table:Trips</a:t>
            </a:r>
            <a:r>
              <a:rPr lang="en-US" b="0" i="0" dirty="0">
                <a:solidFill>
                  <a:srgbClr val="E6E6E6"/>
                </a:solidFill>
                <a:effectLst/>
                <a:latin typeface="Segoe UI" panose="020B0502040204020203" pitchFamily="34" charset="0"/>
              </a:rPr>
              <a:t> -</a:t>
            </a:r>
            <a:r>
              <a:rPr lang="en-US" b="0" i="0" dirty="0" err="1">
                <a:solidFill>
                  <a:srgbClr val="E6E6E6"/>
                </a:solidFill>
                <a:effectLst/>
                <a:latin typeface="Segoe UI" panose="020B0502040204020203" pitchFamily="34" charset="0"/>
              </a:rPr>
              <a:t>source:"https</a:t>
            </a:r>
            <a:r>
              <a:rPr lang="en-US" b="0" i="0" dirty="0">
                <a:solidFill>
                  <a:srgbClr val="E6E6E6"/>
                </a:solidFill>
                <a:effectLst/>
                <a:latin typeface="Segoe UI" panose="020B0502040204020203" pitchFamily="34" charset="0"/>
              </a:rPr>
              <a:t>://{Account}.blob.core.windows.net/{ROOT_CONTAINER};{</a:t>
            </a:r>
            <a:r>
              <a:rPr lang="en-US" b="0" i="0" dirty="0" err="1">
                <a:solidFill>
                  <a:srgbClr val="E6E6E6"/>
                </a:solidFill>
                <a:effectLst/>
                <a:latin typeface="Segoe UI" panose="020B0502040204020203" pitchFamily="34" charset="0"/>
              </a:rPr>
              <a:t>StorageAccountKey</a:t>
            </a:r>
            <a:r>
              <a:rPr lang="en-US" b="0" i="0" dirty="0">
                <a:solidFill>
                  <a:srgbClr val="E6E6E6"/>
                </a:solidFill>
                <a:effectLst/>
                <a:latin typeface="Segoe UI" panose="020B0502040204020203" pitchFamily="34" charset="0"/>
              </a:rPr>
              <a:t>}" -</a:t>
            </a:r>
            <a:r>
              <a:rPr lang="en-US" b="0" i="0" dirty="0" err="1">
                <a:solidFill>
                  <a:srgbClr val="E6E6E6"/>
                </a:solidFill>
                <a:effectLst/>
                <a:latin typeface="Segoe UI" panose="020B0502040204020203" pitchFamily="34" charset="0"/>
              </a:rPr>
              <a:t>creationTimePattern</a:t>
            </a:r>
            <a:r>
              <a:rPr lang="en-US" b="0" i="0" dirty="0">
                <a:solidFill>
                  <a:srgbClr val="E6E6E6"/>
                </a:solidFill>
                <a:effectLst/>
                <a:latin typeface="Segoe UI" panose="020B0502040204020203" pitchFamily="34" charset="0"/>
              </a:rPr>
              <a:t>:"'folder/'</a:t>
            </a:r>
            <a:r>
              <a:rPr lang="en-US" b="0" i="0" dirty="0" err="1">
                <a:solidFill>
                  <a:srgbClr val="E6E6E6"/>
                </a:solidFill>
                <a:effectLst/>
                <a:latin typeface="Segoe UI" panose="020B0502040204020203" pitchFamily="34" charset="0"/>
              </a:rPr>
              <a:t>yyyy</a:t>
            </a:r>
            <a:r>
              <a:rPr lang="en-US" b="0" i="0" dirty="0">
                <a:solidFill>
                  <a:srgbClr val="E6E6E6"/>
                </a:solidFill>
                <a:effectLst/>
                <a:latin typeface="Segoe UI" panose="020B0502040204020203" pitchFamily="34" charset="0"/>
              </a:rPr>
              <a:t>/MM/dd'/blob'"</a:t>
            </a:r>
          </a:p>
          <a:p>
            <a:pPr algn="l"/>
            <a:r>
              <a:rPr lang="en-US" b="0" i="0" dirty="0">
                <a:solidFill>
                  <a:srgbClr val="E6E6E6"/>
                </a:solidFill>
                <a:effectLst/>
                <a:latin typeface="Segoe UI" panose="020B0502040204020203" pitchFamily="34" charset="0"/>
              </a:rPr>
              <a:t>   -pattern:"*.csv.gz" -</a:t>
            </a:r>
            <a:r>
              <a:rPr lang="en-US" b="0" i="0" dirty="0" err="1">
                <a:solidFill>
                  <a:srgbClr val="E6E6E6"/>
                </a:solidFill>
                <a:effectLst/>
                <a:latin typeface="Segoe UI" panose="020B0502040204020203" pitchFamily="34" charset="0"/>
              </a:rPr>
              <a:t>format:csv</a:t>
            </a:r>
            <a:r>
              <a:rPr lang="en-US" b="0" i="0" dirty="0">
                <a:solidFill>
                  <a:srgbClr val="E6E6E6"/>
                </a:solidFill>
                <a:effectLst/>
                <a:latin typeface="Segoe UI" panose="020B0502040204020203" pitchFamily="34" charset="0"/>
              </a:rPr>
              <a:t> -limit:2 -</a:t>
            </a:r>
            <a:r>
              <a:rPr lang="en-US" b="0" i="0" dirty="0" err="1">
                <a:solidFill>
                  <a:srgbClr val="E6E6E6"/>
                </a:solidFill>
                <a:effectLst/>
                <a:latin typeface="Segoe UI" panose="020B0502040204020203" pitchFamily="34" charset="0"/>
              </a:rPr>
              <a:t>ignoreFirst:true</a:t>
            </a:r>
            <a:r>
              <a:rPr lang="en-US" b="0" i="0" dirty="0">
                <a:solidFill>
                  <a:srgbClr val="E6E6E6"/>
                </a:solidFill>
                <a:effectLst/>
                <a:latin typeface="Segoe UI" panose="020B0502040204020203" pitchFamily="34" charset="0"/>
              </a:rPr>
              <a:t> -cr:10.0 -</a:t>
            </a:r>
            <a:r>
              <a:rPr lang="en-US" b="0" i="0" dirty="0" err="1">
                <a:solidFill>
                  <a:srgbClr val="E6E6E6"/>
                </a:solidFill>
                <a:effectLst/>
                <a:latin typeface="Segoe UI" panose="020B0502040204020203" pitchFamily="34" charset="0"/>
              </a:rPr>
              <a:t>dontWait:true</a:t>
            </a:r>
            <a:endParaRPr lang="en-US" b="0" i="0" dirty="0">
              <a:solidFill>
                <a:srgbClr val="E6E6E6"/>
              </a:solidFill>
              <a:effectLst/>
              <a:latin typeface="Segoe UI" panose="020B0502040204020203" pitchFamily="34" charset="0"/>
            </a:endParaRPr>
          </a:p>
          <a:p>
            <a:endParaRPr lang="en-US" dirty="0"/>
          </a:p>
          <a:p>
            <a:r>
              <a:rPr lang="en-US" dirty="0"/>
              <a:t>Ref: https://docs.microsoft.com/azure/data-explorer/lightingest#how-to-ingest-data-using-creationtime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529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E091B2-A84B-46FA-8F93-2B75171478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A67A894-AB46-4031-9A93-A9E0991B37A7}"/>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441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rPr>
              <a:t>Instructor Steps:</a:t>
            </a:r>
            <a:r>
              <a:rPr lang="en-US" b="0" i="0" dirty="0">
                <a:effectLst/>
              </a:rPr>
              <a:t> https://dev.azure.com/CEandS/Azure-Data-Explorer/_wiki/wikis/ADX-with-IoT-Analytics/1105/Demos?anchor=module-1---adx-ingestion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rPr>
              <a:t>https://youtu.be/Bx6M93K9siE?t=100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rPr>
              <a:t>https://msit.microsoftstream.com/video/1776a78a-515f-481d-b03d-70f13628ef04?st=1421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rPr>
              <a:t>Ref: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rPr>
              <a:t>https://docs.microsoft.com/azure/data-explorer/ingest-sample-data?tabs=one-click-ingest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rPr>
              <a:t>https://docs.microsoft.com/azure/data-explorer/kusto/management/data-ingestion/ingest-from-storage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7055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Answers: c, a, a, a</a:t>
            </a:r>
          </a:p>
          <a:p>
            <a:endParaRPr lang="en-US"/>
          </a:p>
          <a:p>
            <a:r>
              <a:rPr lang="en-US"/>
              <a:t>c. ADX is a big data analytics platform that makes it easy to analyze high volumes of data in near real-time.</a:t>
            </a:r>
          </a:p>
          <a:p>
            <a:r>
              <a:rPr lang="en-US"/>
              <a:t>a. Control commands include the creation of new cluster or databases, data connections, auto scaling, cluster configurations, entities, metadata objects, and security policies.</a:t>
            </a:r>
          </a:p>
          <a:p>
            <a:r>
              <a:rPr lang="en-US" b="0"/>
              <a:t>a. </a:t>
            </a:r>
            <a:r>
              <a:rPr lang="en-US" b="0" i="0">
                <a:solidFill>
                  <a:srgbClr val="7CBB7B"/>
                </a:solidFill>
                <a:effectLst/>
                <a:latin typeface="Segoe UI" panose="020B0502040204020203" pitchFamily="34" charset="0"/>
              </a:rPr>
              <a:t>This is an excellent use case for Azure Data Explorer.</a:t>
            </a:r>
            <a:endParaRPr lang="en-US" b="0"/>
          </a:p>
          <a:p>
            <a:r>
              <a:rPr lang="en-US" b="0" i="0">
                <a:solidFill>
                  <a:srgbClr val="7CBB7B"/>
                </a:solidFill>
                <a:effectLst/>
                <a:latin typeface="Segoe UI" panose="020B0502040204020203" pitchFamily="34" charset="0"/>
              </a:rPr>
              <a:t>a. Azure Data Explorer is not optimized for long running tasks. As such running massive nightly ETL jobs on Azure Data Explorer is not recommended.</a:t>
            </a:r>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29335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9063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40</a:t>
            </a:fld>
            <a:endParaRPr lang="en-US"/>
          </a:p>
        </p:txBody>
      </p:sp>
    </p:spTree>
    <p:extLst>
      <p:ext uri="{BB962C8B-B14F-4D97-AF65-F5344CB8AC3E}">
        <p14:creationId xmlns:p14="http://schemas.microsoft.com/office/powerpoint/2010/main" val="4274826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4292F"/>
                </a:solidFill>
                <a:effectLst/>
                <a:latin typeface="-apple-system"/>
              </a:rPr>
              <a:t>&lt;Gilles&gt;</a:t>
            </a:r>
            <a:br>
              <a:rPr lang="en-GB" b="0" i="0" dirty="0">
                <a:solidFill>
                  <a:srgbClr val="24292F"/>
                </a:solidFill>
                <a:effectLst/>
                <a:latin typeface="-apple-system"/>
              </a:rPr>
            </a:br>
            <a:br>
              <a:rPr lang="en-GB" b="0" i="0" dirty="0">
                <a:solidFill>
                  <a:srgbClr val="24292F"/>
                </a:solidFill>
                <a:effectLst/>
                <a:latin typeface="-apple-system"/>
              </a:rPr>
            </a:br>
            <a:r>
              <a:rPr lang="en-GB" b="0" i="0" dirty="0">
                <a:solidFill>
                  <a:srgbClr val="24292F"/>
                </a:solidFill>
                <a:effectLst/>
                <a:latin typeface="-apple-system"/>
              </a:rPr>
              <a:t>Update policy is like an internal ETL. It can help you manipulate or enrich the data as it gets ingested into the source table (e.g. extracting JSON into separate columns, creating a new calculated column, joining the new records with a static dimension table that is already in your database, etc). For these cases, using an update policy is a very common and powerful practice.</a:t>
            </a:r>
            <a:br>
              <a:rPr lang="en-GB" dirty="0"/>
            </a:br>
            <a:r>
              <a:rPr lang="en-GB" b="0" i="0" dirty="0">
                <a:solidFill>
                  <a:srgbClr val="24292F"/>
                </a:solidFill>
                <a:effectLst/>
                <a:latin typeface="-apple-system"/>
              </a:rPr>
              <a:t>Each time records get ingested into the source table, the update policy's </a:t>
            </a:r>
            <a:r>
              <a:rPr lang="en-GB" b="0" i="0" dirty="0" err="1">
                <a:solidFill>
                  <a:srgbClr val="24292F"/>
                </a:solidFill>
                <a:effectLst/>
                <a:latin typeface="-apple-system"/>
              </a:rPr>
              <a:t>qeury</a:t>
            </a:r>
            <a:r>
              <a:rPr lang="en-GB" b="0" i="0" dirty="0">
                <a:solidFill>
                  <a:srgbClr val="24292F"/>
                </a:solidFill>
                <a:effectLst/>
                <a:latin typeface="-apple-system"/>
              </a:rPr>
              <a:t> (which we'll define in the update policy) will run on them (and only on newly ingested records - other existing records in the source table aren’t visible to the update policy when it runs), and the results of the query will be appended to the target table.</a:t>
            </a:r>
            <a:endParaRPr lang="en-GB" b="0" i="0" dirty="0">
              <a:solidFill>
                <a:srgbClr val="171717"/>
              </a:solidFill>
              <a:effectLst/>
              <a:latin typeface="Segoe UI" panose="020B0502040204020203" pitchFamily="34" charset="0"/>
            </a:endParaRPr>
          </a:p>
          <a:p>
            <a:pPr algn="l"/>
            <a:endParaRPr lang="en-GB" b="0" i="0" dirty="0">
              <a:solidFill>
                <a:srgbClr val="171717"/>
              </a:solidFill>
              <a:effectLst/>
              <a:latin typeface="Segoe UI" panose="020B0502040204020203" pitchFamily="34" charset="0"/>
            </a:endParaRP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When you trigger an </a:t>
            </a:r>
            <a:r>
              <a:rPr lang="en-GB" b="0" i="0" u="none" strike="noStrike" dirty="0">
                <a:solidFill>
                  <a:srgbClr val="171717"/>
                </a:solidFill>
                <a:effectLst/>
                <a:latin typeface="Segoe UI" panose="020B0502040204020203" pitchFamily="34" charset="0"/>
                <a:hlinkClick r:id="rId3"/>
              </a:rPr>
              <a:t>update policy</a:t>
            </a:r>
            <a:r>
              <a:rPr lang="en-GB" b="0" i="0" dirty="0">
                <a:solidFill>
                  <a:srgbClr val="171717"/>
                </a:solidFill>
                <a:effectLst/>
                <a:latin typeface="Segoe UI" panose="020B0502040204020203" pitchFamily="34" charset="0"/>
              </a:rPr>
              <a:t> with a command that adds data to a source table, data also appends to a target table. The target table can have a different schema, retention policy, and other policies from the source table. For example, a high-rate trace source table can contain data formatted as a free-text column. The target table can include specific trace lines, with a well-structured schema generated from a transformation of the source table's free-text data using the </a:t>
            </a:r>
            <a:r>
              <a:rPr lang="en-GB" b="0" i="0" u="none" strike="noStrike" dirty="0">
                <a:solidFill>
                  <a:srgbClr val="171717"/>
                </a:solidFill>
                <a:effectLst/>
                <a:latin typeface="Segoe UI" panose="020B0502040204020203" pitchFamily="34" charset="0"/>
                <a:hlinkClick r:id="rId4"/>
              </a:rPr>
              <a:t>parse operator</a:t>
            </a:r>
            <a:r>
              <a:rPr lang="en-GB" b="0" i="0" dirty="0">
                <a:solidFill>
                  <a:srgbClr val="171717"/>
                </a:solidFill>
                <a:effectLst/>
                <a:latin typeface="Segoe UI" panose="020B0502040204020203" pitchFamily="34" charset="0"/>
              </a:rPr>
              <a:t>.</a:t>
            </a:r>
          </a:p>
          <a:p>
            <a:pPr algn="l"/>
            <a:br>
              <a:rPr lang="en-GB" dirty="0"/>
            </a:br>
            <a:r>
              <a:rPr lang="en-GB" b="1" i="0" dirty="0">
                <a:solidFill>
                  <a:srgbClr val="171717"/>
                </a:solidFill>
                <a:effectLst/>
                <a:latin typeface="Segoe UI" panose="020B0502040204020203" pitchFamily="34" charset="0"/>
              </a:rPr>
              <a:t>Performance impact</a:t>
            </a:r>
          </a:p>
          <a:p>
            <a:pPr algn="l"/>
            <a:r>
              <a:rPr lang="en-GB" b="0" i="0" dirty="0">
                <a:solidFill>
                  <a:srgbClr val="171717"/>
                </a:solidFill>
                <a:effectLst/>
                <a:latin typeface="Segoe UI" panose="020B0502040204020203" pitchFamily="34" charset="0"/>
              </a:rPr>
              <a:t>Update policies can affect cluster performance, and ingestion for data extents is multiplied by the number of target tables. It's important to optimize the policy-related query. You can test an update policy's performance impact by invoking the policy on already-existing extents, before creating or altering the policy, or on the function used with the query.</a:t>
            </a:r>
          </a:p>
          <a:p>
            <a:endParaRPr lang="en-SG" dirty="0"/>
          </a:p>
        </p:txBody>
      </p:sp>
      <p:sp>
        <p:nvSpPr>
          <p:cNvPr id="4" name="Slide Number Placeholder 3"/>
          <p:cNvSpPr>
            <a:spLocks noGrp="1"/>
          </p:cNvSpPr>
          <p:nvPr>
            <p:ph type="sldNum" sz="quarter" idx="5"/>
          </p:nvPr>
        </p:nvSpPr>
        <p:spPr/>
        <p:txBody>
          <a:bodyPr/>
          <a:lstStyle/>
          <a:p>
            <a:fld id="{6BE091B2-A84B-46FA-8F93-2B75171478F1}" type="slidenum">
              <a:rPr lang="en-US" smtClean="0"/>
              <a:t>42</a:t>
            </a:fld>
            <a:endParaRPr lang="en-US"/>
          </a:p>
        </p:txBody>
      </p:sp>
    </p:spTree>
    <p:extLst>
      <p:ext uri="{BB962C8B-B14F-4D97-AF65-F5344CB8AC3E}">
        <p14:creationId xmlns:p14="http://schemas.microsoft.com/office/powerpoint/2010/main" val="1532018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24292F"/>
                </a:solidFill>
                <a:effectLst/>
                <a:latin typeface="-apple-system"/>
              </a:rPr>
              <a:t>&lt;Gilles&gt;</a:t>
            </a:r>
            <a:br>
              <a:rPr lang="en-GB"/>
            </a:br>
            <a:r>
              <a:rPr lang="en-GB"/>
              <a:t>Source table '</a:t>
            </a:r>
            <a:r>
              <a:rPr lang="en-GB" err="1"/>
              <a:t>logsRaw</a:t>
            </a:r>
            <a:r>
              <a:rPr lang="en-GB"/>
              <a:t>' must be referenced in update policy query</a:t>
            </a:r>
            <a:endParaRPr lang="en-US"/>
          </a:p>
          <a:p>
            <a:endParaRPr lang="en-GB">
              <a:solidFill>
                <a:srgbClr val="24292F"/>
              </a:solidFill>
              <a:latin typeface="-apple-system"/>
            </a:endParaRPr>
          </a:p>
          <a:p>
            <a:pPr algn="l"/>
            <a:r>
              <a:rPr lang="en-GB" b="0" i="0">
                <a:solidFill>
                  <a:srgbClr val="24292F"/>
                </a:solidFill>
                <a:effectLst/>
                <a:latin typeface="-apple-system"/>
              </a:rPr>
              <a:t>Update policy is like an internal ETL. It can help you manipulate or enrich the data as it gets ingested into the source table (e.g. extracting JSON into separate columns, creating a new calculated column, joining the new records with a static dimension table that is already in your database, etc). For these cases, using an update policy is a very common and powerful practice.</a:t>
            </a:r>
            <a:br>
              <a:rPr lang="en-GB">
                <a:cs typeface="+mn-lt"/>
              </a:rPr>
            </a:br>
            <a:r>
              <a:rPr lang="en-GB" b="0" i="0">
                <a:solidFill>
                  <a:srgbClr val="24292F"/>
                </a:solidFill>
                <a:effectLst/>
                <a:latin typeface="-apple-system"/>
              </a:rPr>
              <a:t>Each time records get ingested into the source table, the update policy's </a:t>
            </a:r>
            <a:r>
              <a:rPr lang="en-GB" b="0" i="0" err="1">
                <a:solidFill>
                  <a:srgbClr val="24292F"/>
                </a:solidFill>
                <a:effectLst/>
                <a:latin typeface="-apple-system"/>
              </a:rPr>
              <a:t>qeury</a:t>
            </a:r>
            <a:r>
              <a:rPr lang="en-GB" b="0" i="0">
                <a:solidFill>
                  <a:srgbClr val="24292F"/>
                </a:solidFill>
                <a:effectLst/>
                <a:latin typeface="-apple-system"/>
              </a:rPr>
              <a:t> (which we'll define in the update policy) will run on them (and only on newly ingested records - other existing records in the source table aren’t visible to the update policy when it runs), and the results of the query will be appended to the target table.</a:t>
            </a:r>
            <a:endParaRPr lang="en-GB" b="0" i="0">
              <a:solidFill>
                <a:srgbClr val="171717"/>
              </a:solidFill>
              <a:effectLst/>
              <a:latin typeface="Segoe UI" panose="020B0502040204020203" pitchFamily="34" charset="0"/>
              <a:cs typeface="Segoe UI"/>
            </a:endParaRPr>
          </a:p>
          <a:p>
            <a:pPr algn="l"/>
            <a:endParaRPr lang="en-GB" b="0" i="0">
              <a:solidFill>
                <a:srgbClr val="171717"/>
              </a:solidFill>
              <a:effectLst/>
              <a:latin typeface="Segoe UI" panose="020B0502040204020203" pitchFamily="34" charset="0"/>
            </a:endParaRPr>
          </a:p>
          <a:p>
            <a:pPr algn="l"/>
            <a:endParaRPr lang="en-GB" b="0" i="0">
              <a:solidFill>
                <a:srgbClr val="171717"/>
              </a:solidFill>
              <a:effectLst/>
              <a:latin typeface="Segoe UI" panose="020B0502040204020203" pitchFamily="34" charset="0"/>
            </a:endParaRPr>
          </a:p>
          <a:p>
            <a:pPr algn="l"/>
            <a:r>
              <a:rPr lang="en-GB" b="0" i="0">
                <a:solidFill>
                  <a:srgbClr val="171717"/>
                </a:solidFill>
                <a:effectLst/>
                <a:latin typeface="Segoe UI" panose="020B0502040204020203" pitchFamily="34" charset="0"/>
              </a:rPr>
              <a:t>When you trigger an </a:t>
            </a:r>
            <a:r>
              <a:rPr lang="en-GB" b="0" i="0" u="none" strike="noStrike">
                <a:solidFill>
                  <a:srgbClr val="171717"/>
                </a:solidFill>
                <a:effectLst/>
                <a:latin typeface="Segoe UI" panose="020B0502040204020203" pitchFamily="34" charset="0"/>
                <a:hlinkClick r:id="rId3"/>
              </a:rPr>
              <a:t>update policy</a:t>
            </a:r>
            <a:r>
              <a:rPr lang="en-GB" b="0" i="0">
                <a:solidFill>
                  <a:srgbClr val="171717"/>
                </a:solidFill>
                <a:effectLst/>
                <a:latin typeface="Segoe UI" panose="020B0502040204020203" pitchFamily="34" charset="0"/>
              </a:rPr>
              <a:t> with a command that adds data to a source table, data also appends to a target table. The target table can have a different schema, retention policy, and other policies from the source table. For example, a high-rate trace source table can contain data formatted as a free-text column. The target table can include specific trace lines, with a well-structured schema generated from a transformation of the source table's free-text data using the </a:t>
            </a:r>
            <a:r>
              <a:rPr lang="en-GB" b="0" i="0" u="none" strike="noStrike">
                <a:solidFill>
                  <a:srgbClr val="171717"/>
                </a:solidFill>
                <a:effectLst/>
                <a:latin typeface="Segoe UI" panose="020B0502040204020203" pitchFamily="34" charset="0"/>
                <a:hlinkClick r:id="rId4"/>
              </a:rPr>
              <a:t>parse operator</a:t>
            </a:r>
            <a:r>
              <a:rPr lang="en-GB" b="0" i="0">
                <a:solidFill>
                  <a:srgbClr val="171717"/>
                </a:solidFill>
                <a:effectLst/>
                <a:latin typeface="Segoe UI" panose="020B0502040204020203" pitchFamily="34" charset="0"/>
              </a:rPr>
              <a:t>.</a:t>
            </a:r>
          </a:p>
          <a:p>
            <a:pPr algn="l"/>
            <a:br>
              <a:rPr lang="en-GB"/>
            </a:br>
            <a:r>
              <a:rPr lang="en-GB" b="1" i="0">
                <a:solidFill>
                  <a:srgbClr val="171717"/>
                </a:solidFill>
                <a:effectLst/>
                <a:latin typeface="Segoe UI" panose="020B0502040204020203" pitchFamily="34" charset="0"/>
              </a:rPr>
              <a:t>Performance impact</a:t>
            </a:r>
          </a:p>
          <a:p>
            <a:pPr algn="l"/>
            <a:r>
              <a:rPr lang="en-GB" b="0" i="0">
                <a:solidFill>
                  <a:srgbClr val="171717"/>
                </a:solidFill>
                <a:effectLst/>
                <a:latin typeface="Segoe UI" panose="020B0502040204020203" pitchFamily="34" charset="0"/>
              </a:rPr>
              <a:t>Update policies can affect cluster performance, and ingestion for data extents is multiplied by the number of target tables. It's important to optimize the policy-related query. You can test an update policy's performance impact by invoking the policy on already-existing extents, before creating or altering the policy, or on the function used with the query.</a:t>
            </a:r>
          </a:p>
          <a:p>
            <a:endParaRPr lang="en-SG"/>
          </a:p>
        </p:txBody>
      </p:sp>
      <p:sp>
        <p:nvSpPr>
          <p:cNvPr id="4" name="Slide Number Placeholder 3"/>
          <p:cNvSpPr>
            <a:spLocks noGrp="1"/>
          </p:cNvSpPr>
          <p:nvPr>
            <p:ph type="sldNum" sz="quarter" idx="5"/>
          </p:nvPr>
        </p:nvSpPr>
        <p:spPr/>
        <p:txBody>
          <a:bodyPr/>
          <a:lstStyle/>
          <a:p>
            <a:fld id="{6BE091B2-A84B-46FA-8F93-2B75171478F1}" type="slidenum">
              <a:rPr lang="en-US" smtClean="0"/>
              <a:t>43</a:t>
            </a:fld>
            <a:endParaRPr lang="en-US"/>
          </a:p>
        </p:txBody>
      </p:sp>
    </p:spTree>
    <p:extLst>
      <p:ext uri="{BB962C8B-B14F-4D97-AF65-F5344CB8AC3E}">
        <p14:creationId xmlns:p14="http://schemas.microsoft.com/office/powerpoint/2010/main" val="1556690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E091B2-A84B-46FA-8F93-2B75171478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A67A894-AB46-4031-9A93-A9E0991B37A7}"/>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072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Industries :</a:t>
            </a:r>
          </a:p>
          <a:p>
            <a:r>
              <a:rPr lang="en-IN"/>
              <a:t>Telemetry from manufacturing industries-  Locomotives, food processing equipment, Industrial IOT, smart buildings, connected factories</a:t>
            </a:r>
          </a:p>
          <a:p>
            <a:r>
              <a:rPr lang="en-IN"/>
              <a:t>Energy customer using telemetry from power plants, wind turbines solar to perform analysis on plant performance and maintenance</a:t>
            </a:r>
          </a:p>
          <a:p>
            <a:r>
              <a:rPr lang="en-IN"/>
              <a:t>Automotive industry uses ADX for racing telemetry, fleet management, real time road safety</a:t>
            </a:r>
          </a:p>
          <a:p>
            <a:r>
              <a:rPr lang="en-IN"/>
              <a:t>Retail Industry to digitalize shopping carts, delivery tracking</a:t>
            </a:r>
          </a:p>
          <a:p>
            <a:r>
              <a:rPr lang="en-IN"/>
              <a:t>Media and Entertainment to track clickstream data, ad campaigns, personalized content </a:t>
            </a:r>
          </a:p>
          <a:p>
            <a:endParaRPr lang="en-IN"/>
          </a:p>
          <a:p>
            <a:r>
              <a:rPr lang="en-IN"/>
              <a:t>Digital World:</a:t>
            </a:r>
          </a:p>
          <a:p>
            <a:r>
              <a:rPr lang="en-IN"/>
              <a:t>Different kinds of logs and traces like Database logs, Security logs, audit traces, system events and more</a:t>
            </a:r>
          </a:p>
          <a:p>
            <a:r>
              <a:rPr lang="en-IN"/>
              <a:t>Logs, traces, metrics, audit trails</a:t>
            </a:r>
          </a:p>
        </p:txBody>
      </p:sp>
      <p:sp>
        <p:nvSpPr>
          <p:cNvPr id="4" name="Slide Number Placeholder 3"/>
          <p:cNvSpPr>
            <a:spLocks noGrp="1"/>
          </p:cNvSpPr>
          <p:nvPr>
            <p:ph type="sldNum" sz="quarter" idx="5"/>
          </p:nvPr>
        </p:nvSpPr>
        <p:spPr/>
        <p:txBody>
          <a:bodyPr/>
          <a:lstStyle/>
          <a:p>
            <a:fld id="{06C4AF8A-F251-4F97-9529-E37EC6D4088A}" type="slidenum">
              <a:rPr lang="en-IN" smtClean="0"/>
              <a:t>5</a:t>
            </a:fld>
            <a:endParaRPr lang="en-IN"/>
          </a:p>
        </p:txBody>
      </p:sp>
    </p:spTree>
    <p:extLst>
      <p:ext uri="{BB962C8B-B14F-4D97-AF65-F5344CB8AC3E}">
        <p14:creationId xmlns:p14="http://schemas.microsoft.com/office/powerpoint/2010/main" val="1792879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cs typeface="Calibri"/>
              </a:rPr>
              <a:t>Big Data – Data that has High Volume, Velocity, variety – Structured, Semi-Structured, free text data. Append only DB.</a:t>
            </a:r>
          </a:p>
          <a:p>
            <a:pPr marL="171450" indent="-171450">
              <a:buFont typeface="Arial" panose="020B0604020202020204" pitchFamily="34" charset="0"/>
              <a:buChar char="•"/>
            </a:pPr>
            <a:r>
              <a:rPr lang="en-US">
                <a:cs typeface="Calibri"/>
              </a:rPr>
              <a:t>Analytics – Can have relational query model with tables, columns, joins, filters and aggregates.</a:t>
            </a:r>
          </a:p>
          <a:p>
            <a:pPr marL="171450" indent="-171450">
              <a:buFont typeface="Arial" panose="020B0604020202020204" pitchFamily="34" charset="0"/>
              <a:buChar char="•"/>
            </a:pPr>
            <a:r>
              <a:rPr lang="en-US">
                <a:cs typeface="Calibri"/>
              </a:rPr>
              <a:t>Cloud Platform – Platform as </a:t>
            </a:r>
            <a:r>
              <a:rPr lang="en-US" err="1">
                <a:cs typeface="Calibri"/>
              </a:rPr>
              <a:t>as</a:t>
            </a:r>
            <a:r>
              <a:rPr lang="en-US">
                <a:cs typeface="Calibri"/>
              </a:rPr>
              <a:t> Service where we don’t have to take care of infrastructure. With little configuration of Scale we can provision cluster, DB and start working with it. We can take care of scaling using </a:t>
            </a:r>
            <a:r>
              <a:rPr lang="en-US" err="1">
                <a:cs typeface="Calibri"/>
              </a:rPr>
              <a:t>autoscale</a:t>
            </a:r>
            <a:r>
              <a:rPr lang="en-US">
                <a:cs typeface="Calibri"/>
              </a:rPr>
              <a:t> or you can use manual scale.</a:t>
            </a:r>
          </a:p>
          <a:p>
            <a:pPr marL="171450" indent="-171450">
              <a:buFont typeface="Arial" panose="020B0604020202020204" pitchFamily="34" charset="0"/>
              <a:buChar char="•"/>
            </a:pPr>
            <a:r>
              <a:rPr lang="en-US">
                <a:cs typeface="Calibri"/>
              </a:rPr>
              <a:t>Optimized – any data that is timestamped can fit right into ADX. It is optimized for timeseries data. All columns are compressed and indexed.</a:t>
            </a:r>
          </a:p>
          <a:p>
            <a:pPr marL="171450" indent="-171450">
              <a:buFont typeface="Arial" panose="020B0604020202020204" pitchFamily="34" charset="0"/>
              <a:buChar char="•"/>
            </a:pPr>
            <a:r>
              <a:rPr lang="en-US">
                <a:cs typeface="Calibri"/>
              </a:rPr>
              <a:t>Interactive , ad hoc queries – ADX has native Kusto Query Language for gaining data insights. Has some similarity to SQL in terms of operators/joins </a:t>
            </a:r>
            <a:r>
              <a:rPr lang="en-US" err="1">
                <a:cs typeface="Calibri"/>
              </a:rPr>
              <a:t>etc</a:t>
            </a:r>
            <a:r>
              <a:rPr lang="en-US">
                <a:cs typeface="Calibri"/>
              </a:rPr>
              <a:t> Use KQL to – finding patterns, trends, forecasting, anomalies etc. Create near </a:t>
            </a:r>
            <a:r>
              <a:rPr lang="en-US" err="1">
                <a:cs typeface="Calibri"/>
              </a:rPr>
              <a:t>realtime</a:t>
            </a:r>
            <a:r>
              <a:rPr lang="en-US">
                <a:cs typeface="Calibri"/>
              </a:rPr>
              <a:t> dashboards</a:t>
            </a:r>
          </a:p>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6906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meet the growing demand of various Microsoft cloud services, Azure Data Explorer was home grown and launched back in 2015. Internally it’s called Kusto and used widely across Microsoft for telemetry analytics. It’s also the underline warm store for Azure Monitor, Application Insights, Azure Security Center, Time Series Insights, IoT Central, and more. All these services offers “</a:t>
            </a:r>
            <a:r>
              <a:rPr lang="en-US" sz="1200">
                <a:solidFill>
                  <a:schemeClr val="bg1"/>
                </a:solidFill>
                <a:latin typeface="+mn-lt"/>
                <a:cs typeface="Segoe UI Light" panose="020B0502040204020203" pitchFamily="34" charset="0"/>
              </a:rPr>
              <a:t>a fit for purpose end to end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mn-lt"/>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mn-lt"/>
                <a:cs typeface="Segoe UI Light" panose="020B0502040204020203" pitchFamily="34" charset="0"/>
              </a:rPr>
              <a:t>This is the same underline technology that we are offering to you as an Azure PaaS service.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24B60E-F591-4265-9BF6-DA90A8B87C7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Image Placeholder 6">
            <a:extLst>
              <a:ext uri="{FF2B5EF4-FFF2-40B4-BE49-F238E27FC236}">
                <a16:creationId xmlns:a16="http://schemas.microsoft.com/office/drawing/2014/main" id="{AD9A742E-3E7A-411D-9746-180C6062A1C9}"/>
              </a:ext>
            </a:extLst>
          </p:cNvPr>
          <p:cNvSpPr>
            <a:spLocks noGrp="1" noRot="1" noChangeAspect="1"/>
          </p:cNvSpPr>
          <p:nvPr>
            <p:ph type="sldImg"/>
          </p:nvPr>
        </p:nvSpPr>
        <p:spPr/>
      </p:sp>
      <p:sp>
        <p:nvSpPr>
          <p:cNvPr id="8" name="Footer Placeholder 4">
            <a:extLst>
              <a:ext uri="{FF2B5EF4-FFF2-40B4-BE49-F238E27FC236}">
                <a16:creationId xmlns:a16="http://schemas.microsoft.com/office/drawing/2014/main" id="{6415D22B-CA7F-4B30-A3C6-FDC590AF4B9F}"/>
              </a:ext>
            </a:extLst>
          </p:cNvPr>
          <p:cNvSpPr txBox="1">
            <a:spLocks/>
          </p:cNvSpPr>
          <p:nvPr/>
        </p:nvSpPr>
        <p:spPr>
          <a:xfrm>
            <a:off x="0" y="8686800"/>
            <a:ext cx="5920740" cy="355964"/>
          </a:xfrm>
          <a:prstGeom prst="rect">
            <a:avLst/>
          </a:prstGeom>
        </p:spPr>
        <p:txBody>
          <a:bodyPr vert="horz" lIns="91440" tIns="45720" rIns="91440" bIns="45720" rtlCol="0" anchor="b"/>
          <a:lstStyle>
            <a:defPPr>
              <a:defRPr lang="en-US"/>
            </a:defPPr>
            <a:lvl1pPr marL="571500" indent="0" algn="l" defTabSz="932742" rtl="0" eaLnBrk="1" latinLnBrk="0" hangingPunct="1">
              <a:defRPr sz="12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Tree>
    <p:extLst>
      <p:ext uri="{BB962C8B-B14F-4D97-AF65-F5344CB8AC3E}">
        <p14:creationId xmlns:p14="http://schemas.microsoft.com/office/powerpoint/2010/main" val="2803362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Daily ingest: </a:t>
            </a: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+47% in 6 </a:t>
            </a:r>
            <a:r>
              <a:rPr kumimoji="0" lang="en-US" sz="1200" b="0" i="0" u="none" strike="noStrike" kern="120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mo</a:t>
            </a: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Queries: 1B-&gt;1.3 - +30% </a:t>
            </a: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 6 </a:t>
            </a:r>
            <a:r>
              <a:rPr kumimoji="0" lang="en-US" sz="1200" b="0" i="0" u="none" strike="noStrike" kern="120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mo</a:t>
            </a: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VM Cores: 1.7-&gt;2.4  + 40% in 6 </a:t>
            </a:r>
            <a:r>
              <a:rPr kumimoji="0" lang="en-US" sz="1200" b="0" i="0" u="none" strike="noStrike" kern="120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mon</a:t>
            </a: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45% of subs are external, 30% of clusters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E8289-46F8-4A39-9A43-33F700BC35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6002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Data Explorer is enterprise ready will all the key capabilities you need get to production.</a:t>
            </a:r>
          </a:p>
          <a:p>
            <a:r>
              <a:rPr lang="en-US" dirty="0">
                <a:cs typeface="Calibri"/>
              </a:rPr>
              <a:t>To fulfill High Availability , we support 3 </a:t>
            </a:r>
            <a:r>
              <a:rPr lang="en-US" dirty="0" err="1">
                <a:cs typeface="Calibri"/>
              </a:rPr>
              <a:t>Azs</a:t>
            </a:r>
            <a:endParaRPr lang="en-US" dirty="0">
              <a:cs typeface="Calibri"/>
            </a:endParaRPr>
          </a:p>
          <a:p>
            <a:r>
              <a:rPr lang="en-US" dirty="0">
                <a:cs typeface="Calibri"/>
              </a:rPr>
              <a:t>Cluster can be scaled using “Optimized </a:t>
            </a:r>
            <a:r>
              <a:rPr lang="en-US" dirty="0" err="1">
                <a:cs typeface="Calibri"/>
              </a:rPr>
              <a:t>Autoscale</a:t>
            </a:r>
            <a:r>
              <a:rPr lang="en-US" dirty="0">
                <a:cs typeface="Calibri"/>
              </a:rPr>
              <a:t>” option</a:t>
            </a:r>
          </a:p>
          <a:p>
            <a:r>
              <a:rPr lang="en-US" dirty="0">
                <a:cs typeface="Calibri"/>
              </a:rPr>
              <a:t>Will support through entire DevOps journey – CI/CD are part of it</a:t>
            </a:r>
          </a:p>
          <a:p>
            <a:r>
              <a:rPr lang="en-US" dirty="0">
                <a:cs typeface="Calibri"/>
              </a:rPr>
              <a:t>Rich Monitoring through Metrics and Insights blade</a:t>
            </a:r>
          </a:p>
          <a:p>
            <a:r>
              <a:rPr lang="en-US" dirty="0">
                <a:cs typeface="Calibri"/>
              </a:rPr>
              <a:t>Encryption of data both at storage layer(double encryption, customer keys) and compute layer(Disk encryption enabled after cluster is created)</a:t>
            </a:r>
          </a:p>
          <a:p>
            <a:r>
              <a:rPr lang="en-US" dirty="0">
                <a:cs typeface="Calibri"/>
              </a:rPr>
              <a:t>Network security through </a:t>
            </a:r>
            <a:r>
              <a:rPr lang="en-US" dirty="0" err="1">
                <a:cs typeface="Calibri"/>
              </a:rPr>
              <a:t>Vnet</a:t>
            </a:r>
            <a:r>
              <a:rPr lang="en-US" dirty="0">
                <a:cs typeface="Calibri"/>
              </a:rPr>
              <a:t> injection, Private Endpoints and Managed PEs to azure services like storage, SQL</a:t>
            </a:r>
          </a:p>
          <a:p>
            <a:r>
              <a:rPr lang="en-US" dirty="0">
                <a:cs typeface="Calibri"/>
              </a:rPr>
              <a:t>AAD integration</a:t>
            </a:r>
          </a:p>
          <a:p>
            <a:r>
              <a:rPr lang="en-US" dirty="0">
                <a:cs typeface="Calibri"/>
              </a:rPr>
              <a:t>RBAC roles to control authorization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1348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6.xml"/><Relationship Id="rId4" Type="http://schemas.openxmlformats.org/officeDocument/2006/relationships/image" Target="../media/image43.jpe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6.xml"/><Relationship Id="rId4" Type="http://schemas.openxmlformats.org/officeDocument/2006/relationships/image" Target="../media/image43.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emf"/><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8.emf"/><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emf"/><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emf"/><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8.emf"/><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8.emf"/><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Master" Target="../slideMasters/slideMaster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CE2F46-35EA-4DA8-86AA-316E28560255}"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638674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CE2F46-35EA-4DA8-86AA-316E28560255}"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4592843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zure Data 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0806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79164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38994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3392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392339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2150168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33421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88101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01044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870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CE2F46-35EA-4DA8-86AA-316E28560255}"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4214366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27582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6699176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0588852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15902438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3462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26733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8392349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707679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2858931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744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200" strike="noStrike">
                <a:solidFill>
                  <a:srgbClr val="191919"/>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7636534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154758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0570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65598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398826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931509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9738393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0977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8599003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965542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7437306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788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1272804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582754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805171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597590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820393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8732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97664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114367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53524178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5681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303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22780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07479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5103946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710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91490251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0976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36458834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31514835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20772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3" y="1240613"/>
            <a:ext cx="8155706" cy="4587585"/>
          </a:xfrm>
          <a:prstGeom prst="rect">
            <a:avLst/>
          </a:prstGeom>
        </p:spPr>
      </p:pic>
    </p:spTree>
    <p:extLst>
      <p:ext uri="{BB962C8B-B14F-4D97-AF65-F5344CB8AC3E}">
        <p14:creationId xmlns:p14="http://schemas.microsoft.com/office/powerpoint/2010/main" val="394604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zure Data 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2800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3" y="1242652"/>
            <a:ext cx="8155706"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965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08903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401640551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269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84648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1F00C70-D1C2-4F60-9462-06F59E6B1449}"/>
              </a:ext>
            </a:extLst>
          </p:cNvPr>
          <p:cNvSpPr>
            <a:spLocks noGrp="1"/>
          </p:cNvSpPr>
          <p:nvPr>
            <p:ph type="body" sz="quarter" idx="11"/>
          </p:nvPr>
        </p:nvSpPr>
        <p:spPr>
          <a:xfrm>
            <a:off x="584200" y="1485900"/>
            <a:ext cx="5448005" cy="2462213"/>
          </a:xfrm>
        </p:spPr>
        <p:txBody>
          <a:bodyPr/>
          <a:lstStyle>
            <a:lvl1pPr>
              <a:spcBef>
                <a:spcPts val="1200"/>
              </a:spcBef>
              <a:spcAft>
                <a:spcPts val="1200"/>
              </a:spcAft>
              <a:defRPr sz="2400">
                <a:latin typeface="+mj-lt"/>
              </a:defRPr>
            </a:lvl1pPr>
            <a:lvl2pPr>
              <a:spcBef>
                <a:spcPts val="600"/>
              </a:spcBef>
              <a:spcAft>
                <a:spcPts val="0"/>
              </a:spcAft>
              <a:defRPr sz="1600" b="1">
                <a:solidFill>
                  <a:schemeClr val="tx1"/>
                </a:solidFill>
              </a:defRPr>
            </a:lvl2pPr>
            <a:lvl3pPr>
              <a:spcBef>
                <a:spcPts val="0"/>
              </a:spcBef>
              <a:spcAft>
                <a:spcPts val="1200"/>
              </a:spcAft>
              <a:defRPr sz="1400"/>
            </a:lvl3pPr>
            <a:lvl4pPr>
              <a:spcBef>
                <a:spcPts val="0"/>
              </a:spcBef>
              <a:spcAft>
                <a:spcPts val="600"/>
              </a:spcAft>
              <a:defRPr sz="1600"/>
            </a:lvl4pPr>
            <a:lvl5pPr marL="168275" indent="-168275">
              <a:spcBef>
                <a:spcPts val="0"/>
              </a:spcBef>
              <a:spcAft>
                <a:spcPts val="600"/>
              </a:spcAft>
              <a:buFont typeface="Arial" panose="020B0604020202020204" pitchFamily="34" charset="0"/>
              <a:buChar char="•"/>
              <a:defRPr sz="1200"/>
            </a:lvl5pPr>
            <a:lvl6pPr marL="171450" indent="0">
              <a:spcBef>
                <a:spcPts val="0"/>
              </a:spcBef>
              <a:spcAft>
                <a:spcPts val="600"/>
              </a:spcAft>
              <a:buNone/>
              <a:defRPr sz="1400"/>
            </a:lvl6pPr>
            <a:lvl7pPr marL="0" indent="0">
              <a:buNone/>
              <a:defRPr sz="1800" b="1">
                <a:solidFill>
                  <a:schemeClr val="accent5"/>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a:t>
            </a:r>
          </a:p>
          <a:p>
            <a:pPr lvl="6"/>
            <a:r>
              <a:rPr lang="en-US"/>
              <a:t>Seventh</a:t>
            </a:r>
          </a:p>
        </p:txBody>
      </p:sp>
      <p:sp>
        <p:nvSpPr>
          <p:cNvPr id="7" name="Text Placeholder 5">
            <a:extLst>
              <a:ext uri="{FF2B5EF4-FFF2-40B4-BE49-F238E27FC236}">
                <a16:creationId xmlns:a16="http://schemas.microsoft.com/office/drawing/2014/main" id="{DF1BBE14-E2CF-4212-AD14-00EA60E7B312}"/>
              </a:ext>
            </a:extLst>
          </p:cNvPr>
          <p:cNvSpPr>
            <a:spLocks noGrp="1"/>
          </p:cNvSpPr>
          <p:nvPr>
            <p:ph type="body" sz="quarter" idx="12"/>
          </p:nvPr>
        </p:nvSpPr>
        <p:spPr>
          <a:xfrm>
            <a:off x="6159797" y="1485900"/>
            <a:ext cx="5519585" cy="2397579"/>
          </a:xfrm>
        </p:spPr>
        <p:txBody>
          <a:bodyPr/>
          <a:lstStyle>
            <a:lvl1pPr>
              <a:spcBef>
                <a:spcPts val="1200"/>
              </a:spcBef>
              <a:spcAft>
                <a:spcPts val="1200"/>
              </a:spcAft>
              <a:defRPr sz="2400">
                <a:latin typeface="+mj-lt"/>
              </a:defRPr>
            </a:lvl1pPr>
            <a:lvl2pPr>
              <a:spcBef>
                <a:spcPts val="600"/>
              </a:spcBef>
              <a:spcAft>
                <a:spcPts val="0"/>
              </a:spcAft>
              <a:defRPr sz="1600" b="1"/>
            </a:lvl2pPr>
            <a:lvl3pPr>
              <a:spcBef>
                <a:spcPts val="0"/>
              </a:spcBef>
              <a:spcAft>
                <a:spcPts val="1200"/>
              </a:spcAft>
              <a:defRPr sz="1400"/>
            </a:lvl3pPr>
            <a:lvl4pPr marL="230188" indent="0">
              <a:spcBef>
                <a:spcPts val="0"/>
              </a:spcBef>
              <a:spcAft>
                <a:spcPts val="1200"/>
              </a:spcAft>
              <a:defRPr sz="1600"/>
            </a:lvl4pPr>
            <a:lvl5pPr marL="168275" indent="-168275">
              <a:spcBef>
                <a:spcPts val="0"/>
              </a:spcBef>
              <a:spcAft>
                <a:spcPts val="600"/>
              </a:spcAft>
              <a:buFont typeface="Arial" panose="020B0604020202020204" pitchFamily="34" charset="0"/>
              <a:buChar char="•"/>
              <a:defRPr sz="1200"/>
            </a:lvl5pPr>
            <a:lvl6pPr marL="171450" indent="0">
              <a:spcAft>
                <a:spcPts val="600"/>
              </a:spcAft>
              <a:buNone/>
              <a:defRPr lang="en-US" sz="1400" kern="1200" dirty="0">
                <a:solidFill>
                  <a:schemeClr val="tx1"/>
                </a:solidFill>
                <a:latin typeface="+mn-lt"/>
                <a:ea typeface="+mn-ea"/>
                <a:cs typeface="+mn-cs"/>
              </a:defRPr>
            </a:lvl6pPr>
            <a:lvl7pPr marL="401638" indent="-171450">
              <a:spcBef>
                <a:spcPts val="0"/>
              </a:spcBef>
              <a:spcAft>
                <a:spcPts val="600"/>
              </a:spcAft>
              <a:buSzPct val="9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p:txBody>
      </p:sp>
      <p:sp>
        <p:nvSpPr>
          <p:cNvPr id="4" name="Title 3">
            <a:extLst>
              <a:ext uri="{FF2B5EF4-FFF2-40B4-BE49-F238E27FC236}">
                <a16:creationId xmlns:a16="http://schemas.microsoft.com/office/drawing/2014/main" id="{23EA506F-599A-42BD-A61C-A3C30E5E9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281560"/>
      </p:ext>
    </p:extLst>
  </p:cSld>
  <p:clrMapOvr>
    <a:masterClrMapping/>
  </p:clrMapOvr>
  <p:extLst>
    <p:ext uri="{DCECCB84-F9BA-43D5-87BE-67443E8EF086}">
      <p15:sldGuideLst xmlns:p15="http://schemas.microsoft.com/office/powerpoint/2012/main">
        <p15:guide id="1" orient="horz" pos="936">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8556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860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1295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60488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489721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08485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cstate="email">
            <a:alphaModFix amt="45000"/>
            <a:extLst>
              <a:ext uri="{28A0092B-C50C-407E-A947-70E740481C1C}">
                <a14:useLocalDpi xmlns:a14="http://schemas.microsoft.com/office/drawing/2010/main"/>
              </a:ext>
            </a:extLst>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17861741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cstate="email">
            <a:alphaModFix amt="35000"/>
            <a:extLst>
              <a:ext uri="{28A0092B-C50C-407E-A947-70E740481C1C}">
                <a14:useLocalDpi xmlns:a14="http://schemas.microsoft.com/office/drawing/2010/main"/>
              </a:ext>
            </a:extLst>
          </a:blip>
          <a:srcRect/>
          <a:stretch/>
        </p:blipFill>
        <p:spPr>
          <a:xfrm rot="10800000">
            <a:off x="0" y="1390297"/>
            <a:ext cx="12192000" cy="5467703"/>
          </a:xfrm>
          <a:prstGeom prst="rect">
            <a:avLst/>
          </a:prstGeom>
        </p:spPr>
      </p:pic>
    </p:spTree>
    <p:extLst>
      <p:ext uri="{BB962C8B-B14F-4D97-AF65-F5344CB8AC3E}">
        <p14:creationId xmlns:p14="http://schemas.microsoft.com/office/powerpoint/2010/main" val="2104081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cstate="email">
            <a:alphaModFix amt="35000"/>
            <a:extLst>
              <a:ext uri="{28A0092B-C50C-407E-A947-70E740481C1C}">
                <a14:useLocalDpi xmlns:a14="http://schemas.microsoft.com/office/drawing/2010/main"/>
              </a:ext>
            </a:extLst>
          </a:blip>
          <a:srcRect/>
          <a:stretch/>
        </p:blipFill>
        <p:spPr>
          <a:xfrm rot="10800000">
            <a:off x="0" y="1470267"/>
            <a:ext cx="12192000" cy="5387733"/>
          </a:xfrm>
          <a:prstGeom prst="rect">
            <a:avLst/>
          </a:prstGeom>
        </p:spPr>
      </p:pic>
    </p:spTree>
    <p:extLst>
      <p:ext uri="{BB962C8B-B14F-4D97-AF65-F5344CB8AC3E}">
        <p14:creationId xmlns:p14="http://schemas.microsoft.com/office/powerpoint/2010/main" val="6730445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23075052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28686569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1"/>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 uri="{C183D7F6-B498-43B3-948B-1728B52AA6E4}">
                <adec:decorative xmlns:adec="http://schemas.microsoft.com/office/drawing/2017/decorative" val="1"/>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 uri="{C183D7F6-B498-43B3-948B-1728B52AA6E4}">
                <adec:decorative xmlns:adec="http://schemas.microsoft.com/office/drawing/2017/decorative" val="1"/>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 uri="{C183D7F6-B498-43B3-948B-1728B52AA6E4}">
                <adec:decorative xmlns:adec="http://schemas.microsoft.com/office/drawing/2017/decorative" val="1"/>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cxnSp>
        <p:nvCxnSpPr>
          <p:cNvPr id="8" name="Straight Connector 7">
            <a:extLst>
              <a:ext uri="{FF2B5EF4-FFF2-40B4-BE49-F238E27FC236}">
                <a16:creationId xmlns:a16="http://schemas.microsoft.com/office/drawing/2014/main" id="{64B039F3-5E70-7A71-B946-437C0D95DD8D}"/>
              </a:ext>
              <a:ext uri="{C183D7F6-B498-43B3-948B-1728B52AA6E4}">
                <adec:decorative xmlns:adec="http://schemas.microsoft.com/office/drawing/2017/decorative" val="1"/>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cxnSp>
        <p:nvCxnSpPr>
          <p:cNvPr id="3" name="Straight Connector 2">
            <a:extLst>
              <a:ext uri="{FF2B5EF4-FFF2-40B4-BE49-F238E27FC236}">
                <a16:creationId xmlns:a16="http://schemas.microsoft.com/office/drawing/2014/main" id="{193C2935-29DA-A953-A314-E134725303AA}"/>
              </a:ext>
              <a:ext uri="{C183D7F6-B498-43B3-948B-1728B52AA6E4}">
                <adec:decorative xmlns:adec="http://schemas.microsoft.com/office/drawing/2017/decorative" val="1"/>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4589877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1585613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9590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0009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52137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6302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5159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rgbClr val="117865"/>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768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23332658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332762086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9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265322375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888919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2E123-7B60-4454-94B7-005156E34E91}" type="datetimeFigureOut">
              <a:rPr lang="he-IL" smtClean="0"/>
              <a:t>כ"ה/חשון/תשפ"ד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9561794-6162-49C1-A40E-AA2AF409C5AA}" type="slidenum">
              <a:rPr lang="he-IL" smtClean="0"/>
              <a:t>‹#›</a:t>
            </a:fld>
            <a:endParaRPr lang="he-IL"/>
          </a:p>
        </p:txBody>
      </p:sp>
    </p:spTree>
    <p:extLst>
      <p:ext uri="{BB962C8B-B14F-4D97-AF65-F5344CB8AC3E}">
        <p14:creationId xmlns:p14="http://schemas.microsoft.com/office/powerpoint/2010/main" val="412364029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4" name="Graphic 3">
            <a:extLst>
              <a:ext uri="{FF2B5EF4-FFF2-40B4-BE49-F238E27FC236}">
                <a16:creationId xmlns:a16="http://schemas.microsoft.com/office/drawing/2014/main" id="{52C3A46E-5C3D-D9AE-A668-4F27AB7493A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35379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2909815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1105370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1975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34748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1248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5090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9561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57407806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410449524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4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90227245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818372391"/>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2152009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3122716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36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70559294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509616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556601629"/>
      </p:ext>
    </p:extLst>
  </p:cSld>
  <p:clrMapOvr>
    <a:masterClrMapping/>
  </p:clrMapOvr>
  <p:transition>
    <p:fade/>
  </p:transition>
  <p:extLst>
    <p:ext uri="{DCECCB84-F9BA-43D5-87BE-67443E8EF086}">
      <p15:sldGuideLst xmlns:p15="http://schemas.microsoft.com/office/powerpoint/2012/main"/>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3710941240"/>
      </p:ext>
    </p:extLst>
  </p:cSld>
  <p:clrMapOvr>
    <a:masterClrMapping/>
  </p:clrMapOvr>
  <p:transition>
    <p:fade/>
  </p:transition>
  <p:extLst>
    <p:ext uri="{DCECCB84-F9BA-43D5-87BE-67443E8EF086}">
      <p15:sldGuideLst xmlns:p15="http://schemas.microsoft.com/office/powerpoint/2012/main"/>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2634439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1010340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02739685"/>
      </p:ext>
    </p:extLst>
  </p:cSld>
  <p:clrMapOvr>
    <a:masterClrMapping/>
  </p:clrMapOvr>
  <p:transition>
    <p:fade/>
  </p:transition>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137646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513959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56239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CE2F46-35EA-4DA8-86AA-316E28560255}"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12901691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961617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015433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695069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4080505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9112284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48565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76843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61267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11/9/2023</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217963115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679361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8758190"/>
      </p:ext>
    </p:extLst>
  </p:cSld>
  <p:clrMapOvr>
    <a:masterClrMapping/>
  </p:clrMapOvr>
  <p:transition>
    <p:fade/>
  </p:transition>
  <p:hf sldNum="0" hd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9515352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78542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235804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460946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5874751"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5874751"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2932299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57592623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26433895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423246443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165872716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9663527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427920835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70087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71844446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92414384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gradFill>
                  <a:gsLst>
                    <a:gs pos="0">
                      <a:schemeClr val="tx1"/>
                    </a:gs>
                    <a:gs pos="100000">
                      <a:schemeClr val="tx1"/>
                    </a:gs>
                  </a:gsLst>
                  <a:lin ang="5400000" scaled="1"/>
                </a:gra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gradFill>
                  <a:gsLst>
                    <a:gs pos="0">
                      <a:schemeClr val="tx2"/>
                    </a:gs>
                    <a:gs pos="100000">
                      <a:schemeClr val="tx2"/>
                    </a:gs>
                  </a:gsLst>
                  <a:lin ang="5400000" scaled="1"/>
                </a:gra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0">
                      <a:schemeClr val="tx1"/>
                    </a:gs>
                    <a:gs pos="100000">
                      <a:schemeClr val="tx1"/>
                    </a:gs>
                  </a:gsLst>
                  <a:lin ang="5400000" scaled="1"/>
                </a:gra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2948862927"/>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438130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2: two columns copy heavy</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Text Placeholder 4">
            <a:extLst>
              <a:ext uri="{FF2B5EF4-FFF2-40B4-BE49-F238E27FC236}">
                <a16:creationId xmlns:a16="http://schemas.microsoft.com/office/drawing/2014/main" id="{CCC8691F-DADE-4D0A-8115-9B3B796034E0}"/>
              </a:ext>
            </a:extLst>
          </p:cNvPr>
          <p:cNvSpPr>
            <a:spLocks noGrp="1"/>
          </p:cNvSpPr>
          <p:nvPr>
            <p:ph type="body" sz="quarter" idx="11" hasCustomPrompt="1"/>
          </p:nvPr>
        </p:nvSpPr>
        <p:spPr>
          <a:xfrm>
            <a:off x="455995" y="2377543"/>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AD57A03F-09DB-4FBF-A5BF-1DE6B7FC0CB5}"/>
              </a:ext>
            </a:extLst>
          </p:cNvPr>
          <p:cNvSpPr>
            <a:spLocks noGrp="1"/>
          </p:cNvSpPr>
          <p:nvPr>
            <p:ph type="body" sz="quarter" idx="19" hasCustomPrompt="1"/>
          </p:nvPr>
        </p:nvSpPr>
        <p:spPr>
          <a:xfrm>
            <a:off x="4286808" y="2377543"/>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3552353960"/>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03153153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148638281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00356517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051858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07657198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799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0491595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781292"/>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gradFill>
                  <a:gsLst>
                    <a:gs pos="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95480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10596259"/>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2912342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7" name="Picture Placeholder 27">
            <a:extLst>
              <a:ext uri="{FF2B5EF4-FFF2-40B4-BE49-F238E27FC236}">
                <a16:creationId xmlns:a16="http://schemas.microsoft.com/office/drawing/2014/main" id="{5496F88C-A399-48D0-ABC4-07E2F5BAD15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8" name="Picture Placeholder 27">
            <a:extLst>
              <a:ext uri="{FF2B5EF4-FFF2-40B4-BE49-F238E27FC236}">
                <a16:creationId xmlns:a16="http://schemas.microsoft.com/office/drawing/2014/main" id="{0C21610F-709F-4799-BDC8-F5E07C8E753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10" name="Picture Placeholder 27">
            <a:extLst>
              <a:ext uri="{FF2B5EF4-FFF2-40B4-BE49-F238E27FC236}">
                <a16:creationId xmlns:a16="http://schemas.microsoft.com/office/drawing/2014/main" id="{D45E4476-7B91-4BF1-BEE6-AA780631C750}"/>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11" name="Picture Placeholder 27">
            <a:extLst>
              <a:ext uri="{FF2B5EF4-FFF2-40B4-BE49-F238E27FC236}">
                <a16:creationId xmlns:a16="http://schemas.microsoft.com/office/drawing/2014/main" id="{5AC165B8-0458-4204-A626-058362AA6257}"/>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12" name="Picture Placeholder 27">
            <a:extLst>
              <a:ext uri="{FF2B5EF4-FFF2-40B4-BE49-F238E27FC236}">
                <a16:creationId xmlns:a16="http://schemas.microsoft.com/office/drawing/2014/main" id="{1221D2EB-E466-48FD-BA3C-CBCAA9CB7AF3}"/>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13" name="Picture Placeholder 27">
            <a:extLst>
              <a:ext uri="{FF2B5EF4-FFF2-40B4-BE49-F238E27FC236}">
                <a16:creationId xmlns:a16="http://schemas.microsoft.com/office/drawing/2014/main" id="{D1ABACC9-8C8F-4BA1-B371-EF3BFD1A8D8E}"/>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14" name="Picture Placeholder 27">
            <a:extLst>
              <a:ext uri="{FF2B5EF4-FFF2-40B4-BE49-F238E27FC236}">
                <a16:creationId xmlns:a16="http://schemas.microsoft.com/office/drawing/2014/main" id="{7675766E-F1E6-47EC-A787-5D8F033D48B4}"/>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210161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754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7419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B211B-2461-4B9F-BA8C-284E0DB596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E9AC44-84E1-4E6F-BAEC-645C4BDB9B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F704E1-8F17-401F-A5DA-78D856867F08}"/>
              </a:ext>
            </a:extLst>
          </p:cNvPr>
          <p:cNvSpPr>
            <a:spLocks noGrp="1"/>
          </p:cNvSpPr>
          <p:nvPr>
            <p:ph type="dt" sz="half" idx="10"/>
          </p:nvPr>
        </p:nvSpPr>
        <p:spPr/>
        <p:txBody>
          <a:bodyPr/>
          <a:lstStyle/>
          <a:p>
            <a:fld id="{359D067C-962C-437E-A0A2-08F853FA38DF}" type="datetimeFigureOut">
              <a:rPr lang="en-US" smtClean="0"/>
              <a:t>11/9/2023</a:t>
            </a:fld>
            <a:endParaRPr lang="en-US"/>
          </a:p>
        </p:txBody>
      </p:sp>
      <p:sp>
        <p:nvSpPr>
          <p:cNvPr id="5" name="Footer Placeholder 4">
            <a:extLst>
              <a:ext uri="{FF2B5EF4-FFF2-40B4-BE49-F238E27FC236}">
                <a16:creationId xmlns:a16="http://schemas.microsoft.com/office/drawing/2014/main" id="{2B9DA1EB-778F-4452-8B63-7001376E2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BF147-9ACC-436C-9400-E0E719D962DF}"/>
              </a:ext>
            </a:extLst>
          </p:cNvPr>
          <p:cNvSpPr>
            <a:spLocks noGrp="1"/>
          </p:cNvSpPr>
          <p:nvPr>
            <p:ph type="sldNum" sz="quarter" idx="12"/>
          </p:nvPr>
        </p:nvSpPr>
        <p:spPr/>
        <p:txBody>
          <a:bodyPr/>
          <a:lstStyle/>
          <a:p>
            <a:fld id="{4F3D8C6D-7F86-49EE-85D0-46BDCF8324B7}" type="slidenum">
              <a:rPr lang="en-US" smtClean="0"/>
              <a:t>‹#›</a:t>
            </a:fld>
            <a:endParaRPr lang="en-US"/>
          </a:p>
        </p:txBody>
      </p:sp>
    </p:spTree>
    <p:extLst>
      <p:ext uri="{BB962C8B-B14F-4D97-AF65-F5344CB8AC3E}">
        <p14:creationId xmlns:p14="http://schemas.microsoft.com/office/powerpoint/2010/main" val="309557403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0187773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5936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819550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274761"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261081"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45672088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81465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344570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91699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8434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0447893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3119208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596454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CE2F46-35EA-4DA8-86AA-316E28560255}"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127423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98239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23049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5530240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018796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0264952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3891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405409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374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485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4194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CCE2F46-35EA-4DA8-86AA-316E28560255}" type="datetimeFigureOut">
              <a:rPr lang="en-IN" smtClean="0"/>
              <a:t>09-11-2023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23214599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987261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40911575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2909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1896584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738741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2445479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728650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712095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86115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379467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CE2F46-35EA-4DA8-86AA-316E28560255}" type="datetimeFigureOut">
              <a:rPr lang="en-IN" smtClean="0"/>
              <a:t>09-11-2023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2652784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907610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4634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06993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365084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873983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031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61504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512913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801063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4112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CE2F46-35EA-4DA8-86AA-316E28560255}" type="datetimeFigureOut">
              <a:rPr lang="en-IN" smtClean="0"/>
              <a:t>09-11-2023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5915214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17398245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764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11877793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19313789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7755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3" y="1240613"/>
            <a:ext cx="8155706" cy="4587585"/>
          </a:xfrm>
          <a:prstGeom prst="rect">
            <a:avLst/>
          </a:prstGeom>
        </p:spPr>
      </p:pic>
    </p:spTree>
    <p:extLst>
      <p:ext uri="{BB962C8B-B14F-4D97-AF65-F5344CB8AC3E}">
        <p14:creationId xmlns:p14="http://schemas.microsoft.com/office/powerpoint/2010/main" val="262570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3" y="1242652"/>
            <a:ext cx="8155706"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215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05507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8688464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269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94387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CE2F46-35EA-4DA8-86AA-316E28560255}" type="datetimeFigureOut">
              <a:rPr lang="en-IN" smtClean="0"/>
              <a:t>09-11-2023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24061825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CE2F46-35EA-4DA8-86AA-316E28560255}"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5179855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3BCA-7CD6-34F5-FDF6-BDBE0917B3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EB08FA-5C60-1D59-BA28-7D2210F1C8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077322-09F9-C492-4C3A-A21CB97F7745}"/>
              </a:ext>
            </a:extLst>
          </p:cNvPr>
          <p:cNvSpPr>
            <a:spLocks noGrp="1"/>
          </p:cNvSpPr>
          <p:nvPr>
            <p:ph type="dt" sz="half" idx="10"/>
          </p:nvPr>
        </p:nvSpPr>
        <p:spPr/>
        <p:txBody>
          <a:bodyPr/>
          <a:lstStyle/>
          <a:p>
            <a:fld id="{ED95EFE4-048B-4B8B-ADF2-E97EBF20E6A7}" type="datetimeFigureOut">
              <a:rPr lang="en-US" smtClean="0"/>
              <a:t>11/9/2023</a:t>
            </a:fld>
            <a:endParaRPr lang="en-US"/>
          </a:p>
        </p:txBody>
      </p:sp>
      <p:sp>
        <p:nvSpPr>
          <p:cNvPr id="5" name="Footer Placeholder 4">
            <a:extLst>
              <a:ext uri="{FF2B5EF4-FFF2-40B4-BE49-F238E27FC236}">
                <a16:creationId xmlns:a16="http://schemas.microsoft.com/office/drawing/2014/main" id="{92FED4F0-3F10-8354-4E0C-5AFC14EA5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74AAE-F279-A1DF-5A61-0EAC70D9BB0F}"/>
              </a:ext>
            </a:extLst>
          </p:cNvPr>
          <p:cNvSpPr>
            <a:spLocks noGrp="1"/>
          </p:cNvSpPr>
          <p:nvPr>
            <p:ph type="sldNum" sz="quarter" idx="12"/>
          </p:nvPr>
        </p:nvSpPr>
        <p:spPr/>
        <p:txBody>
          <a:bodyPr/>
          <a:lstStyle/>
          <a:p>
            <a:fld id="{9ADB6B91-49DF-4E41-80DF-B67982CF9636}" type="slidenum">
              <a:rPr lang="en-US" smtClean="0"/>
              <a:t>‹#›</a:t>
            </a:fld>
            <a:endParaRPr lang="en-US"/>
          </a:p>
        </p:txBody>
      </p:sp>
    </p:spTree>
    <p:extLst>
      <p:ext uri="{BB962C8B-B14F-4D97-AF65-F5344CB8AC3E}">
        <p14:creationId xmlns:p14="http://schemas.microsoft.com/office/powerpoint/2010/main" val="16412221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3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080567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8441150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12055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88634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67865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98670693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7004027"/>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4681214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CE2F46-35EA-4DA8-86AA-316E28560255}" type="datetimeFigureOut">
              <a:rPr lang="en-IN" smtClean="0"/>
              <a:t>09-11-2023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72342862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718729330"/>
      </p:ext>
    </p:extLst>
  </p:cSld>
  <p:clrMapOvr>
    <a:masterClrMapping/>
  </p:clrMapOvr>
  <p:transition>
    <p:fade/>
  </p:transition>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77698467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81644970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332667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445462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47473432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90710766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24090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6859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154889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CE2F46-35EA-4DA8-86AA-316E28560255}" type="datetimeFigureOut">
              <a:rPr lang="en-IN" smtClean="0"/>
              <a:t>09-11-2023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40518067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69520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22242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109657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8973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973411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6"/>
            <a:ext cx="11327488" cy="276999"/>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4431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063424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3107926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0842617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99612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D85A-B5D3-4BE6-AA80-723E26BB0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972459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slideLayout" Target="../slideLayouts/slideLayout64.xml"/><Relationship Id="rId55" Type="http://schemas.openxmlformats.org/officeDocument/2006/relationships/slideLayout" Target="../slideLayouts/slideLayout69.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3" Type="http://schemas.openxmlformats.org/officeDocument/2006/relationships/slideLayout" Target="../slideLayouts/slideLayout67.xml"/><Relationship Id="rId58" Type="http://schemas.openxmlformats.org/officeDocument/2006/relationships/slideLayout" Target="../slideLayouts/slideLayout72.xml"/><Relationship Id="rId5" Type="http://schemas.openxmlformats.org/officeDocument/2006/relationships/slideLayout" Target="../slideLayouts/slideLayout19.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56" Type="http://schemas.openxmlformats.org/officeDocument/2006/relationships/slideLayout" Target="../slideLayouts/slideLayout70.xml"/><Relationship Id="rId8" Type="http://schemas.openxmlformats.org/officeDocument/2006/relationships/slideLayout" Target="../slideLayouts/slideLayout22.xml"/><Relationship Id="rId51" Type="http://schemas.openxmlformats.org/officeDocument/2006/relationships/slideLayout" Target="../slideLayouts/slideLayout65.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59" Type="http://schemas.openxmlformats.org/officeDocument/2006/relationships/theme" Target="../theme/theme2.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54" Type="http://schemas.openxmlformats.org/officeDocument/2006/relationships/slideLayout" Target="../slideLayouts/slideLayout68.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57" Type="http://schemas.openxmlformats.org/officeDocument/2006/relationships/slideLayout" Target="../slideLayouts/slideLayout71.xml"/><Relationship Id="rId10" Type="http://schemas.openxmlformats.org/officeDocument/2006/relationships/slideLayout" Target="../slideLayouts/slideLayout24.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slideLayout" Target="../slideLayouts/slideLayout66.xml"/><Relationship Id="rId6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image" Target="../media/image13.emf"/><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theme" Target="../theme/theme3.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image" Target="../media/image14.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50" Type="http://schemas.openxmlformats.org/officeDocument/2006/relationships/slideLayout" Target="../slideLayouts/slideLayout149.xml"/><Relationship Id="rId55" Type="http://schemas.openxmlformats.org/officeDocument/2006/relationships/slideLayout" Target="../slideLayouts/slideLayout154.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9" Type="http://schemas.openxmlformats.org/officeDocument/2006/relationships/slideLayout" Target="../slideLayouts/slideLayout128.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53" Type="http://schemas.openxmlformats.org/officeDocument/2006/relationships/slideLayout" Target="../slideLayouts/slideLayout152.xml"/><Relationship Id="rId5" Type="http://schemas.openxmlformats.org/officeDocument/2006/relationships/slideLayout" Target="../slideLayouts/slideLayout104.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slideLayout" Target="../slideLayouts/slideLayout142.xml"/><Relationship Id="rId48" Type="http://schemas.openxmlformats.org/officeDocument/2006/relationships/slideLayout" Target="../slideLayouts/slideLayout147.xml"/><Relationship Id="rId56" Type="http://schemas.openxmlformats.org/officeDocument/2006/relationships/theme" Target="../theme/theme4.xml"/><Relationship Id="rId8" Type="http://schemas.openxmlformats.org/officeDocument/2006/relationships/slideLayout" Target="../slideLayouts/slideLayout107.xml"/><Relationship Id="rId51" Type="http://schemas.openxmlformats.org/officeDocument/2006/relationships/slideLayout" Target="../slideLayouts/slideLayout150.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46" Type="http://schemas.openxmlformats.org/officeDocument/2006/relationships/slideLayout" Target="../slideLayouts/slideLayout145.xml"/><Relationship Id="rId20" Type="http://schemas.openxmlformats.org/officeDocument/2006/relationships/slideLayout" Target="../slideLayouts/slideLayout119.xml"/><Relationship Id="rId41" Type="http://schemas.openxmlformats.org/officeDocument/2006/relationships/slideLayout" Target="../slideLayouts/slideLayout140.xml"/><Relationship Id="rId54" Type="http://schemas.openxmlformats.org/officeDocument/2006/relationships/slideLayout" Target="../slideLayouts/slideLayout153.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49" Type="http://schemas.openxmlformats.org/officeDocument/2006/relationships/slideLayout" Target="../slideLayouts/slideLayout148.xml"/><Relationship Id="rId57" Type="http://schemas.openxmlformats.org/officeDocument/2006/relationships/image" Target="../media/image1.emf"/><Relationship Id="rId10" Type="http://schemas.openxmlformats.org/officeDocument/2006/relationships/slideLayout" Target="../slideLayouts/slideLayout109.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52" Type="http://schemas.openxmlformats.org/officeDocument/2006/relationships/slideLayout" Target="../slideLayouts/slideLayout1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theme" Target="../theme/theme5.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3" Type="http://schemas.openxmlformats.org/officeDocument/2006/relationships/slideLayout" Target="../slideLayouts/slideLayout180.xml"/><Relationship Id="rId21" Type="http://schemas.openxmlformats.org/officeDocument/2006/relationships/slideLayout" Target="../slideLayouts/slideLayout198.xml"/><Relationship Id="rId34" Type="http://schemas.openxmlformats.org/officeDocument/2006/relationships/image" Target="../media/image35.png"/><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33" Type="http://schemas.openxmlformats.org/officeDocument/2006/relationships/theme" Target="../theme/theme6.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29" Type="http://schemas.openxmlformats.org/officeDocument/2006/relationships/slideLayout" Target="../slideLayouts/slideLayout206.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32" Type="http://schemas.openxmlformats.org/officeDocument/2006/relationships/slideLayout" Target="../slideLayouts/slideLayout209.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slideLayout" Target="../slideLayouts/slideLayout205.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31" Type="http://schemas.openxmlformats.org/officeDocument/2006/relationships/slideLayout" Target="../slideLayouts/slideLayout208.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 Id="rId30" Type="http://schemas.openxmlformats.org/officeDocument/2006/relationships/slideLayout" Target="../slideLayouts/slideLayout207.xml"/><Relationship Id="rId35" Type="http://schemas.openxmlformats.org/officeDocument/2006/relationships/image" Target="../media/image13.emf"/><Relationship Id="rId8" Type="http://schemas.openxmlformats.org/officeDocument/2006/relationships/slideLayout" Target="../slideLayouts/slideLayout18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34" Type="http://schemas.openxmlformats.org/officeDocument/2006/relationships/slideLayout" Target="../slideLayouts/slideLayout243.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33" Type="http://schemas.openxmlformats.org/officeDocument/2006/relationships/slideLayout" Target="../slideLayouts/slideLayout242.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29" Type="http://schemas.openxmlformats.org/officeDocument/2006/relationships/slideLayout" Target="../slideLayouts/slideLayout238.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32" Type="http://schemas.openxmlformats.org/officeDocument/2006/relationships/slideLayout" Target="../slideLayouts/slideLayout241.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slideLayout" Target="../slideLayouts/slideLayout237.xml"/><Relationship Id="rId36" Type="http://schemas.openxmlformats.org/officeDocument/2006/relationships/image" Target="../media/image47.png"/><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31" Type="http://schemas.openxmlformats.org/officeDocument/2006/relationships/slideLayout" Target="../slideLayouts/slideLayout240.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 Id="rId30" Type="http://schemas.openxmlformats.org/officeDocument/2006/relationships/slideLayout" Target="../slideLayouts/slideLayout239.xml"/><Relationship Id="rId35" Type="http://schemas.openxmlformats.org/officeDocument/2006/relationships/theme" Target="../theme/theme7.xml"/><Relationship Id="rId8" Type="http://schemas.openxmlformats.org/officeDocument/2006/relationships/slideLayout" Target="../slideLayouts/slideLayout2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CE2F46-35EA-4DA8-86AA-316E28560255}" type="datetimeFigureOut">
              <a:rPr lang="en-IN" smtClean="0"/>
              <a:t>09-11-2023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2457B3-B87C-46E3-880E-569CDB984040}" type="slidenum">
              <a:rPr lang="en-IN" smtClean="0"/>
              <a:t>‹#›</a:t>
            </a:fld>
            <a:endParaRPr lang="en-IN"/>
          </a:p>
        </p:txBody>
      </p:sp>
    </p:spTree>
    <p:extLst>
      <p:ext uri="{BB962C8B-B14F-4D97-AF65-F5344CB8AC3E}">
        <p14:creationId xmlns:p14="http://schemas.microsoft.com/office/powerpoint/2010/main" val="3890996240"/>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865" r:id="rId13"/>
    <p:sldLayoutId id="214748386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0"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09716881"/>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 id="2147483817" r:id="rId38"/>
    <p:sldLayoutId id="2147483818" r:id="rId39"/>
    <p:sldLayoutId id="2147483819" r:id="rId40"/>
    <p:sldLayoutId id="2147483820" r:id="rId41"/>
    <p:sldLayoutId id="2147483821" r:id="rId42"/>
    <p:sldLayoutId id="2147483822" r:id="rId43"/>
    <p:sldLayoutId id="2147483823" r:id="rId44"/>
    <p:sldLayoutId id="2147483824" r:id="rId45"/>
    <p:sldLayoutId id="2147483825" r:id="rId46"/>
    <p:sldLayoutId id="2147483826" r:id="rId47"/>
    <p:sldLayoutId id="2147483827" r:id="rId48"/>
    <p:sldLayoutId id="2147483828" r:id="rId49"/>
    <p:sldLayoutId id="2147483829" r:id="rId50"/>
    <p:sldLayoutId id="2147483830" r:id="rId51"/>
    <p:sldLayoutId id="2147483831" r:id="rId52"/>
    <p:sldLayoutId id="2147483832" r:id="rId53"/>
    <p:sldLayoutId id="2147483833" r:id="rId54"/>
    <p:sldLayoutId id="2147483834" r:id="rId55"/>
    <p:sldLayoutId id="2147483835" r:id="rId56"/>
    <p:sldLayoutId id="2147483836" r:id="rId57"/>
    <p:sldLayoutId id="2147483982" r:id="rId5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475136817"/>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7"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412467381"/>
      </p:ext>
    </p:extLst>
  </p:cSld>
  <p:clrMap bg1="dk1" tx1="lt1" bg2="dk2" tx2="lt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 id="2147483892" r:id="rId24"/>
    <p:sldLayoutId id="2147483893" r:id="rId25"/>
    <p:sldLayoutId id="2147483894" r:id="rId26"/>
    <p:sldLayoutId id="2147483895" r:id="rId27"/>
    <p:sldLayoutId id="2147483896" r:id="rId28"/>
    <p:sldLayoutId id="2147483897" r:id="rId29"/>
    <p:sldLayoutId id="2147483898" r:id="rId30"/>
    <p:sldLayoutId id="2147483899" r:id="rId31"/>
    <p:sldLayoutId id="2147483900" r:id="rId32"/>
    <p:sldLayoutId id="2147483901" r:id="rId33"/>
    <p:sldLayoutId id="2147483902" r:id="rId34"/>
    <p:sldLayoutId id="2147483903" r:id="rId35"/>
    <p:sldLayoutId id="2147483904" r:id="rId36"/>
    <p:sldLayoutId id="2147483905" r:id="rId37"/>
    <p:sldLayoutId id="2147483906" r:id="rId38"/>
    <p:sldLayoutId id="2147483907" r:id="rId39"/>
    <p:sldLayoutId id="2147483908" r:id="rId40"/>
    <p:sldLayoutId id="2147483909" r:id="rId41"/>
    <p:sldLayoutId id="2147483910" r:id="rId42"/>
    <p:sldLayoutId id="2147483911" r:id="rId43"/>
    <p:sldLayoutId id="2147483912" r:id="rId44"/>
    <p:sldLayoutId id="2147483913" r:id="rId45"/>
    <p:sldLayoutId id="2147483914" r:id="rId46"/>
    <p:sldLayoutId id="2147483915" r:id="rId47"/>
    <p:sldLayoutId id="2147483916" r:id="rId48"/>
    <p:sldLayoutId id="2147483917" r:id="rId49"/>
    <p:sldLayoutId id="2147483918" r:id="rId50"/>
    <p:sldLayoutId id="2147483919" r:id="rId51"/>
    <p:sldLayoutId id="2147483920" r:id="rId52"/>
    <p:sldLayoutId id="2147483921" r:id="rId53"/>
    <p:sldLayoutId id="2147483922" r:id="rId54"/>
    <p:sldLayoutId id="2147483923"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999904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3" r:id="rId18"/>
    <p:sldLayoutId id="2147483944" r:id="rId19"/>
    <p:sldLayoutId id="2147483945" r:id="rId20"/>
    <p:sldLayoutId id="2147483946" r:id="rId21"/>
    <p:sldLayoutId id="2147483947" r:id="rId22"/>
    <p:sldLayoutId id="2147483948"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3473810900"/>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 id="2147483962" r:id="rId13"/>
    <p:sldLayoutId id="2147483963" r:id="rId14"/>
    <p:sldLayoutId id="2147483964" r:id="rId15"/>
    <p:sldLayoutId id="2147483965" r:id="rId16"/>
    <p:sldLayoutId id="2147483966" r:id="rId17"/>
    <p:sldLayoutId id="2147483967" r:id="rId18"/>
    <p:sldLayoutId id="2147483968" r:id="rId19"/>
    <p:sldLayoutId id="2147483969" r:id="rId20"/>
    <p:sldLayoutId id="2147483970" r:id="rId21"/>
    <p:sldLayoutId id="2147483971" r:id="rId22"/>
    <p:sldLayoutId id="2147483972" r:id="rId23"/>
    <p:sldLayoutId id="2147483973" r:id="rId24"/>
    <p:sldLayoutId id="2147483974" r:id="rId25"/>
    <p:sldLayoutId id="2147483975" r:id="rId26"/>
    <p:sldLayoutId id="2147483976" r:id="rId27"/>
    <p:sldLayoutId id="2147483977" r:id="rId28"/>
    <p:sldLayoutId id="2147483978" r:id="rId29"/>
    <p:sldLayoutId id="2147483979" r:id="rId30"/>
    <p:sldLayoutId id="2147483980" r:id="rId31"/>
    <p:sldLayoutId id="2147483981" r:id="rId32"/>
  </p:sldLayoutIdLst>
  <p:transition>
    <p:fade/>
  </p:transition>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405659757"/>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 id="2147484002" r:id="rId19"/>
    <p:sldLayoutId id="2147484003" r:id="rId20"/>
    <p:sldLayoutId id="2147484004" r:id="rId21"/>
    <p:sldLayoutId id="2147484005" r:id="rId22"/>
    <p:sldLayoutId id="2147484006" r:id="rId23"/>
    <p:sldLayoutId id="2147484007" r:id="rId24"/>
    <p:sldLayoutId id="2147484008" r:id="rId25"/>
    <p:sldLayoutId id="2147484009" r:id="rId26"/>
    <p:sldLayoutId id="2147484010" r:id="rId27"/>
    <p:sldLayoutId id="2147484011" r:id="rId28"/>
    <p:sldLayoutId id="2147484012" r:id="rId29"/>
    <p:sldLayoutId id="2147484013" r:id="rId30"/>
    <p:sldLayoutId id="2147484014" r:id="rId31"/>
    <p:sldLayoutId id="2147484015" r:id="rId32"/>
    <p:sldLayoutId id="2147484016" r:id="rId33"/>
    <p:sldLayoutId id="2147484017" r:id="rId34"/>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xml.rels><?xml version="1.0" encoding="UTF-8" standalone="yes"?>
<Relationships xmlns="http://schemas.openxmlformats.org/package/2006/relationships"><Relationship Id="rId13" Type="http://schemas.openxmlformats.org/officeDocument/2006/relationships/image" Target="../media/image252.png"/><Relationship Id="rId18" Type="http://schemas.openxmlformats.org/officeDocument/2006/relationships/image" Target="../media/image257.png"/><Relationship Id="rId26" Type="http://schemas.openxmlformats.org/officeDocument/2006/relationships/image" Target="../media/image216.png"/><Relationship Id="rId3" Type="http://schemas.openxmlformats.org/officeDocument/2006/relationships/image" Target="../media/image245.png"/><Relationship Id="rId21" Type="http://schemas.openxmlformats.org/officeDocument/2006/relationships/image" Target="../media/image260.svg"/><Relationship Id="rId34" Type="http://schemas.openxmlformats.org/officeDocument/2006/relationships/image" Target="../media/image271.svg"/><Relationship Id="rId7" Type="http://schemas.openxmlformats.org/officeDocument/2006/relationships/hyperlink" Target="https://wiki.cogneon.de/Office_365" TargetMode="External"/><Relationship Id="rId12" Type="http://schemas.openxmlformats.org/officeDocument/2006/relationships/image" Target="../media/image251.png"/><Relationship Id="rId17" Type="http://schemas.openxmlformats.org/officeDocument/2006/relationships/image" Target="../media/image256.png"/><Relationship Id="rId25" Type="http://schemas.openxmlformats.org/officeDocument/2006/relationships/image" Target="../media/image264.svg"/><Relationship Id="rId33" Type="http://schemas.openxmlformats.org/officeDocument/2006/relationships/image" Target="../media/image270.png"/><Relationship Id="rId2" Type="http://schemas.openxmlformats.org/officeDocument/2006/relationships/image" Target="../media/image244.png"/><Relationship Id="rId16" Type="http://schemas.openxmlformats.org/officeDocument/2006/relationships/image" Target="../media/image255.png"/><Relationship Id="rId20" Type="http://schemas.openxmlformats.org/officeDocument/2006/relationships/image" Target="../media/image259.png"/><Relationship Id="rId29" Type="http://schemas.openxmlformats.org/officeDocument/2006/relationships/image" Target="../media/image266.png"/><Relationship Id="rId1" Type="http://schemas.openxmlformats.org/officeDocument/2006/relationships/slideLayout" Target="../slideLayouts/slideLayout123.xml"/><Relationship Id="rId6" Type="http://schemas.openxmlformats.org/officeDocument/2006/relationships/image" Target="../media/image246.png"/><Relationship Id="rId11" Type="http://schemas.openxmlformats.org/officeDocument/2006/relationships/image" Target="../media/image250.png"/><Relationship Id="rId24" Type="http://schemas.openxmlformats.org/officeDocument/2006/relationships/image" Target="../media/image263.png"/><Relationship Id="rId32" Type="http://schemas.openxmlformats.org/officeDocument/2006/relationships/image" Target="../media/image269.png"/><Relationship Id="rId5" Type="http://schemas.openxmlformats.org/officeDocument/2006/relationships/image" Target="../media/image201.svg"/><Relationship Id="rId15" Type="http://schemas.openxmlformats.org/officeDocument/2006/relationships/image" Target="../media/image254.png"/><Relationship Id="rId23" Type="http://schemas.openxmlformats.org/officeDocument/2006/relationships/image" Target="../media/image262.svg"/><Relationship Id="rId28" Type="http://schemas.openxmlformats.org/officeDocument/2006/relationships/image" Target="../media/image265.emf"/><Relationship Id="rId36" Type="http://schemas.openxmlformats.org/officeDocument/2006/relationships/image" Target="../media/image273.svg"/><Relationship Id="rId10" Type="http://schemas.openxmlformats.org/officeDocument/2006/relationships/image" Target="../media/image249.png"/><Relationship Id="rId19" Type="http://schemas.openxmlformats.org/officeDocument/2006/relationships/image" Target="../media/image258.svg"/><Relationship Id="rId31" Type="http://schemas.openxmlformats.org/officeDocument/2006/relationships/image" Target="../media/image268.png"/><Relationship Id="rId4" Type="http://schemas.openxmlformats.org/officeDocument/2006/relationships/image" Target="../media/image200.png"/><Relationship Id="rId9" Type="http://schemas.openxmlformats.org/officeDocument/2006/relationships/image" Target="../media/image248.svg"/><Relationship Id="rId14" Type="http://schemas.openxmlformats.org/officeDocument/2006/relationships/image" Target="../media/image253.png"/><Relationship Id="rId22" Type="http://schemas.openxmlformats.org/officeDocument/2006/relationships/image" Target="../media/image261.png"/><Relationship Id="rId27" Type="http://schemas.openxmlformats.org/officeDocument/2006/relationships/image" Target="../media/image217.svg"/><Relationship Id="rId30" Type="http://schemas.openxmlformats.org/officeDocument/2006/relationships/image" Target="../media/image267.png"/><Relationship Id="rId35" Type="http://schemas.openxmlformats.org/officeDocument/2006/relationships/image" Target="../media/image272.png"/><Relationship Id="rId8" Type="http://schemas.openxmlformats.org/officeDocument/2006/relationships/image" Target="../media/image247.png"/></Relationships>
</file>

<file path=ppt/slides/_rels/slide11.xml.rels><?xml version="1.0" encoding="UTF-8" standalone="yes"?>
<Relationships xmlns="http://schemas.openxmlformats.org/package/2006/relationships"><Relationship Id="rId3" Type="http://schemas.openxmlformats.org/officeDocument/2006/relationships/image" Target="../media/image274.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285.png"/><Relationship Id="rId3" Type="http://schemas.openxmlformats.org/officeDocument/2006/relationships/image" Target="../media/image275.png"/><Relationship Id="rId7" Type="http://schemas.openxmlformats.org/officeDocument/2006/relationships/image" Target="../media/image279.png"/><Relationship Id="rId12" Type="http://schemas.openxmlformats.org/officeDocument/2006/relationships/image" Target="../media/image28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78.png"/><Relationship Id="rId11" Type="http://schemas.openxmlformats.org/officeDocument/2006/relationships/image" Target="../media/image283.png"/><Relationship Id="rId5" Type="http://schemas.openxmlformats.org/officeDocument/2006/relationships/image" Target="../media/image277.png"/><Relationship Id="rId10" Type="http://schemas.openxmlformats.org/officeDocument/2006/relationships/image" Target="../media/image282.png"/><Relationship Id="rId4" Type="http://schemas.openxmlformats.org/officeDocument/2006/relationships/image" Target="../media/image276.png"/><Relationship Id="rId9" Type="http://schemas.openxmlformats.org/officeDocument/2006/relationships/image" Target="../media/image281.png"/><Relationship Id="rId14" Type="http://schemas.openxmlformats.org/officeDocument/2006/relationships/image" Target="../media/image286.png"/></Relationships>
</file>

<file path=ppt/slides/_rels/slide13.xml.rels><?xml version="1.0" encoding="UTF-8" standalone="yes"?>
<Relationships xmlns="http://schemas.openxmlformats.org/package/2006/relationships"><Relationship Id="rId8" Type="http://schemas.openxmlformats.org/officeDocument/2006/relationships/hyperlink" Target="https://aka.ms/adx.benchmark" TargetMode="External"/><Relationship Id="rId3" Type="http://schemas.openxmlformats.org/officeDocument/2006/relationships/image" Target="../media/image287.png"/><Relationship Id="rId7" Type="http://schemas.openxmlformats.org/officeDocument/2006/relationships/hyperlink" Target="https://research.gigaom.com/report/log-data-analytics-testing/"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s>
</file>

<file path=ppt/slides/_rels/slide1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92.png"/></Relationships>
</file>

<file path=ppt/slides/_rels/slide1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aka.ms/adx.free" TargetMode="Externa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1.xml"/><Relationship Id="rId4" Type="http://schemas.openxmlformats.org/officeDocument/2006/relationships/image" Target="../media/image305.svg"/></Relationships>
</file>

<file path=ppt/slides/_rels/slide19.xml.rels><?xml version="1.0" encoding="UTF-8" standalone="yes"?>
<Relationships xmlns="http://schemas.openxmlformats.org/package/2006/relationships"><Relationship Id="rId3" Type="http://schemas.microsoft.com/office/2018/10/relationships/comments" Target="../comments/modernComment_7BBF5972_3A6AF8ED.xml"/><Relationship Id="rId2" Type="http://schemas.openxmlformats.org/officeDocument/2006/relationships/notesSlide" Target="../notesSlides/notesSlide16.xml"/><Relationship Id="rId1" Type="http://schemas.openxmlformats.org/officeDocument/2006/relationships/slideLayout" Target="../slideLayouts/slideLayout20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zure/ADX-in-a-Day-Lab1"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hyperlink" Target="https://github.com/Azure/ADX-in-a-Day-Lab2" TargetMode="External"/><Relationship Id="rId4" Type="http://schemas.openxmlformats.org/officeDocument/2006/relationships/image" Target="../media/image6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4.xml"/></Relationships>
</file>

<file path=ppt/slides/_rels/slide21.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18.xml"/><Relationship Id="rId1" Type="http://schemas.openxmlformats.org/officeDocument/2006/relationships/slideLayout" Target="../slideLayouts/slideLayout204.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7FFFC5E9_BB61D25C.xml"/><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hyperlink" Target="https://docs.microsoft.com/azure/data-explorer/ingest-data-overview#comparing-ingestion-methods-and-tools" TargetMode="External"/><Relationship Id="rId5" Type="http://schemas.openxmlformats.org/officeDocument/2006/relationships/image" Target="../media/image307.png"/><Relationship Id="rId4" Type="http://schemas.openxmlformats.org/officeDocument/2006/relationships/hyperlink" Target="https://docs.microsoft.com/azure/data-explorer/kusto/management/batchingpolicy"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217.svg"/><Relationship Id="rId13" Type="http://schemas.openxmlformats.org/officeDocument/2006/relationships/image" Target="../media/image310.png"/><Relationship Id="rId18" Type="http://schemas.openxmlformats.org/officeDocument/2006/relationships/image" Target="../media/image315.png"/><Relationship Id="rId3" Type="http://schemas.openxmlformats.org/officeDocument/2006/relationships/image" Target="../media/image227.png"/><Relationship Id="rId21" Type="http://schemas.openxmlformats.org/officeDocument/2006/relationships/image" Target="../media/image200.png"/><Relationship Id="rId7" Type="http://schemas.openxmlformats.org/officeDocument/2006/relationships/image" Target="../media/image216.png"/><Relationship Id="rId12" Type="http://schemas.openxmlformats.org/officeDocument/2006/relationships/image" Target="../media/image309.png"/><Relationship Id="rId17" Type="http://schemas.openxmlformats.org/officeDocument/2006/relationships/image" Target="../media/image314.png"/><Relationship Id="rId2" Type="http://schemas.openxmlformats.org/officeDocument/2006/relationships/notesSlide" Target="../notesSlides/notesSlide20.xml"/><Relationship Id="rId16" Type="http://schemas.openxmlformats.org/officeDocument/2006/relationships/image" Target="../media/image313.png"/><Relationship Id="rId20" Type="http://schemas.openxmlformats.org/officeDocument/2006/relationships/image" Target="../media/image316.png"/><Relationship Id="rId1" Type="http://schemas.openxmlformats.org/officeDocument/2006/relationships/slideLayout" Target="../slideLayouts/slideLayout67.xml"/><Relationship Id="rId6" Type="http://schemas.openxmlformats.org/officeDocument/2006/relationships/image" Target="../media/image230.svg"/><Relationship Id="rId11" Type="http://schemas.openxmlformats.org/officeDocument/2006/relationships/image" Target="../media/image209.png"/><Relationship Id="rId24" Type="http://schemas.openxmlformats.org/officeDocument/2006/relationships/image" Target="../media/image318.png"/><Relationship Id="rId5" Type="http://schemas.openxmlformats.org/officeDocument/2006/relationships/image" Target="../media/image229.png"/><Relationship Id="rId15" Type="http://schemas.openxmlformats.org/officeDocument/2006/relationships/image" Target="../media/image312.png"/><Relationship Id="rId23" Type="http://schemas.openxmlformats.org/officeDocument/2006/relationships/image" Target="../media/image317.png"/><Relationship Id="rId10" Type="http://schemas.openxmlformats.org/officeDocument/2006/relationships/image" Target="../media/image308.svg"/><Relationship Id="rId19" Type="http://schemas.openxmlformats.org/officeDocument/2006/relationships/image" Target="../media/image213.png"/><Relationship Id="rId4" Type="http://schemas.openxmlformats.org/officeDocument/2006/relationships/image" Target="../media/image228.svg"/><Relationship Id="rId9" Type="http://schemas.openxmlformats.org/officeDocument/2006/relationships/image" Target="../media/image231.png"/><Relationship Id="rId14" Type="http://schemas.openxmlformats.org/officeDocument/2006/relationships/image" Target="../media/image311.png"/><Relationship Id="rId22" Type="http://schemas.openxmlformats.org/officeDocument/2006/relationships/image" Target="../media/image201.svg"/></Relationships>
</file>

<file path=ppt/slides/_rels/slide24.xml.rels><?xml version="1.0" encoding="UTF-8" standalone="yes"?>
<Relationships xmlns="http://schemas.openxmlformats.org/package/2006/relationships"><Relationship Id="rId8" Type="http://schemas.openxmlformats.org/officeDocument/2006/relationships/image" Target="../media/image321.svg"/><Relationship Id="rId13" Type="http://schemas.openxmlformats.org/officeDocument/2006/relationships/image" Target="../media/image216.png"/><Relationship Id="rId3" Type="http://schemas.microsoft.com/office/2018/10/relationships/comments" Target="../comments/modernComment_7FFFC5A6_C6E464C7.xml"/><Relationship Id="rId7" Type="http://schemas.openxmlformats.org/officeDocument/2006/relationships/image" Target="../media/image320.png"/><Relationship Id="rId12" Type="http://schemas.openxmlformats.org/officeDocument/2006/relationships/image" Target="../media/image325.sv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219.svg"/><Relationship Id="rId11" Type="http://schemas.openxmlformats.org/officeDocument/2006/relationships/image" Target="../media/image324.png"/><Relationship Id="rId5" Type="http://schemas.openxmlformats.org/officeDocument/2006/relationships/image" Target="../media/image218.png"/><Relationship Id="rId15" Type="http://schemas.openxmlformats.org/officeDocument/2006/relationships/image" Target="../media/image317.png"/><Relationship Id="rId10" Type="http://schemas.openxmlformats.org/officeDocument/2006/relationships/image" Target="../media/image323.svg"/><Relationship Id="rId4" Type="http://schemas.openxmlformats.org/officeDocument/2006/relationships/image" Target="../media/image319.png"/><Relationship Id="rId9" Type="http://schemas.openxmlformats.org/officeDocument/2006/relationships/image" Target="../media/image322.png"/><Relationship Id="rId14" Type="http://schemas.openxmlformats.org/officeDocument/2006/relationships/image" Target="../media/image217.svg"/></Relationships>
</file>

<file path=ppt/slides/_rels/slide25.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9.png"/><Relationship Id="rId7" Type="http://schemas.openxmlformats.org/officeDocument/2006/relationships/image" Target="../media/image329.svg"/><Relationship Id="rId2" Type="http://schemas.openxmlformats.org/officeDocument/2006/relationships/notesSlide" Target="../notesSlides/notesSlide22.xml"/><Relationship Id="rId1" Type="http://schemas.openxmlformats.org/officeDocument/2006/relationships/slideLayout" Target="../slideLayouts/slideLayout67.xml"/><Relationship Id="rId6" Type="http://schemas.openxmlformats.org/officeDocument/2006/relationships/image" Target="../media/image328.png"/><Relationship Id="rId5" Type="http://schemas.openxmlformats.org/officeDocument/2006/relationships/image" Target="../media/image327.svg"/><Relationship Id="rId4" Type="http://schemas.openxmlformats.org/officeDocument/2006/relationships/image" Target="../media/image326.png"/></Relationships>
</file>

<file path=ppt/slides/_rels/slide2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3.xml"/><Relationship Id="rId1" Type="http://schemas.openxmlformats.org/officeDocument/2006/relationships/slideLayout" Target="../slideLayouts/slideLayout204.xml"/></Relationships>
</file>

<file path=ppt/slides/_rels/slide2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4.xml"/><Relationship Id="rId1" Type="http://schemas.openxmlformats.org/officeDocument/2006/relationships/slideLayout" Target="../slideLayouts/slideLayout204.xml"/></Relationships>
</file>

<file path=ppt/slides/_rels/slide28.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25.xml"/><Relationship Id="rId1" Type="http://schemas.openxmlformats.org/officeDocument/2006/relationships/slideLayout" Target="../slideLayouts/slideLayout204.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zure/azure-kusto-spark" TargetMode="External"/><Relationship Id="rId2" Type="http://schemas.openxmlformats.org/officeDocument/2006/relationships/notesSlide" Target="../notesSlides/notesSlide26.xml"/><Relationship Id="rId1" Type="http://schemas.openxmlformats.org/officeDocument/2006/relationships/slideLayout" Target="../slideLayouts/slideLayout204.xml"/><Relationship Id="rId6" Type="http://schemas.openxmlformats.org/officeDocument/2006/relationships/hyperlink" Target="https://github.com/influxdata/telegraf/tree/master/plugins/outputs/azure_data_explorer" TargetMode="External"/><Relationship Id="rId5" Type="http://schemas.openxmlformats.org/officeDocument/2006/relationships/hyperlink" Target="https://docs.fluentbit.io/manual/pipeline/outputs/azure_blob" TargetMode="External"/><Relationship Id="rId4" Type="http://schemas.openxmlformats.org/officeDocument/2006/relationships/hyperlink" Target="https://github.com/Azure/kafka-sink-azure-kust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4.xml"/></Relationships>
</file>

<file path=ppt/slides/_rels/slide31.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8.xml"/><Relationship Id="rId1" Type="http://schemas.openxmlformats.org/officeDocument/2006/relationships/slideLayout" Target="../slideLayouts/slideLayout204.xml"/><Relationship Id="rId4" Type="http://schemas.openxmlformats.org/officeDocument/2006/relationships/hyperlink" Target="https://docs.microsoft.com/azure/data-explorer/lightingest#how-to-ingest-data-using-creationtim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29.xml"/><Relationship Id="rId1" Type="http://schemas.openxmlformats.org/officeDocument/2006/relationships/slideLayout" Target="../slideLayouts/slideLayout204.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data-explorer/ingest-data-one-click" TargetMode="External"/><Relationship Id="rId2" Type="http://schemas.openxmlformats.org/officeDocument/2006/relationships/notesSlide" Target="../notesSlides/notesSlide30.xml"/><Relationship Id="rId1" Type="http://schemas.openxmlformats.org/officeDocument/2006/relationships/slideLayout" Target="../slideLayouts/slideLayout72.xml"/><Relationship Id="rId6" Type="http://schemas.openxmlformats.org/officeDocument/2006/relationships/hyperlink" Target="https://github.com/Azure/ADXIoTAnalytics/blob/main/assets/OfficialDemos/M01-Demo3-Ingestion.kql" TargetMode="External"/><Relationship Id="rId5" Type="http://schemas.openxmlformats.org/officeDocument/2006/relationships/hyperlink" Target="https://github.com/Azure/ADXIoTAnalytics/blob/0c8ce64c00c8277a3510b69f4aa897ec0b87e89a/config/configDB.kql#L5" TargetMode="External"/><Relationship Id="rId4" Type="http://schemas.openxmlformats.org/officeDocument/2006/relationships/hyperlink" Target="https://kustosamples.blob.core.windows.net/samplefiles/StormEvents.csv"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6.xml"/></Relationships>
</file>

<file path=ppt/slides/_rels/slide35.xml.rels><?xml version="1.0" encoding="UTF-8" standalone="yes"?>
<Relationships xmlns="http://schemas.openxmlformats.org/package/2006/relationships"><Relationship Id="rId8" Type="http://schemas.openxmlformats.org/officeDocument/2006/relationships/hyperlink" Target="https://aka.ms/adx.pluralsight.how-to-start-with-adx" TargetMode="External"/><Relationship Id="rId13" Type="http://schemas.openxmlformats.org/officeDocument/2006/relationships/hyperlink" Target="https://azure.microsoft.com/en-us/resources/azure-data-explorer/en-us/" TargetMode="External"/><Relationship Id="rId18" Type="http://schemas.openxmlformats.org/officeDocument/2006/relationships/hyperlink" Target="https://aka.ms/adx.blog" TargetMode="External"/><Relationship Id="rId3" Type="http://schemas.openxmlformats.org/officeDocument/2006/relationships/hyperlink" Target="http://aka.ms/AzureDataExplorer" TargetMode="External"/><Relationship Id="rId21" Type="http://schemas.openxmlformats.org/officeDocument/2006/relationships/hyperlink" Target="http://aka.ms/adx.youtube" TargetMode="External"/><Relationship Id="rId7" Type="http://schemas.openxmlformats.org/officeDocument/2006/relationships/hyperlink" Target="https://aka.ms/adx.pluralsight.azure-data-exploring" TargetMode="External"/><Relationship Id="rId12" Type="http://schemas.openxmlformats.org/officeDocument/2006/relationships/hyperlink" Target="https://aka.ms/adx.lab" TargetMode="External"/><Relationship Id="rId17" Type="http://schemas.openxmlformats.org/officeDocument/2006/relationships/hyperlink" Target="https://twitter.com/azdataexplorer" TargetMode="External"/><Relationship Id="rId2" Type="http://schemas.openxmlformats.org/officeDocument/2006/relationships/notesSlide" Target="../notesSlides/notesSlide32.xml"/><Relationship Id="rId16" Type="http://schemas.openxmlformats.org/officeDocument/2006/relationships/hyperlink" Target="https://aka.ms/adx.architectures" TargetMode="External"/><Relationship Id="rId20" Type="http://schemas.openxmlformats.org/officeDocument/2006/relationships/hyperlink" Target="https://aka.ms/adx.sof" TargetMode="External"/><Relationship Id="rId1" Type="http://schemas.openxmlformats.org/officeDocument/2006/relationships/slideLayout" Target="../slideLayouts/slideLayout27.xml"/><Relationship Id="rId6" Type="http://schemas.openxmlformats.org/officeDocument/2006/relationships/hyperlink" Target="https://app.pluralsight.com/library/courses/kusto-query-language-kql-from-scratch" TargetMode="External"/><Relationship Id="rId11" Type="http://schemas.openxmlformats.org/officeDocument/2006/relationships/hyperlink" Target="https://aka.ms/adx.pluralsight.advanced-kql.blog" TargetMode="External"/><Relationship Id="rId5" Type="http://schemas.openxmlformats.org/officeDocument/2006/relationships/hyperlink" Target="http://aka.ms/adx.cost" TargetMode="External"/><Relationship Id="rId15" Type="http://schemas.openxmlformats.org/officeDocument/2006/relationships/hyperlink" Target="http://aka.ms/ADX.Try" TargetMode="External"/><Relationship Id="rId23" Type="http://schemas.openxmlformats.org/officeDocument/2006/relationships/image" Target="../media/image307.png"/><Relationship Id="rId10" Type="http://schemas.openxmlformats.org/officeDocument/2006/relationships/hyperlink" Target="https://aka.ms/adx.pluralsight.advanced-kql" TargetMode="External"/><Relationship Id="rId19" Type="http://schemas.openxmlformats.org/officeDocument/2006/relationships/hyperlink" Target="https://aka.ms/ADX.techcommunity" TargetMode="External"/><Relationship Id="rId4" Type="http://schemas.openxmlformats.org/officeDocument/2006/relationships/hyperlink" Target="https://aka.ms/adx.docs" TargetMode="External"/><Relationship Id="rId9" Type="http://schemas.openxmlformats.org/officeDocument/2006/relationships/hyperlink" Target="https://aka.ms/adx.pluralsight.how-to-start-with-adx.blog" TargetMode="External"/><Relationship Id="rId14" Type="http://schemas.openxmlformats.org/officeDocument/2006/relationships/hyperlink" Target="https://azure.microsoft.com/en-us/blog/azure-data-explorer-technology-101/" TargetMode="External"/><Relationship Id="rId22" Type="http://schemas.openxmlformats.org/officeDocument/2006/relationships/hyperlink" Target="https://aka.ms/AzureDataExplorer.UserVoice"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9.xml.rels><?xml version="1.0" encoding="UTF-8" standalone="yes"?>
<Relationships xmlns="http://schemas.openxmlformats.org/package/2006/relationships"><Relationship Id="rId2" Type="http://schemas.openxmlformats.org/officeDocument/2006/relationships/hyperlink" Target="https://learn.microsoft.com/en-us/azure/data-explorer/kusto/query/sqlcheatsheet#sql-to-kusto-cheat-sheet-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1.png"/></Relationships>
</file>

<file path=ppt/slides/_rels/slide4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54.png"/><Relationship Id="rId4" Type="http://schemas.openxmlformats.org/officeDocument/2006/relationships/image" Target="../media/image3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356.png"/><Relationship Id="rId3" Type="http://schemas.openxmlformats.org/officeDocument/2006/relationships/image" Target="../media/image68.png"/><Relationship Id="rId7" Type="http://schemas.openxmlformats.org/officeDocument/2006/relationships/hyperlink" Target="https://forms.office.com/r/8z4DQ04eXH" TargetMode="External"/><Relationship Id="rId2" Type="http://schemas.openxmlformats.org/officeDocument/2006/relationships/hyperlink" Target="https://github.com/Azure/ADX-in-a-Day-Lab1" TargetMode="External"/><Relationship Id="rId1" Type="http://schemas.openxmlformats.org/officeDocument/2006/relationships/slideLayout" Target="../slideLayouts/slideLayout2.xml"/><Relationship Id="rId6" Type="http://schemas.openxmlformats.org/officeDocument/2006/relationships/hyperlink" Target="https://forms.office.com/r/qZ0yghDwyb" TargetMode="External"/><Relationship Id="rId5" Type="http://schemas.openxmlformats.org/officeDocument/2006/relationships/image" Target="../media/image355.png"/><Relationship Id="rId4" Type="http://schemas.openxmlformats.org/officeDocument/2006/relationships/hyperlink" Target="https://github.com/Azure/ADX-in-a-Day-Lab2" TargetMode="External"/></Relationships>
</file>

<file path=ppt/slides/_rels/slide5.xml.rels><?xml version="1.0" encoding="UTF-8" standalone="yes"?>
<Relationships xmlns="http://schemas.openxmlformats.org/package/2006/relationships"><Relationship Id="rId26" Type="http://schemas.openxmlformats.org/officeDocument/2006/relationships/image" Target="../media/image92.png"/><Relationship Id="rId21" Type="http://schemas.openxmlformats.org/officeDocument/2006/relationships/image" Target="../media/image87.png"/><Relationship Id="rId42" Type="http://schemas.openxmlformats.org/officeDocument/2006/relationships/image" Target="../media/image108.png"/><Relationship Id="rId47" Type="http://schemas.openxmlformats.org/officeDocument/2006/relationships/image" Target="../media/image113.svg"/><Relationship Id="rId63" Type="http://schemas.openxmlformats.org/officeDocument/2006/relationships/image" Target="../media/image129.svg"/><Relationship Id="rId68" Type="http://schemas.openxmlformats.org/officeDocument/2006/relationships/image" Target="../media/image134.png"/><Relationship Id="rId84" Type="http://schemas.openxmlformats.org/officeDocument/2006/relationships/image" Target="../media/image150.png"/><Relationship Id="rId89" Type="http://schemas.openxmlformats.org/officeDocument/2006/relationships/image" Target="../media/image155.svg"/><Relationship Id="rId16" Type="http://schemas.openxmlformats.org/officeDocument/2006/relationships/image" Target="../media/image83.png"/><Relationship Id="rId11" Type="http://schemas.openxmlformats.org/officeDocument/2006/relationships/image" Target="../media/image78.svg"/><Relationship Id="rId32" Type="http://schemas.openxmlformats.org/officeDocument/2006/relationships/image" Target="../media/image98.png"/><Relationship Id="rId37" Type="http://schemas.openxmlformats.org/officeDocument/2006/relationships/image" Target="../media/image103.svg"/><Relationship Id="rId53" Type="http://schemas.openxmlformats.org/officeDocument/2006/relationships/image" Target="../media/image119.svg"/><Relationship Id="rId58" Type="http://schemas.openxmlformats.org/officeDocument/2006/relationships/image" Target="../media/image124.png"/><Relationship Id="rId74" Type="http://schemas.openxmlformats.org/officeDocument/2006/relationships/image" Target="../media/image140.png"/><Relationship Id="rId79" Type="http://schemas.openxmlformats.org/officeDocument/2006/relationships/image" Target="../media/image145.svg"/><Relationship Id="rId5" Type="http://schemas.openxmlformats.org/officeDocument/2006/relationships/image" Target="../media/image72.svg"/><Relationship Id="rId90" Type="http://schemas.openxmlformats.org/officeDocument/2006/relationships/image" Target="../media/image156.png"/><Relationship Id="rId22" Type="http://schemas.openxmlformats.org/officeDocument/2006/relationships/image" Target="../media/image88.png"/><Relationship Id="rId27" Type="http://schemas.openxmlformats.org/officeDocument/2006/relationships/image" Target="../media/image93.svg"/><Relationship Id="rId43" Type="http://schemas.openxmlformats.org/officeDocument/2006/relationships/image" Target="../media/image109.svg"/><Relationship Id="rId48" Type="http://schemas.openxmlformats.org/officeDocument/2006/relationships/image" Target="../media/image114.png"/><Relationship Id="rId64" Type="http://schemas.openxmlformats.org/officeDocument/2006/relationships/image" Target="../media/image130.png"/><Relationship Id="rId69" Type="http://schemas.openxmlformats.org/officeDocument/2006/relationships/image" Target="../media/image135.svg"/><Relationship Id="rId8" Type="http://schemas.openxmlformats.org/officeDocument/2006/relationships/image" Target="../media/image75.png"/><Relationship Id="rId51" Type="http://schemas.openxmlformats.org/officeDocument/2006/relationships/image" Target="../media/image117.svg"/><Relationship Id="rId72" Type="http://schemas.openxmlformats.org/officeDocument/2006/relationships/image" Target="../media/image138.png"/><Relationship Id="rId80" Type="http://schemas.openxmlformats.org/officeDocument/2006/relationships/image" Target="../media/image146.png"/><Relationship Id="rId85" Type="http://schemas.openxmlformats.org/officeDocument/2006/relationships/image" Target="../media/image151.svg"/><Relationship Id="rId93" Type="http://schemas.openxmlformats.org/officeDocument/2006/relationships/image" Target="../media/image159.svg"/><Relationship Id="rId3" Type="http://schemas.openxmlformats.org/officeDocument/2006/relationships/image" Target="../media/image70.jpeg"/><Relationship Id="rId12" Type="http://schemas.openxmlformats.org/officeDocument/2006/relationships/image" Target="../media/image79.png"/><Relationship Id="rId17" Type="http://schemas.microsoft.com/office/2007/relationships/hdphoto" Target="../media/hdphoto1.wdp"/><Relationship Id="rId25" Type="http://schemas.openxmlformats.org/officeDocument/2006/relationships/image" Target="../media/image91.svg"/><Relationship Id="rId33" Type="http://schemas.openxmlformats.org/officeDocument/2006/relationships/image" Target="../media/image99.svg"/><Relationship Id="rId38" Type="http://schemas.openxmlformats.org/officeDocument/2006/relationships/image" Target="../media/image104.png"/><Relationship Id="rId46" Type="http://schemas.openxmlformats.org/officeDocument/2006/relationships/image" Target="../media/image112.png"/><Relationship Id="rId59" Type="http://schemas.openxmlformats.org/officeDocument/2006/relationships/image" Target="../media/image125.svg"/><Relationship Id="rId67" Type="http://schemas.openxmlformats.org/officeDocument/2006/relationships/image" Target="../media/image133.svg"/><Relationship Id="rId20" Type="http://schemas.openxmlformats.org/officeDocument/2006/relationships/image" Target="../media/image86.png"/><Relationship Id="rId41" Type="http://schemas.openxmlformats.org/officeDocument/2006/relationships/image" Target="../media/image107.svg"/><Relationship Id="rId54" Type="http://schemas.openxmlformats.org/officeDocument/2006/relationships/image" Target="../media/image120.png"/><Relationship Id="rId62" Type="http://schemas.openxmlformats.org/officeDocument/2006/relationships/image" Target="../media/image128.png"/><Relationship Id="rId70" Type="http://schemas.openxmlformats.org/officeDocument/2006/relationships/image" Target="../media/image136.png"/><Relationship Id="rId75" Type="http://schemas.openxmlformats.org/officeDocument/2006/relationships/image" Target="../media/image141.svg"/><Relationship Id="rId83" Type="http://schemas.openxmlformats.org/officeDocument/2006/relationships/image" Target="../media/image149.svg"/><Relationship Id="rId88" Type="http://schemas.openxmlformats.org/officeDocument/2006/relationships/image" Target="../media/image154.png"/><Relationship Id="rId91" Type="http://schemas.openxmlformats.org/officeDocument/2006/relationships/image" Target="../media/image157.png"/><Relationship Id="rId1" Type="http://schemas.openxmlformats.org/officeDocument/2006/relationships/slideLayout" Target="../slideLayouts/slideLayout27.xml"/><Relationship Id="rId6" Type="http://schemas.openxmlformats.org/officeDocument/2006/relationships/image" Target="../media/image73.png"/><Relationship Id="rId15" Type="http://schemas.openxmlformats.org/officeDocument/2006/relationships/image" Target="../media/image82.svg"/><Relationship Id="rId23" Type="http://schemas.openxmlformats.org/officeDocument/2006/relationships/image" Target="../media/image89.svg"/><Relationship Id="rId28" Type="http://schemas.openxmlformats.org/officeDocument/2006/relationships/image" Target="../media/image94.png"/><Relationship Id="rId36" Type="http://schemas.openxmlformats.org/officeDocument/2006/relationships/image" Target="../media/image102.png"/><Relationship Id="rId49" Type="http://schemas.openxmlformats.org/officeDocument/2006/relationships/image" Target="../media/image115.svg"/><Relationship Id="rId57" Type="http://schemas.openxmlformats.org/officeDocument/2006/relationships/image" Target="../media/image123.svg"/><Relationship Id="rId10" Type="http://schemas.openxmlformats.org/officeDocument/2006/relationships/image" Target="../media/image77.png"/><Relationship Id="rId31" Type="http://schemas.openxmlformats.org/officeDocument/2006/relationships/image" Target="../media/image97.svg"/><Relationship Id="rId44" Type="http://schemas.openxmlformats.org/officeDocument/2006/relationships/image" Target="../media/image110.png"/><Relationship Id="rId52" Type="http://schemas.openxmlformats.org/officeDocument/2006/relationships/image" Target="../media/image118.png"/><Relationship Id="rId60" Type="http://schemas.openxmlformats.org/officeDocument/2006/relationships/image" Target="../media/image126.png"/><Relationship Id="rId65" Type="http://schemas.openxmlformats.org/officeDocument/2006/relationships/image" Target="../media/image131.svg"/><Relationship Id="rId73" Type="http://schemas.openxmlformats.org/officeDocument/2006/relationships/image" Target="../media/image139.svg"/><Relationship Id="rId78" Type="http://schemas.openxmlformats.org/officeDocument/2006/relationships/image" Target="../media/image144.png"/><Relationship Id="rId81" Type="http://schemas.openxmlformats.org/officeDocument/2006/relationships/image" Target="../media/image147.svg"/><Relationship Id="rId86" Type="http://schemas.openxmlformats.org/officeDocument/2006/relationships/image" Target="../media/image152.png"/><Relationship Id="rId4" Type="http://schemas.openxmlformats.org/officeDocument/2006/relationships/image" Target="../media/image71.png"/><Relationship Id="rId9" Type="http://schemas.openxmlformats.org/officeDocument/2006/relationships/image" Target="../media/image76.svg"/><Relationship Id="rId13" Type="http://schemas.openxmlformats.org/officeDocument/2006/relationships/image" Target="../media/image80.svg"/><Relationship Id="rId18" Type="http://schemas.openxmlformats.org/officeDocument/2006/relationships/image" Target="../media/image84.png"/><Relationship Id="rId39" Type="http://schemas.openxmlformats.org/officeDocument/2006/relationships/image" Target="../media/image105.svg"/><Relationship Id="rId34" Type="http://schemas.openxmlformats.org/officeDocument/2006/relationships/image" Target="../media/image100.png"/><Relationship Id="rId50" Type="http://schemas.openxmlformats.org/officeDocument/2006/relationships/image" Target="../media/image116.png"/><Relationship Id="rId55" Type="http://schemas.openxmlformats.org/officeDocument/2006/relationships/image" Target="../media/image121.svg"/><Relationship Id="rId76" Type="http://schemas.openxmlformats.org/officeDocument/2006/relationships/image" Target="../media/image142.png"/><Relationship Id="rId7" Type="http://schemas.openxmlformats.org/officeDocument/2006/relationships/image" Target="../media/image74.svg"/><Relationship Id="rId71" Type="http://schemas.openxmlformats.org/officeDocument/2006/relationships/image" Target="../media/image137.svg"/><Relationship Id="rId92" Type="http://schemas.openxmlformats.org/officeDocument/2006/relationships/image" Target="../media/image158.png"/><Relationship Id="rId2" Type="http://schemas.openxmlformats.org/officeDocument/2006/relationships/notesSlide" Target="../notesSlides/notesSlide5.xml"/><Relationship Id="rId29" Type="http://schemas.openxmlformats.org/officeDocument/2006/relationships/image" Target="../media/image95.svg"/><Relationship Id="rId24" Type="http://schemas.openxmlformats.org/officeDocument/2006/relationships/image" Target="../media/image90.png"/><Relationship Id="rId40" Type="http://schemas.openxmlformats.org/officeDocument/2006/relationships/image" Target="../media/image106.png"/><Relationship Id="rId45" Type="http://schemas.openxmlformats.org/officeDocument/2006/relationships/image" Target="../media/image111.svg"/><Relationship Id="rId66" Type="http://schemas.openxmlformats.org/officeDocument/2006/relationships/image" Target="../media/image132.png"/><Relationship Id="rId87" Type="http://schemas.openxmlformats.org/officeDocument/2006/relationships/image" Target="../media/image153.svg"/><Relationship Id="rId61" Type="http://schemas.openxmlformats.org/officeDocument/2006/relationships/image" Target="../media/image127.svg"/><Relationship Id="rId82" Type="http://schemas.openxmlformats.org/officeDocument/2006/relationships/image" Target="../media/image148.png"/><Relationship Id="rId19" Type="http://schemas.openxmlformats.org/officeDocument/2006/relationships/image" Target="../media/image85.png"/><Relationship Id="rId14" Type="http://schemas.openxmlformats.org/officeDocument/2006/relationships/image" Target="../media/image81.png"/><Relationship Id="rId30" Type="http://schemas.openxmlformats.org/officeDocument/2006/relationships/image" Target="../media/image96.png"/><Relationship Id="rId35" Type="http://schemas.openxmlformats.org/officeDocument/2006/relationships/image" Target="../media/image101.svg"/><Relationship Id="rId56" Type="http://schemas.openxmlformats.org/officeDocument/2006/relationships/image" Target="../media/image122.png"/><Relationship Id="rId77" Type="http://schemas.openxmlformats.org/officeDocument/2006/relationships/image" Target="../media/image143.svg"/></Relationships>
</file>

<file path=ppt/slides/_rels/slide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3" Type="http://schemas.openxmlformats.org/officeDocument/2006/relationships/image" Target="../media/image171.png"/><Relationship Id="rId18" Type="http://schemas.openxmlformats.org/officeDocument/2006/relationships/image" Target="../media/image176.png"/><Relationship Id="rId26" Type="http://schemas.openxmlformats.org/officeDocument/2006/relationships/image" Target="../media/image183.png"/><Relationship Id="rId3" Type="http://schemas.openxmlformats.org/officeDocument/2006/relationships/image" Target="../media/image161.png"/><Relationship Id="rId21" Type="http://schemas.openxmlformats.org/officeDocument/2006/relationships/hyperlink" Target="https://aka.ms/adx.customers" TargetMode="External"/><Relationship Id="rId34" Type="http://schemas.openxmlformats.org/officeDocument/2006/relationships/image" Target="../media/image190.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175.jpeg"/><Relationship Id="rId25" Type="http://schemas.openxmlformats.org/officeDocument/2006/relationships/image" Target="../media/image182.emf"/><Relationship Id="rId33" Type="http://schemas.openxmlformats.org/officeDocument/2006/relationships/image" Target="../media/image189.png"/><Relationship Id="rId2" Type="http://schemas.openxmlformats.org/officeDocument/2006/relationships/notesSlide" Target="../notesSlides/notesSlide7.xml"/><Relationship Id="rId16" Type="http://schemas.openxmlformats.org/officeDocument/2006/relationships/image" Target="../media/image174.jpeg"/><Relationship Id="rId20" Type="http://schemas.openxmlformats.org/officeDocument/2006/relationships/image" Target="../media/image178.jpeg"/><Relationship Id="rId29" Type="http://schemas.openxmlformats.org/officeDocument/2006/relationships/image" Target="../media/image185.png"/><Relationship Id="rId1" Type="http://schemas.openxmlformats.org/officeDocument/2006/relationships/slideLayout" Target="../slideLayouts/slideLayout6.xml"/><Relationship Id="rId6" Type="http://schemas.openxmlformats.org/officeDocument/2006/relationships/image" Target="../media/image164.png"/><Relationship Id="rId11" Type="http://schemas.openxmlformats.org/officeDocument/2006/relationships/image" Target="../media/image169.jpeg"/><Relationship Id="rId24" Type="http://schemas.openxmlformats.org/officeDocument/2006/relationships/image" Target="../media/image181.png"/><Relationship Id="rId32" Type="http://schemas.openxmlformats.org/officeDocument/2006/relationships/image" Target="../media/image188.png"/><Relationship Id="rId5" Type="http://schemas.openxmlformats.org/officeDocument/2006/relationships/image" Target="../media/image163.png"/><Relationship Id="rId15" Type="http://schemas.openxmlformats.org/officeDocument/2006/relationships/image" Target="../media/image173.png"/><Relationship Id="rId23" Type="http://schemas.openxmlformats.org/officeDocument/2006/relationships/image" Target="../media/image180.png"/><Relationship Id="rId28" Type="http://schemas.openxmlformats.org/officeDocument/2006/relationships/image" Target="../media/image160.png"/><Relationship Id="rId36" Type="http://schemas.openxmlformats.org/officeDocument/2006/relationships/image" Target="../media/image192.png"/><Relationship Id="rId10" Type="http://schemas.openxmlformats.org/officeDocument/2006/relationships/image" Target="../media/image168.png"/><Relationship Id="rId19" Type="http://schemas.openxmlformats.org/officeDocument/2006/relationships/image" Target="../media/image177.png"/><Relationship Id="rId31" Type="http://schemas.openxmlformats.org/officeDocument/2006/relationships/image" Target="../media/image187.png"/><Relationship Id="rId4" Type="http://schemas.openxmlformats.org/officeDocument/2006/relationships/image" Target="../media/image162.png"/><Relationship Id="rId9" Type="http://schemas.openxmlformats.org/officeDocument/2006/relationships/image" Target="../media/image167.jpeg"/><Relationship Id="rId14" Type="http://schemas.openxmlformats.org/officeDocument/2006/relationships/image" Target="../media/image172.png"/><Relationship Id="rId22" Type="http://schemas.openxmlformats.org/officeDocument/2006/relationships/image" Target="../media/image179.png"/><Relationship Id="rId27" Type="http://schemas.openxmlformats.org/officeDocument/2006/relationships/image" Target="../media/image184.png"/><Relationship Id="rId30" Type="http://schemas.openxmlformats.org/officeDocument/2006/relationships/image" Target="../media/image186.png"/><Relationship Id="rId35" Type="http://schemas.openxmlformats.org/officeDocument/2006/relationships/image" Target="../media/image191.png"/><Relationship Id="rId8" Type="http://schemas.openxmlformats.org/officeDocument/2006/relationships/image" Target="../media/image166.jpeg"/></Relationships>
</file>

<file path=ppt/slides/_rels/slide8.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8.xml"/><Relationship Id="rId1" Type="http://schemas.openxmlformats.org/officeDocument/2006/relationships/slideLayout" Target="../slideLayouts/slideLayout67.xml"/><Relationship Id="rId4" Type="http://schemas.openxmlformats.org/officeDocument/2006/relationships/image" Target="../media/image160.png"/></Relationships>
</file>

<file path=ppt/slides/_rels/slide9.xml.rels><?xml version="1.0" encoding="UTF-8" standalone="yes"?>
<Relationships xmlns="http://schemas.openxmlformats.org/package/2006/relationships"><Relationship Id="rId13" Type="http://schemas.openxmlformats.org/officeDocument/2006/relationships/image" Target="../media/image205.png"/><Relationship Id="rId18" Type="http://schemas.openxmlformats.org/officeDocument/2006/relationships/image" Target="../media/image210.png"/><Relationship Id="rId26" Type="http://schemas.openxmlformats.org/officeDocument/2006/relationships/image" Target="../media/image218.png"/><Relationship Id="rId39" Type="http://schemas.openxmlformats.org/officeDocument/2006/relationships/image" Target="../media/image231.png"/><Relationship Id="rId21" Type="http://schemas.openxmlformats.org/officeDocument/2006/relationships/image" Target="../media/image213.png"/><Relationship Id="rId34" Type="http://schemas.openxmlformats.org/officeDocument/2006/relationships/image" Target="../media/image226.png"/><Relationship Id="rId42" Type="http://schemas.openxmlformats.org/officeDocument/2006/relationships/image" Target="../media/image234.png"/><Relationship Id="rId47" Type="http://schemas.openxmlformats.org/officeDocument/2006/relationships/image" Target="../media/image239.png"/><Relationship Id="rId50" Type="http://schemas.openxmlformats.org/officeDocument/2006/relationships/hyperlink" Target="https://commons.wikimedia.org/wiki/File:Amazon-S3-Logo.svg" TargetMode="External"/><Relationship Id="rId7" Type="http://schemas.openxmlformats.org/officeDocument/2006/relationships/image" Target="../media/image199.jpeg"/><Relationship Id="rId2" Type="http://schemas.openxmlformats.org/officeDocument/2006/relationships/image" Target="../media/image194.png"/><Relationship Id="rId16" Type="http://schemas.openxmlformats.org/officeDocument/2006/relationships/image" Target="../media/image208.svg"/><Relationship Id="rId29" Type="http://schemas.openxmlformats.org/officeDocument/2006/relationships/image" Target="../media/image221.png"/><Relationship Id="rId11" Type="http://schemas.openxmlformats.org/officeDocument/2006/relationships/image" Target="../media/image203.png"/><Relationship Id="rId24" Type="http://schemas.openxmlformats.org/officeDocument/2006/relationships/image" Target="../media/image216.png"/><Relationship Id="rId32" Type="http://schemas.openxmlformats.org/officeDocument/2006/relationships/image" Target="../media/image224.jpeg"/><Relationship Id="rId37" Type="http://schemas.openxmlformats.org/officeDocument/2006/relationships/image" Target="../media/image229.png"/><Relationship Id="rId40" Type="http://schemas.openxmlformats.org/officeDocument/2006/relationships/image" Target="../media/image232.svg"/><Relationship Id="rId45" Type="http://schemas.openxmlformats.org/officeDocument/2006/relationships/image" Target="../media/image237.png"/><Relationship Id="rId53" Type="http://schemas.openxmlformats.org/officeDocument/2006/relationships/image" Target="../media/image243.png"/><Relationship Id="rId5" Type="http://schemas.openxmlformats.org/officeDocument/2006/relationships/image" Target="../media/image197.png"/><Relationship Id="rId10" Type="http://schemas.openxmlformats.org/officeDocument/2006/relationships/image" Target="../media/image202.png"/><Relationship Id="rId19" Type="http://schemas.openxmlformats.org/officeDocument/2006/relationships/image" Target="../media/image211.png"/><Relationship Id="rId31" Type="http://schemas.openxmlformats.org/officeDocument/2006/relationships/image" Target="../media/image223.png"/><Relationship Id="rId44" Type="http://schemas.openxmlformats.org/officeDocument/2006/relationships/image" Target="../media/image236.png"/><Relationship Id="rId52" Type="http://schemas.openxmlformats.org/officeDocument/2006/relationships/hyperlink" Target="https://wildwolf.name/how-to-create-an-opentelemetry-instrumentation-plugin/" TargetMode="External"/><Relationship Id="rId4" Type="http://schemas.openxmlformats.org/officeDocument/2006/relationships/image" Target="../media/image196.png"/><Relationship Id="rId9" Type="http://schemas.openxmlformats.org/officeDocument/2006/relationships/image" Target="../media/image201.svg"/><Relationship Id="rId14" Type="http://schemas.openxmlformats.org/officeDocument/2006/relationships/image" Target="../media/image206.png"/><Relationship Id="rId22" Type="http://schemas.openxmlformats.org/officeDocument/2006/relationships/image" Target="../media/image214.png"/><Relationship Id="rId27" Type="http://schemas.openxmlformats.org/officeDocument/2006/relationships/image" Target="../media/image219.svg"/><Relationship Id="rId30" Type="http://schemas.openxmlformats.org/officeDocument/2006/relationships/image" Target="../media/image222.png"/><Relationship Id="rId35" Type="http://schemas.openxmlformats.org/officeDocument/2006/relationships/image" Target="../media/image227.png"/><Relationship Id="rId43" Type="http://schemas.openxmlformats.org/officeDocument/2006/relationships/image" Target="../media/image235.png"/><Relationship Id="rId48" Type="http://schemas.openxmlformats.org/officeDocument/2006/relationships/image" Target="../media/image240.png"/><Relationship Id="rId8" Type="http://schemas.openxmlformats.org/officeDocument/2006/relationships/image" Target="../media/image200.png"/><Relationship Id="rId51" Type="http://schemas.openxmlformats.org/officeDocument/2006/relationships/image" Target="../media/image242.png"/><Relationship Id="rId3" Type="http://schemas.openxmlformats.org/officeDocument/2006/relationships/image" Target="../media/image195.jpeg"/><Relationship Id="rId12" Type="http://schemas.openxmlformats.org/officeDocument/2006/relationships/image" Target="../media/image204.png"/><Relationship Id="rId17" Type="http://schemas.openxmlformats.org/officeDocument/2006/relationships/image" Target="../media/image209.png"/><Relationship Id="rId25" Type="http://schemas.openxmlformats.org/officeDocument/2006/relationships/image" Target="../media/image217.svg"/><Relationship Id="rId33" Type="http://schemas.openxmlformats.org/officeDocument/2006/relationships/image" Target="../media/image225.png"/><Relationship Id="rId38" Type="http://schemas.openxmlformats.org/officeDocument/2006/relationships/image" Target="../media/image230.svg"/><Relationship Id="rId46" Type="http://schemas.openxmlformats.org/officeDocument/2006/relationships/image" Target="../media/image238.png"/><Relationship Id="rId20" Type="http://schemas.openxmlformats.org/officeDocument/2006/relationships/image" Target="../media/image212.png"/><Relationship Id="rId41" Type="http://schemas.openxmlformats.org/officeDocument/2006/relationships/image" Target="../media/image233.png"/><Relationship Id="rId54" Type="http://schemas.openxmlformats.org/officeDocument/2006/relationships/hyperlink" Target="https://www.qaautomation.co.in/2018/09/steps-to-setup-log4j-in-restassured.html" TargetMode="External"/><Relationship Id="rId1" Type="http://schemas.openxmlformats.org/officeDocument/2006/relationships/slideLayout" Target="../slideLayouts/slideLayout151.xml"/><Relationship Id="rId6" Type="http://schemas.openxmlformats.org/officeDocument/2006/relationships/image" Target="../media/image198.png"/><Relationship Id="rId15" Type="http://schemas.openxmlformats.org/officeDocument/2006/relationships/image" Target="../media/image207.png"/><Relationship Id="rId23" Type="http://schemas.openxmlformats.org/officeDocument/2006/relationships/image" Target="../media/image215.png"/><Relationship Id="rId28" Type="http://schemas.openxmlformats.org/officeDocument/2006/relationships/image" Target="../media/image220.png"/><Relationship Id="rId36" Type="http://schemas.openxmlformats.org/officeDocument/2006/relationships/image" Target="../media/image228.svg"/><Relationship Id="rId49" Type="http://schemas.openxmlformats.org/officeDocument/2006/relationships/image" Target="../media/image2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05" name="Rectangle 210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zure Data Explorer In-A-Day">
            <a:extLst>
              <a:ext uri="{FF2B5EF4-FFF2-40B4-BE49-F238E27FC236}">
                <a16:creationId xmlns:a16="http://schemas.microsoft.com/office/drawing/2014/main" id="{B961B35D-7078-3F27-C7B1-1FF5797E7908}"/>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107" name="Rectangle 210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CBCC35-B2BC-2A0F-62FE-68309BE5DA12}"/>
              </a:ext>
            </a:extLst>
          </p:cNvPr>
          <p:cNvSpPr>
            <a:spLocks noGrp="1"/>
          </p:cNvSpPr>
          <p:nvPr>
            <p:ph type="title"/>
          </p:nvPr>
        </p:nvSpPr>
        <p:spPr>
          <a:xfrm>
            <a:off x="477981" y="1041117"/>
            <a:ext cx="5433422" cy="3204134"/>
          </a:xfrm>
        </p:spPr>
        <p:txBody>
          <a:bodyPr vert="horz" lIns="91440" tIns="45720" rIns="91440" bIns="45720" rtlCol="0" anchor="b">
            <a:normAutofit fontScale="90000"/>
          </a:bodyPr>
          <a:lstStyle/>
          <a:p>
            <a:br>
              <a:rPr lang="en-US"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rPr>
            </a:br>
            <a:br>
              <a:rPr lang="en-US"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rPr>
            </a:br>
            <a:r>
              <a:rPr lang="en-US" sz="3600"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rPr>
              <a:t>Welcome to </a:t>
            </a:r>
            <a:br>
              <a:rPr lang="en-US"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rPr>
            </a:br>
            <a:r>
              <a:rPr lang="en-US" sz="4900"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rPr>
              <a:t>Azure Data Explorer</a:t>
            </a:r>
            <a:br>
              <a:rPr lang="en-US" sz="4900"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rPr>
            </a:br>
            <a:r>
              <a:rPr lang="en-US" sz="4900"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rPr>
              <a:t>in a day</a:t>
            </a:r>
            <a:endParaRPr lang="en-US"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endParaRPr>
          </a:p>
        </p:txBody>
      </p:sp>
      <p:sp>
        <p:nvSpPr>
          <p:cNvPr id="2109" name="Rectangle 210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11" name="Rectangle 211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6A935AB-8354-A2DF-CBF3-94B6ABC393C0}"/>
              </a:ext>
            </a:extLst>
          </p:cNvPr>
          <p:cNvSpPr/>
          <p:nvPr/>
        </p:nvSpPr>
        <p:spPr>
          <a:xfrm>
            <a:off x="244014" y="243265"/>
            <a:ext cx="1882205" cy="774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3" name="Picture 12" descr="Microsoft Logo Png - Free Transparent PNG Logos">
            <a:extLst>
              <a:ext uri="{FF2B5EF4-FFF2-40B4-BE49-F238E27FC236}">
                <a16:creationId xmlns:a16="http://schemas.microsoft.com/office/drawing/2014/main" id="{5839C203-281E-DB91-52EB-80B0EA49A35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58400" y="5914691"/>
            <a:ext cx="2228519" cy="999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4853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4D4F95CB-FD6B-0B52-E6ED-D0316E2AFA5C}"/>
              </a:ext>
            </a:extLst>
          </p:cNvPr>
          <p:cNvCxnSpPr>
            <a:cxnSpLocks/>
          </p:cNvCxnSpPr>
          <p:nvPr/>
        </p:nvCxnSpPr>
        <p:spPr>
          <a:xfrm>
            <a:off x="1200718" y="5051133"/>
            <a:ext cx="996141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F7444E3-A0D5-E349-EC43-502EBFB59488}"/>
              </a:ext>
            </a:extLst>
          </p:cNvPr>
          <p:cNvGrpSpPr/>
          <p:nvPr/>
        </p:nvGrpSpPr>
        <p:grpSpPr>
          <a:xfrm>
            <a:off x="8274891" y="1052943"/>
            <a:ext cx="2577832" cy="1063154"/>
            <a:chOff x="8145583" y="738910"/>
            <a:chExt cx="2577832" cy="1063154"/>
          </a:xfrm>
        </p:grpSpPr>
        <p:sp>
          <p:nvSpPr>
            <p:cNvPr id="9" name="Rectangle: Rounded Corners 8">
              <a:extLst>
                <a:ext uri="{FF2B5EF4-FFF2-40B4-BE49-F238E27FC236}">
                  <a16:creationId xmlns:a16="http://schemas.microsoft.com/office/drawing/2014/main" id="{ACE982AE-B63E-AC48-59B8-F9403CF72A6A}"/>
                </a:ext>
              </a:extLst>
            </p:cNvPr>
            <p:cNvSpPr/>
            <p:nvPr/>
          </p:nvSpPr>
          <p:spPr bwMode="auto">
            <a:xfrm>
              <a:off x="8145583" y="738910"/>
              <a:ext cx="2577832" cy="1025237"/>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endParaRPr>
            </a:p>
          </p:txBody>
        </p:sp>
        <p:pic>
          <p:nvPicPr>
            <p:cNvPr id="26" name="Picture 24" descr="VS Code Jupyter Notebook Previewer - Visual Studio Marketplace">
              <a:extLst>
                <a:ext uri="{FF2B5EF4-FFF2-40B4-BE49-F238E27FC236}">
                  <a16:creationId xmlns:a16="http://schemas.microsoft.com/office/drawing/2014/main" id="{AFB28972-5505-560F-F707-6472AAB609C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930061" y="1416514"/>
              <a:ext cx="244862" cy="24486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pache Spark™ - An Introduction to Spark | Data Mechanics">
              <a:extLst>
                <a:ext uri="{FF2B5EF4-FFF2-40B4-BE49-F238E27FC236}">
                  <a16:creationId xmlns:a16="http://schemas.microsoft.com/office/drawing/2014/main" id="{9E0D3A0C-9969-6CD6-BACD-DF3E5DA7947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28540" y="1430947"/>
              <a:ext cx="415025" cy="215997"/>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ADF">
              <a:extLst>
                <a:ext uri="{FF2B5EF4-FFF2-40B4-BE49-F238E27FC236}">
                  <a16:creationId xmlns:a16="http://schemas.microsoft.com/office/drawing/2014/main" id="{BEFD30D0-1375-2F45-9080-757C17948CB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355968" y="1437846"/>
              <a:ext cx="202199" cy="202199"/>
            </a:xfrm>
            <a:prstGeom prst="rect">
              <a:avLst/>
            </a:prstGeom>
          </p:spPr>
        </p:pic>
        <p:pic>
          <p:nvPicPr>
            <p:cNvPr id="29" name="Picture 28" descr="Icon&#10;&#10;Description automatically generated">
              <a:extLst>
                <a:ext uri="{FF2B5EF4-FFF2-40B4-BE49-F238E27FC236}">
                  <a16:creationId xmlns:a16="http://schemas.microsoft.com/office/drawing/2014/main" id="{54CA6269-8D78-AD79-BD10-FC96B04DB8CE}"/>
                </a:ext>
              </a:extLst>
            </p:cNvPr>
            <p:cNvPicPr>
              <a:picLocks noChangeAspect="1"/>
            </p:cNvPicPr>
            <p:nvPr/>
          </p:nvPicPr>
          <p:blipFill>
            <a:blip r:embed="rId6" cstate="screen">
              <a:extLst>
                <a:ext uri="{28A0092B-C50C-407E-A947-70E740481C1C}">
                  <a14:useLocalDpi xmlns:a14="http://schemas.microsoft.com/office/drawing/2010/main"/>
                </a:ext>
                <a:ext uri="{837473B0-CC2E-450A-ABE3-18F120FF3D39}">
                  <a1611:picAttrSrcUrl xmlns:a1611="http://schemas.microsoft.com/office/drawing/2016/11/main" r:id="rId7"/>
                </a:ext>
              </a:extLst>
            </a:blip>
            <a:stretch>
              <a:fillRect/>
            </a:stretch>
          </p:blipFill>
          <p:spPr>
            <a:xfrm>
              <a:off x="8786648" y="1275827"/>
              <a:ext cx="526237" cy="526237"/>
            </a:xfrm>
            <a:prstGeom prst="rect">
              <a:avLst/>
            </a:prstGeom>
          </p:spPr>
        </p:pic>
        <p:sp>
          <p:nvSpPr>
            <p:cNvPr id="30" name="Rectangle 29">
              <a:extLst>
                <a:ext uri="{FF2B5EF4-FFF2-40B4-BE49-F238E27FC236}">
                  <a16:creationId xmlns:a16="http://schemas.microsoft.com/office/drawing/2014/main" id="{DA623BFB-8B73-F20C-17CA-5C777BEB4547}"/>
                </a:ext>
              </a:extLst>
            </p:cNvPr>
            <p:cNvSpPr/>
            <p:nvPr/>
          </p:nvSpPr>
          <p:spPr bwMode="auto">
            <a:xfrm>
              <a:off x="8462365" y="1049633"/>
              <a:ext cx="648565" cy="27448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REST API</a:t>
              </a:r>
            </a:p>
          </p:txBody>
        </p:sp>
        <p:sp>
          <p:nvSpPr>
            <p:cNvPr id="31" name="Rectangle 30">
              <a:extLst>
                <a:ext uri="{FF2B5EF4-FFF2-40B4-BE49-F238E27FC236}">
                  <a16:creationId xmlns:a16="http://schemas.microsoft.com/office/drawing/2014/main" id="{E6F3EDFE-8B95-EC29-F286-6AC58C75EC7B}"/>
                </a:ext>
              </a:extLst>
            </p:cNvPr>
            <p:cNvSpPr/>
            <p:nvPr/>
          </p:nvSpPr>
          <p:spPr bwMode="auto">
            <a:xfrm>
              <a:off x="9239187" y="1052946"/>
              <a:ext cx="1064670" cy="27448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TDS, JDBC, ODBC</a:t>
              </a:r>
            </a:p>
          </p:txBody>
        </p:sp>
        <p:pic>
          <p:nvPicPr>
            <p:cNvPr id="32" name="Graphic 31">
              <a:extLst>
                <a:ext uri="{FF2B5EF4-FFF2-40B4-BE49-F238E27FC236}">
                  <a16:creationId xmlns:a16="http://schemas.microsoft.com/office/drawing/2014/main" id="{73C7FD8E-0BA5-14AC-65BE-E65141325459}"/>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601250" y="1396081"/>
              <a:ext cx="285728" cy="285728"/>
            </a:xfrm>
            <a:prstGeom prst="rect">
              <a:avLst/>
            </a:prstGeom>
          </p:spPr>
        </p:pic>
        <p:pic>
          <p:nvPicPr>
            <p:cNvPr id="33" name="Picture 4" descr="Sql Operations Studio - Azure Data Studio Icon, HD Png Download , Transparent  Png Image - PNGitem">
              <a:extLst>
                <a:ext uri="{FF2B5EF4-FFF2-40B4-BE49-F238E27FC236}">
                  <a16:creationId xmlns:a16="http://schemas.microsoft.com/office/drawing/2014/main" id="{258B6851-C2C4-2EA0-C9BD-BD27DB8531B0}"/>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0254952" y="1399724"/>
              <a:ext cx="244862" cy="27844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91D5C809-10AB-2C75-7CCE-B904A424CCEF}"/>
                </a:ext>
              </a:extLst>
            </p:cNvPr>
            <p:cNvSpPr txBox="1"/>
            <p:nvPr/>
          </p:nvSpPr>
          <p:spPr>
            <a:xfrm>
              <a:off x="8466276" y="746161"/>
              <a:ext cx="1936447"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Data Retrieval</a:t>
              </a:r>
            </a:p>
          </p:txBody>
        </p:sp>
      </p:grpSp>
      <p:grpSp>
        <p:nvGrpSpPr>
          <p:cNvPr id="23" name="Group 22">
            <a:extLst>
              <a:ext uri="{FF2B5EF4-FFF2-40B4-BE49-F238E27FC236}">
                <a16:creationId xmlns:a16="http://schemas.microsoft.com/office/drawing/2014/main" id="{23C30183-7B38-4729-71EE-37AB77EE5B8D}"/>
              </a:ext>
            </a:extLst>
          </p:cNvPr>
          <p:cNvGrpSpPr/>
          <p:nvPr/>
        </p:nvGrpSpPr>
        <p:grpSpPr>
          <a:xfrm>
            <a:off x="8274891" y="2164858"/>
            <a:ext cx="2577832" cy="1025237"/>
            <a:chOff x="8145583" y="1914325"/>
            <a:chExt cx="2577832" cy="1025237"/>
          </a:xfrm>
        </p:grpSpPr>
        <p:sp>
          <p:nvSpPr>
            <p:cNvPr id="10" name="Rectangle: Rounded Corners 9">
              <a:extLst>
                <a:ext uri="{FF2B5EF4-FFF2-40B4-BE49-F238E27FC236}">
                  <a16:creationId xmlns:a16="http://schemas.microsoft.com/office/drawing/2014/main" id="{124980C1-DCB0-1315-C31C-B471CB7BE9F9}"/>
                </a:ext>
              </a:extLst>
            </p:cNvPr>
            <p:cNvSpPr/>
            <p:nvPr/>
          </p:nvSpPr>
          <p:spPr bwMode="auto">
            <a:xfrm>
              <a:off x="8145583" y="1914325"/>
              <a:ext cx="2577832" cy="1025237"/>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32F7BFCC-19F0-58F7-DA1C-4B59344B15B7}"/>
                </a:ext>
              </a:extLst>
            </p:cNvPr>
            <p:cNvSpPr txBox="1"/>
            <p:nvPr/>
          </p:nvSpPr>
          <p:spPr>
            <a:xfrm>
              <a:off x="8427784" y="1919828"/>
              <a:ext cx="1936447"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Data Visualization</a:t>
              </a:r>
            </a:p>
          </p:txBody>
        </p:sp>
        <p:pic>
          <p:nvPicPr>
            <p:cNvPr id="38" name="Picture 2">
              <a:extLst>
                <a:ext uri="{FF2B5EF4-FFF2-40B4-BE49-F238E27FC236}">
                  <a16:creationId xmlns:a16="http://schemas.microsoft.com/office/drawing/2014/main" id="{12198C01-19E7-385F-D816-BF9B7329B212}"/>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255512" y="2497159"/>
              <a:ext cx="315077" cy="31507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04FE2303-5697-9C3C-454C-92247987B2D9}"/>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718141" y="2508213"/>
              <a:ext cx="315078" cy="29296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NETBEARS - Blog | Kibana cluster on Ubuntu">
              <a:extLst>
                <a:ext uri="{FF2B5EF4-FFF2-40B4-BE49-F238E27FC236}">
                  <a16:creationId xmlns:a16="http://schemas.microsoft.com/office/drawing/2014/main" id="{F045A31C-B9B9-4234-047E-B81E2693AD7C}"/>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9657547" y="2503535"/>
              <a:ext cx="302324" cy="30232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GitHub - getredash/redash: Make Your Company Data Driven. Connect to any  data source, easily visualize, dashboard and share your data.">
              <a:extLst>
                <a:ext uri="{FF2B5EF4-FFF2-40B4-BE49-F238E27FC236}">
                  <a16:creationId xmlns:a16="http://schemas.microsoft.com/office/drawing/2014/main" id="{D54896C8-9199-43E7-977C-0EBACDF3A305}"/>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0107422" y="2523892"/>
              <a:ext cx="502009" cy="26161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F9FF4747-E40E-4C37-0A66-EEB29882A318}"/>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9180771" y="2490085"/>
              <a:ext cx="329224" cy="329224"/>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88B63DD9-E703-1BEF-7975-58F138B86DB4}"/>
                </a:ext>
              </a:extLst>
            </p:cNvPr>
            <p:cNvSpPr txBox="1"/>
            <p:nvPr/>
          </p:nvSpPr>
          <p:spPr>
            <a:xfrm flipH="1">
              <a:off x="8743565" y="2215988"/>
              <a:ext cx="1226540" cy="153888"/>
            </a:xfrm>
            <a:prstGeom prst="rect">
              <a:avLst/>
            </a:prstGeom>
            <a:noFill/>
            <a:ln>
              <a:solidFill>
                <a:schemeClr val="tx1"/>
              </a:solid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a:ea typeface="+mn-ea"/>
                  <a:cs typeface="+mn-cs"/>
                </a:rPr>
                <a:t>ADX Dashboard</a:t>
              </a:r>
            </a:p>
          </p:txBody>
        </p:sp>
      </p:grpSp>
      <p:grpSp>
        <p:nvGrpSpPr>
          <p:cNvPr id="24" name="Group 23">
            <a:extLst>
              <a:ext uri="{FF2B5EF4-FFF2-40B4-BE49-F238E27FC236}">
                <a16:creationId xmlns:a16="http://schemas.microsoft.com/office/drawing/2014/main" id="{E83F3B8E-D502-5C24-E04F-66B6AFED1321}"/>
              </a:ext>
            </a:extLst>
          </p:cNvPr>
          <p:cNvGrpSpPr/>
          <p:nvPr/>
        </p:nvGrpSpPr>
        <p:grpSpPr>
          <a:xfrm>
            <a:off x="8274891" y="3283123"/>
            <a:ext cx="2577832" cy="1025236"/>
            <a:chOff x="8145583" y="3089740"/>
            <a:chExt cx="2577832" cy="1025236"/>
          </a:xfrm>
        </p:grpSpPr>
        <p:sp>
          <p:nvSpPr>
            <p:cNvPr id="11" name="Rectangle: Rounded Corners 10">
              <a:extLst>
                <a:ext uri="{FF2B5EF4-FFF2-40B4-BE49-F238E27FC236}">
                  <a16:creationId xmlns:a16="http://schemas.microsoft.com/office/drawing/2014/main" id="{6709C80A-A3E1-720C-806D-5F02CB0C4C26}"/>
                </a:ext>
              </a:extLst>
            </p:cNvPr>
            <p:cNvSpPr/>
            <p:nvPr/>
          </p:nvSpPr>
          <p:spPr bwMode="auto">
            <a:xfrm>
              <a:off x="8145583" y="3089740"/>
              <a:ext cx="2577832" cy="1025236"/>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33956301-D169-F646-201B-7BDAA7DD0060}"/>
                </a:ext>
              </a:extLst>
            </p:cNvPr>
            <p:cNvSpPr txBox="1"/>
            <p:nvPr/>
          </p:nvSpPr>
          <p:spPr>
            <a:xfrm>
              <a:off x="8427784" y="3107404"/>
              <a:ext cx="1936447"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Advanced Analytics &amp; ML</a:t>
              </a:r>
            </a:p>
          </p:txBody>
        </p:sp>
        <p:pic>
          <p:nvPicPr>
            <p:cNvPr id="1026" name="Picture 2">
              <a:extLst>
                <a:ext uri="{FF2B5EF4-FFF2-40B4-BE49-F238E27FC236}">
                  <a16:creationId xmlns:a16="http://schemas.microsoft.com/office/drawing/2014/main" id="{435F7098-EB06-5C46-A2A3-BCB530C66F46}"/>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8976656" y="3724491"/>
              <a:ext cx="307281" cy="33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B59834C-0672-8F85-9B84-BABA8CDA075F}"/>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9442500" y="3705733"/>
              <a:ext cx="430093" cy="333334"/>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6AED0787-C163-CE6D-E4E0-E60DFD114298}"/>
                </a:ext>
              </a:extLst>
            </p:cNvPr>
            <p:cNvSpPr txBox="1"/>
            <p:nvPr/>
          </p:nvSpPr>
          <p:spPr>
            <a:xfrm flipH="1">
              <a:off x="8332486" y="3430707"/>
              <a:ext cx="1226540" cy="153888"/>
            </a:xfrm>
            <a:prstGeom prst="rect">
              <a:avLst/>
            </a:prstGeom>
            <a:noFill/>
            <a:ln>
              <a:solidFill>
                <a:schemeClr val="tx1"/>
              </a:solid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a:ea typeface="+mn-ea"/>
                  <a:cs typeface="+mn-cs"/>
                </a:rPr>
                <a:t>Timeseries Functions</a:t>
              </a:r>
            </a:p>
          </p:txBody>
        </p:sp>
        <p:sp>
          <p:nvSpPr>
            <p:cNvPr id="45" name="TextBox 44">
              <a:extLst>
                <a:ext uri="{FF2B5EF4-FFF2-40B4-BE49-F238E27FC236}">
                  <a16:creationId xmlns:a16="http://schemas.microsoft.com/office/drawing/2014/main" id="{BD51FB97-4909-488B-E2C1-047FEB8B8FDA}"/>
                </a:ext>
              </a:extLst>
            </p:cNvPr>
            <p:cNvSpPr txBox="1"/>
            <p:nvPr/>
          </p:nvSpPr>
          <p:spPr>
            <a:xfrm flipH="1">
              <a:off x="9657547" y="3435092"/>
              <a:ext cx="823551" cy="153888"/>
            </a:xfrm>
            <a:prstGeom prst="rect">
              <a:avLst/>
            </a:prstGeom>
            <a:noFill/>
            <a:ln>
              <a:solidFill>
                <a:schemeClr val="tx1"/>
              </a:solid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a:ea typeface="+mn-ea"/>
                  <a:cs typeface="+mn-cs"/>
                </a:rPr>
                <a:t>Geospatial</a:t>
              </a:r>
            </a:p>
          </p:txBody>
        </p:sp>
      </p:grpSp>
      <p:grpSp>
        <p:nvGrpSpPr>
          <p:cNvPr id="20" name="Group 19">
            <a:extLst>
              <a:ext uri="{FF2B5EF4-FFF2-40B4-BE49-F238E27FC236}">
                <a16:creationId xmlns:a16="http://schemas.microsoft.com/office/drawing/2014/main" id="{2F051F8C-0E0D-A1D2-C531-BC13E4C48D7A}"/>
              </a:ext>
            </a:extLst>
          </p:cNvPr>
          <p:cNvGrpSpPr/>
          <p:nvPr/>
        </p:nvGrpSpPr>
        <p:grpSpPr>
          <a:xfrm>
            <a:off x="2979865" y="3403771"/>
            <a:ext cx="2824917" cy="1025237"/>
            <a:chOff x="3053753" y="3089738"/>
            <a:chExt cx="2824917" cy="1025237"/>
          </a:xfrm>
        </p:grpSpPr>
        <p:sp>
          <p:nvSpPr>
            <p:cNvPr id="46" name="Rectangle: Rounded Corners 45">
              <a:extLst>
                <a:ext uri="{FF2B5EF4-FFF2-40B4-BE49-F238E27FC236}">
                  <a16:creationId xmlns:a16="http://schemas.microsoft.com/office/drawing/2014/main" id="{8AEA6217-76EC-56EC-D9CB-A2327E06EF0A}"/>
                </a:ext>
              </a:extLst>
            </p:cNvPr>
            <p:cNvSpPr/>
            <p:nvPr/>
          </p:nvSpPr>
          <p:spPr bwMode="auto">
            <a:xfrm>
              <a:off x="3053753" y="3089738"/>
              <a:ext cx="2824917" cy="1025237"/>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0F8B503D-6FE7-E612-EFC8-9C43D0C8E799}"/>
                </a:ext>
              </a:extLst>
            </p:cNvPr>
            <p:cNvSpPr txBox="1"/>
            <p:nvPr/>
          </p:nvSpPr>
          <p:spPr>
            <a:xfrm>
              <a:off x="3469573" y="3107404"/>
              <a:ext cx="1936447"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Cross-Query Data Sources</a:t>
              </a:r>
            </a:p>
          </p:txBody>
        </p:sp>
        <p:pic>
          <p:nvPicPr>
            <p:cNvPr id="53" name="Graphic 52">
              <a:extLst>
                <a:ext uri="{FF2B5EF4-FFF2-40B4-BE49-F238E27FC236}">
                  <a16:creationId xmlns:a16="http://schemas.microsoft.com/office/drawing/2014/main" id="{B803580E-E2FF-96C9-B4E7-BA62FCF367C2}"/>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4858195" y="3575765"/>
              <a:ext cx="320040" cy="320040"/>
            </a:xfrm>
            <a:prstGeom prst="rect">
              <a:avLst/>
            </a:prstGeom>
          </p:spPr>
        </p:pic>
        <p:pic>
          <p:nvPicPr>
            <p:cNvPr id="54" name="Graphic 53">
              <a:extLst>
                <a:ext uri="{FF2B5EF4-FFF2-40B4-BE49-F238E27FC236}">
                  <a16:creationId xmlns:a16="http://schemas.microsoft.com/office/drawing/2014/main" id="{FE78D849-374F-A6E9-1745-F67DD8217ABE}"/>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258381" y="3575765"/>
              <a:ext cx="320040" cy="320040"/>
            </a:xfrm>
            <a:prstGeom prst="rect">
              <a:avLst/>
            </a:prstGeom>
          </p:spPr>
        </p:pic>
        <p:pic>
          <p:nvPicPr>
            <p:cNvPr id="55" name="Graphic 54">
              <a:extLst>
                <a:ext uri="{FF2B5EF4-FFF2-40B4-BE49-F238E27FC236}">
                  <a16:creationId xmlns:a16="http://schemas.microsoft.com/office/drawing/2014/main" id="{5FFD0379-12B3-105A-FB51-6DE606A62DE1}"/>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4458010" y="3566077"/>
              <a:ext cx="320040" cy="320040"/>
            </a:xfrm>
            <a:prstGeom prst="rect">
              <a:avLst/>
            </a:prstGeom>
          </p:spPr>
        </p:pic>
        <p:pic>
          <p:nvPicPr>
            <p:cNvPr id="56" name="Graphic 55">
              <a:extLst>
                <a:ext uri="{FF2B5EF4-FFF2-40B4-BE49-F238E27FC236}">
                  <a16:creationId xmlns:a16="http://schemas.microsoft.com/office/drawing/2014/main" id="{81626311-2051-2490-C941-1728944F4039}"/>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4057825" y="3575765"/>
              <a:ext cx="320040" cy="320040"/>
            </a:xfrm>
            <a:prstGeom prst="rect">
              <a:avLst/>
            </a:prstGeom>
          </p:spPr>
        </p:pic>
        <p:pic>
          <p:nvPicPr>
            <p:cNvPr id="57" name="Graphic 56" descr="ADLS gen2">
              <a:extLst>
                <a:ext uri="{FF2B5EF4-FFF2-40B4-BE49-F238E27FC236}">
                  <a16:creationId xmlns:a16="http://schemas.microsoft.com/office/drawing/2014/main" id="{AD74C5E8-E234-0C9D-F3BD-621E365BD498}"/>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305048" y="3567508"/>
              <a:ext cx="320040" cy="320040"/>
            </a:xfrm>
            <a:prstGeom prst="rect">
              <a:avLst/>
            </a:prstGeom>
          </p:spPr>
        </p:pic>
        <p:pic>
          <p:nvPicPr>
            <p:cNvPr id="58" name="Picture 57" descr="Customer Data Lake (blob/ADLSGen2)">
              <a:extLst>
                <a:ext uri="{FF2B5EF4-FFF2-40B4-BE49-F238E27FC236}">
                  <a16:creationId xmlns:a16="http://schemas.microsoft.com/office/drawing/2014/main" id="{FF07BD7F-C14B-1A0C-F98A-1AD0F2F94AFA}"/>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3720819" y="3568355"/>
              <a:ext cx="276558" cy="352554"/>
            </a:xfrm>
            <a:prstGeom prst="rect">
              <a:avLst/>
            </a:prstGeom>
          </p:spPr>
        </p:pic>
      </p:grpSp>
      <p:grpSp>
        <p:nvGrpSpPr>
          <p:cNvPr id="16" name="Group 15">
            <a:extLst>
              <a:ext uri="{FF2B5EF4-FFF2-40B4-BE49-F238E27FC236}">
                <a16:creationId xmlns:a16="http://schemas.microsoft.com/office/drawing/2014/main" id="{6CE31622-B2FA-5B0B-37EE-E5EC74C0E6A2}"/>
              </a:ext>
            </a:extLst>
          </p:cNvPr>
          <p:cNvGrpSpPr/>
          <p:nvPr/>
        </p:nvGrpSpPr>
        <p:grpSpPr>
          <a:xfrm>
            <a:off x="997872" y="1052941"/>
            <a:ext cx="1936447" cy="3376067"/>
            <a:chOff x="997872" y="738908"/>
            <a:chExt cx="1936447" cy="3376067"/>
          </a:xfrm>
        </p:grpSpPr>
        <p:sp>
          <p:nvSpPr>
            <p:cNvPr id="3" name="Rectangle: Rounded Corners 2">
              <a:extLst>
                <a:ext uri="{FF2B5EF4-FFF2-40B4-BE49-F238E27FC236}">
                  <a16:creationId xmlns:a16="http://schemas.microsoft.com/office/drawing/2014/main" id="{A5F4C2EB-BDAC-B025-D19F-3E22BB4A94BA}"/>
                </a:ext>
              </a:extLst>
            </p:cNvPr>
            <p:cNvSpPr/>
            <p:nvPr/>
          </p:nvSpPr>
          <p:spPr bwMode="auto">
            <a:xfrm>
              <a:off x="1275992" y="738908"/>
              <a:ext cx="1416028" cy="3376067"/>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7313964D-AA3A-13D8-5150-9D1C9A580AB6}"/>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1477967" y="1324113"/>
              <a:ext cx="976259" cy="2600036"/>
            </a:xfrm>
            <a:prstGeom prst="rect">
              <a:avLst/>
            </a:prstGeom>
          </p:spPr>
        </p:pic>
        <p:sp>
          <p:nvSpPr>
            <p:cNvPr id="59" name="TextBox 58">
              <a:extLst>
                <a:ext uri="{FF2B5EF4-FFF2-40B4-BE49-F238E27FC236}">
                  <a16:creationId xmlns:a16="http://schemas.microsoft.com/office/drawing/2014/main" id="{C0580250-D353-27AD-BBC8-BDB498B4C1D5}"/>
                </a:ext>
              </a:extLst>
            </p:cNvPr>
            <p:cNvSpPr txBox="1"/>
            <p:nvPr/>
          </p:nvSpPr>
          <p:spPr>
            <a:xfrm>
              <a:off x="997872" y="746161"/>
              <a:ext cx="1936447"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Data Formats</a:t>
              </a:r>
            </a:p>
          </p:txBody>
        </p:sp>
      </p:grpSp>
      <p:sp>
        <p:nvSpPr>
          <p:cNvPr id="17" name="Rectangle: Rounded Corners 16">
            <a:extLst>
              <a:ext uri="{FF2B5EF4-FFF2-40B4-BE49-F238E27FC236}">
                <a16:creationId xmlns:a16="http://schemas.microsoft.com/office/drawing/2014/main" id="{B9C1455D-FF4E-1708-B1F6-B5C2ACD5C7BF}"/>
              </a:ext>
            </a:extLst>
          </p:cNvPr>
          <p:cNvSpPr/>
          <p:nvPr/>
        </p:nvSpPr>
        <p:spPr bwMode="auto">
          <a:xfrm>
            <a:off x="2002512" y="6190061"/>
            <a:ext cx="8249050" cy="392031"/>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Running on Azure Platform, Available in 50+ Regions, Ring 1 Service</a:t>
            </a:r>
          </a:p>
        </p:txBody>
      </p:sp>
      <p:grpSp>
        <p:nvGrpSpPr>
          <p:cNvPr id="1037" name="Group 1036">
            <a:extLst>
              <a:ext uri="{FF2B5EF4-FFF2-40B4-BE49-F238E27FC236}">
                <a16:creationId xmlns:a16="http://schemas.microsoft.com/office/drawing/2014/main" id="{A3B8E6B5-26C7-4724-37E3-DA28F95BA2A1}"/>
              </a:ext>
            </a:extLst>
          </p:cNvPr>
          <p:cNvGrpSpPr/>
          <p:nvPr/>
        </p:nvGrpSpPr>
        <p:grpSpPr>
          <a:xfrm>
            <a:off x="2005902" y="5232733"/>
            <a:ext cx="3872767" cy="812294"/>
            <a:chOff x="2005902" y="5232733"/>
            <a:chExt cx="3872767" cy="812294"/>
          </a:xfrm>
        </p:grpSpPr>
        <p:sp>
          <p:nvSpPr>
            <p:cNvPr id="14" name="Rectangle: Rounded Corners 13">
              <a:extLst>
                <a:ext uri="{FF2B5EF4-FFF2-40B4-BE49-F238E27FC236}">
                  <a16:creationId xmlns:a16="http://schemas.microsoft.com/office/drawing/2014/main" id="{0F984A1C-E703-358F-CFD0-4B465A959647}"/>
                </a:ext>
              </a:extLst>
            </p:cNvPr>
            <p:cNvSpPr/>
            <p:nvPr/>
          </p:nvSpPr>
          <p:spPr bwMode="auto">
            <a:xfrm>
              <a:off x="2005902" y="5237884"/>
              <a:ext cx="3872767" cy="807143"/>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Availability, Performance, Automation, Monitoring</a:t>
              </a:r>
            </a:p>
          </p:txBody>
        </p:sp>
        <p:sp>
          <p:nvSpPr>
            <p:cNvPr id="1024" name="TextBox 1023">
              <a:extLst>
                <a:ext uri="{FF2B5EF4-FFF2-40B4-BE49-F238E27FC236}">
                  <a16:creationId xmlns:a16="http://schemas.microsoft.com/office/drawing/2014/main" id="{32124793-F623-34D3-817F-E8CAFE9DA34B}"/>
                </a:ext>
              </a:extLst>
            </p:cNvPr>
            <p:cNvSpPr txBox="1"/>
            <p:nvPr/>
          </p:nvSpPr>
          <p:spPr>
            <a:xfrm>
              <a:off x="2974061" y="5232733"/>
              <a:ext cx="1936447"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Enterprise Readiness</a:t>
              </a:r>
            </a:p>
          </p:txBody>
        </p:sp>
      </p:grpSp>
      <p:grpSp>
        <p:nvGrpSpPr>
          <p:cNvPr id="1038" name="Group 1037">
            <a:extLst>
              <a:ext uri="{FF2B5EF4-FFF2-40B4-BE49-F238E27FC236}">
                <a16:creationId xmlns:a16="http://schemas.microsoft.com/office/drawing/2014/main" id="{464B25E4-BC05-D7E8-3A57-F0449474FCE0}"/>
              </a:ext>
            </a:extLst>
          </p:cNvPr>
          <p:cNvGrpSpPr/>
          <p:nvPr/>
        </p:nvGrpSpPr>
        <p:grpSpPr>
          <a:xfrm>
            <a:off x="6274343" y="5200493"/>
            <a:ext cx="3980609" cy="840208"/>
            <a:chOff x="6274343" y="5200493"/>
            <a:chExt cx="3980609" cy="840208"/>
          </a:xfrm>
        </p:grpSpPr>
        <p:sp>
          <p:nvSpPr>
            <p:cNvPr id="15" name="Rectangle: Rounded Corners 14">
              <a:extLst>
                <a:ext uri="{FF2B5EF4-FFF2-40B4-BE49-F238E27FC236}">
                  <a16:creationId xmlns:a16="http://schemas.microsoft.com/office/drawing/2014/main" id="{7BA853F6-CEC5-44E6-D63D-C23EFFF3D95D}"/>
                </a:ext>
              </a:extLst>
            </p:cNvPr>
            <p:cNvSpPr/>
            <p:nvPr/>
          </p:nvSpPr>
          <p:spPr bwMode="auto">
            <a:xfrm>
              <a:off x="6274343" y="5200493"/>
              <a:ext cx="3980609" cy="840208"/>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Data Encryption, Network Security, RBAC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Multi-tenancy, Azure Active Directory Integration</a:t>
              </a: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5" name="TextBox 1024">
              <a:extLst>
                <a:ext uri="{FF2B5EF4-FFF2-40B4-BE49-F238E27FC236}">
                  <a16:creationId xmlns:a16="http://schemas.microsoft.com/office/drawing/2014/main" id="{86A33669-A77A-CB74-45A8-11283DE0C3B2}"/>
                </a:ext>
              </a:extLst>
            </p:cNvPr>
            <p:cNvSpPr txBox="1"/>
            <p:nvPr/>
          </p:nvSpPr>
          <p:spPr>
            <a:xfrm>
              <a:off x="7296423" y="5232733"/>
              <a:ext cx="1936447"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Security</a:t>
              </a:r>
            </a:p>
          </p:txBody>
        </p:sp>
      </p:grpSp>
      <p:grpSp>
        <p:nvGrpSpPr>
          <p:cNvPr id="34" name="Group 33">
            <a:extLst>
              <a:ext uri="{FF2B5EF4-FFF2-40B4-BE49-F238E27FC236}">
                <a16:creationId xmlns:a16="http://schemas.microsoft.com/office/drawing/2014/main" id="{36310BC8-9DE2-74AA-B3B6-5F3658FCBE86}"/>
              </a:ext>
            </a:extLst>
          </p:cNvPr>
          <p:cNvGrpSpPr/>
          <p:nvPr/>
        </p:nvGrpSpPr>
        <p:grpSpPr>
          <a:xfrm>
            <a:off x="514350" y="324606"/>
            <a:ext cx="11182350" cy="6400802"/>
            <a:chOff x="1005930" y="10573"/>
            <a:chExt cx="10327088" cy="6101267"/>
          </a:xfrm>
        </p:grpSpPr>
        <p:sp>
          <p:nvSpPr>
            <p:cNvPr id="1027" name="Rectangle 1026">
              <a:extLst>
                <a:ext uri="{FF2B5EF4-FFF2-40B4-BE49-F238E27FC236}">
                  <a16:creationId xmlns:a16="http://schemas.microsoft.com/office/drawing/2014/main" id="{1CDD4A40-9FD5-010B-C428-7321CE36BC93}"/>
                </a:ext>
              </a:extLst>
            </p:cNvPr>
            <p:cNvSpPr/>
            <p:nvPr/>
          </p:nvSpPr>
          <p:spPr bwMode="auto">
            <a:xfrm>
              <a:off x="1005930" y="323652"/>
              <a:ext cx="10327088" cy="5788188"/>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9" name="Rectangle 1028">
              <a:extLst>
                <a:ext uri="{FF2B5EF4-FFF2-40B4-BE49-F238E27FC236}">
                  <a16:creationId xmlns:a16="http://schemas.microsoft.com/office/drawing/2014/main" id="{94100001-F415-8841-4486-2B906183B2DF}"/>
                </a:ext>
              </a:extLst>
            </p:cNvPr>
            <p:cNvSpPr/>
            <p:nvPr/>
          </p:nvSpPr>
          <p:spPr>
            <a:xfrm>
              <a:off x="1120700" y="10573"/>
              <a:ext cx="1763624" cy="400110"/>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2000" b="0" i="0" u="none" strike="noStrike" kern="0" cap="none" spc="0" normalizeH="0" baseline="0" noProof="0">
                  <a:ln>
                    <a:noFill/>
                  </a:ln>
                  <a:solidFill>
                    <a:srgbClr val="50E6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Explorer</a:t>
              </a:r>
            </a:p>
          </p:txBody>
        </p:sp>
        <p:sp>
          <p:nvSpPr>
            <p:cNvPr id="1030" name="Rectangle 1029">
              <a:extLst>
                <a:ext uri="{FF2B5EF4-FFF2-40B4-BE49-F238E27FC236}">
                  <a16:creationId xmlns:a16="http://schemas.microsoft.com/office/drawing/2014/main" id="{D7A793B6-35D8-6F6F-5AC5-D33F3D58A482}"/>
                </a:ext>
              </a:extLst>
            </p:cNvPr>
            <p:cNvSpPr/>
            <p:nvPr/>
          </p:nvSpPr>
          <p:spPr>
            <a:xfrm>
              <a:off x="1120700" y="342701"/>
              <a:ext cx="2940228" cy="307777"/>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400" b="0" i="0" u="none" strike="noStrike" kern="0" cap="none" spc="0" normalizeH="0" baseline="0" noProof="0">
                  <a:ln>
                    <a:noFill/>
                  </a:ln>
                  <a:solidFill>
                    <a:srgbClr val="50E6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 Time Data Analytics Platform</a:t>
              </a:r>
            </a:p>
          </p:txBody>
        </p:sp>
      </p:grpSp>
      <p:grpSp>
        <p:nvGrpSpPr>
          <p:cNvPr id="19" name="Group 18">
            <a:extLst>
              <a:ext uri="{FF2B5EF4-FFF2-40B4-BE49-F238E27FC236}">
                <a16:creationId xmlns:a16="http://schemas.microsoft.com/office/drawing/2014/main" id="{9117918A-CA7A-9955-9613-80F5853490E4}"/>
              </a:ext>
            </a:extLst>
          </p:cNvPr>
          <p:cNvGrpSpPr/>
          <p:nvPr/>
        </p:nvGrpSpPr>
        <p:grpSpPr>
          <a:xfrm>
            <a:off x="6073286" y="1060193"/>
            <a:ext cx="1936447" cy="3368812"/>
            <a:chOff x="6073286" y="746160"/>
            <a:chExt cx="1936447" cy="3368812"/>
          </a:xfrm>
        </p:grpSpPr>
        <p:sp>
          <p:nvSpPr>
            <p:cNvPr id="6" name="Rectangle 5">
              <a:extLst>
                <a:ext uri="{FF2B5EF4-FFF2-40B4-BE49-F238E27FC236}">
                  <a16:creationId xmlns:a16="http://schemas.microsoft.com/office/drawing/2014/main" id="{A5E8A332-B2BA-CBD2-3C9B-4703699E4CE6}"/>
                </a:ext>
              </a:extLst>
            </p:cNvPr>
            <p:cNvSpPr/>
            <p:nvPr/>
          </p:nvSpPr>
          <p:spPr bwMode="auto">
            <a:xfrm>
              <a:off x="6353973" y="1674215"/>
              <a:ext cx="1376748" cy="591437"/>
            </a:xfrm>
            <a:prstGeom prst="rect">
              <a:avLst/>
            </a:prstGeom>
            <a:noFill/>
            <a:ln w="63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In-place Transformation</a:t>
              </a:r>
            </a:p>
          </p:txBody>
        </p:sp>
        <p:sp>
          <p:nvSpPr>
            <p:cNvPr id="7" name="Rectangle 6">
              <a:extLst>
                <a:ext uri="{FF2B5EF4-FFF2-40B4-BE49-F238E27FC236}">
                  <a16:creationId xmlns:a16="http://schemas.microsoft.com/office/drawing/2014/main" id="{EEA379F1-36AC-84AA-633C-A0DF9C1F257C}"/>
                </a:ext>
              </a:extLst>
            </p:cNvPr>
            <p:cNvSpPr/>
            <p:nvPr/>
          </p:nvSpPr>
          <p:spPr bwMode="auto">
            <a:xfrm>
              <a:off x="6363183" y="3306773"/>
              <a:ext cx="1376748" cy="611299"/>
            </a:xfrm>
            <a:prstGeom prst="rect">
              <a:avLst/>
            </a:prstGeom>
            <a:noFill/>
            <a:ln w="63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Compressed Data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Storage</a:t>
              </a:r>
            </a:p>
          </p:txBody>
        </p:sp>
        <p:sp>
          <p:nvSpPr>
            <p:cNvPr id="8" name="Rectangle 7">
              <a:extLst>
                <a:ext uri="{FF2B5EF4-FFF2-40B4-BE49-F238E27FC236}">
                  <a16:creationId xmlns:a16="http://schemas.microsoft.com/office/drawing/2014/main" id="{702D91AF-F42A-4F87-9074-1A1BA37DA5EB}"/>
                </a:ext>
              </a:extLst>
            </p:cNvPr>
            <p:cNvSpPr/>
            <p:nvPr/>
          </p:nvSpPr>
          <p:spPr bwMode="auto">
            <a:xfrm>
              <a:off x="6363183" y="2456200"/>
              <a:ext cx="1376748" cy="634205"/>
            </a:xfrm>
            <a:prstGeom prst="rect">
              <a:avLst/>
            </a:prstGeom>
            <a:noFill/>
            <a:ln w="63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Analytics Engine</a:t>
              </a:r>
            </a:p>
          </p:txBody>
        </p:sp>
        <p:sp>
          <p:nvSpPr>
            <p:cNvPr id="2" name="Rectangle: Rounded Corners 1">
              <a:extLst>
                <a:ext uri="{FF2B5EF4-FFF2-40B4-BE49-F238E27FC236}">
                  <a16:creationId xmlns:a16="http://schemas.microsoft.com/office/drawing/2014/main" id="{79F0B35D-5DC3-7E08-117B-C51406FB47E4}"/>
                </a:ext>
              </a:extLst>
            </p:cNvPr>
            <p:cNvSpPr/>
            <p:nvPr/>
          </p:nvSpPr>
          <p:spPr bwMode="auto">
            <a:xfrm>
              <a:off x="6096000" y="746160"/>
              <a:ext cx="1891020" cy="3368812"/>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F4CE5AA6-AA6F-933D-8693-9932B7D64A06}"/>
                </a:ext>
              </a:extLst>
            </p:cNvPr>
            <p:cNvSpPr txBox="1"/>
            <p:nvPr/>
          </p:nvSpPr>
          <p:spPr>
            <a:xfrm>
              <a:off x="6073286" y="746160"/>
              <a:ext cx="1936447"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50E6FF"/>
                  </a:solidFill>
                  <a:effectLst/>
                  <a:uLnTx/>
                  <a:uFillTx/>
                  <a:latin typeface="Segoe UI"/>
                  <a:ea typeface="Segoe UI" pitchFamily="34" charset="0"/>
                  <a:cs typeface="Segoe UI" pitchFamily="34" charset="0"/>
                </a:rPr>
                <a:t>Data Explorer Cluster</a:t>
              </a:r>
            </a:p>
          </p:txBody>
        </p:sp>
        <p:pic>
          <p:nvPicPr>
            <p:cNvPr id="12" name="Picture 11" descr="ADX logo">
              <a:extLst>
                <a:ext uri="{FF2B5EF4-FFF2-40B4-BE49-F238E27FC236}">
                  <a16:creationId xmlns:a16="http://schemas.microsoft.com/office/drawing/2014/main" id="{33B0341C-5162-51F5-6C9B-AE12D86D8531}"/>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6763367" y="1166494"/>
              <a:ext cx="498304" cy="261610"/>
            </a:xfrm>
            <a:prstGeom prst="rect">
              <a:avLst/>
            </a:prstGeom>
          </p:spPr>
        </p:pic>
      </p:grpSp>
      <p:grpSp>
        <p:nvGrpSpPr>
          <p:cNvPr id="1044" name="Group 1043">
            <a:extLst>
              <a:ext uri="{FF2B5EF4-FFF2-40B4-BE49-F238E27FC236}">
                <a16:creationId xmlns:a16="http://schemas.microsoft.com/office/drawing/2014/main" id="{D585A98D-5A9A-7AA8-C35E-4BC2DD711468}"/>
              </a:ext>
            </a:extLst>
          </p:cNvPr>
          <p:cNvGrpSpPr/>
          <p:nvPr/>
        </p:nvGrpSpPr>
        <p:grpSpPr>
          <a:xfrm>
            <a:off x="2979865" y="1052942"/>
            <a:ext cx="2824917" cy="2231491"/>
            <a:chOff x="2979865" y="738909"/>
            <a:chExt cx="2824917" cy="2231491"/>
          </a:xfrm>
        </p:grpSpPr>
        <p:grpSp>
          <p:nvGrpSpPr>
            <p:cNvPr id="62" name="Group 61">
              <a:extLst>
                <a:ext uri="{FF2B5EF4-FFF2-40B4-BE49-F238E27FC236}">
                  <a16:creationId xmlns:a16="http://schemas.microsoft.com/office/drawing/2014/main" id="{F0066FA8-A23F-CFA1-7F7D-5878E4719533}"/>
                </a:ext>
              </a:extLst>
            </p:cNvPr>
            <p:cNvGrpSpPr/>
            <p:nvPr/>
          </p:nvGrpSpPr>
          <p:grpSpPr>
            <a:xfrm>
              <a:off x="2979865" y="738909"/>
              <a:ext cx="2824917" cy="2231491"/>
              <a:chOff x="2979865" y="738909"/>
              <a:chExt cx="2824917" cy="2231491"/>
            </a:xfrm>
          </p:grpSpPr>
          <p:sp>
            <p:nvSpPr>
              <p:cNvPr id="4" name="Rectangle: Rounded Corners 3">
                <a:extLst>
                  <a:ext uri="{FF2B5EF4-FFF2-40B4-BE49-F238E27FC236}">
                    <a16:creationId xmlns:a16="http://schemas.microsoft.com/office/drawing/2014/main" id="{110C9925-350B-469C-DA5D-88DA88056328}"/>
                  </a:ext>
                </a:extLst>
              </p:cNvPr>
              <p:cNvSpPr/>
              <p:nvPr/>
            </p:nvSpPr>
            <p:spPr bwMode="auto">
              <a:xfrm>
                <a:off x="2979865" y="738909"/>
                <a:ext cx="2824917" cy="2231491"/>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2ABE2502-1DD8-86E1-F042-A5D83916F42F}"/>
                  </a:ext>
                </a:extLst>
              </p:cNvPr>
              <p:cNvSpPr txBox="1"/>
              <p:nvPr/>
            </p:nvSpPr>
            <p:spPr>
              <a:xfrm>
                <a:off x="3424099" y="746161"/>
                <a:ext cx="1936447"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Data Ingestion</a:t>
                </a:r>
              </a:p>
            </p:txBody>
          </p:sp>
        </p:grpSp>
        <p:pic>
          <p:nvPicPr>
            <p:cNvPr id="1042" name="Picture 1041">
              <a:extLst>
                <a:ext uri="{FF2B5EF4-FFF2-40B4-BE49-F238E27FC236}">
                  <a16:creationId xmlns:a16="http://schemas.microsoft.com/office/drawing/2014/main" id="{CDCFF500-523F-C015-E870-564C1C6064B5}"/>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3358165" y="1022399"/>
              <a:ext cx="2047324" cy="876166"/>
            </a:xfrm>
            <a:prstGeom prst="rect">
              <a:avLst/>
            </a:prstGeom>
          </p:spPr>
        </p:pic>
        <p:pic>
          <p:nvPicPr>
            <p:cNvPr id="1043" name="Picture 1042">
              <a:extLst>
                <a:ext uri="{FF2B5EF4-FFF2-40B4-BE49-F238E27FC236}">
                  <a16:creationId xmlns:a16="http://schemas.microsoft.com/office/drawing/2014/main" id="{89753755-5070-7DF7-91AD-1E9F44479A7D}"/>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3357493" y="1994121"/>
              <a:ext cx="2047324" cy="924598"/>
            </a:xfrm>
            <a:prstGeom prst="rect">
              <a:avLst/>
            </a:prstGeom>
          </p:spPr>
        </p:pic>
      </p:grpSp>
      <p:sp>
        <p:nvSpPr>
          <p:cNvPr id="1046" name="Rectangle 1045">
            <a:extLst>
              <a:ext uri="{FF2B5EF4-FFF2-40B4-BE49-F238E27FC236}">
                <a16:creationId xmlns:a16="http://schemas.microsoft.com/office/drawing/2014/main" id="{EE0FE475-0D43-E3BD-D01C-F669BBE2086C}"/>
              </a:ext>
            </a:extLst>
          </p:cNvPr>
          <p:cNvSpPr/>
          <p:nvPr/>
        </p:nvSpPr>
        <p:spPr bwMode="auto">
          <a:xfrm>
            <a:off x="10384261" y="132592"/>
            <a:ext cx="948758" cy="27448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Native Feature</a:t>
            </a:r>
          </a:p>
        </p:txBody>
      </p:sp>
      <p:grpSp>
        <p:nvGrpSpPr>
          <p:cNvPr id="18" name="Group 17">
            <a:extLst>
              <a:ext uri="{FF2B5EF4-FFF2-40B4-BE49-F238E27FC236}">
                <a16:creationId xmlns:a16="http://schemas.microsoft.com/office/drawing/2014/main" id="{FAAC4A54-E31A-06E5-E226-64DF5E9036D0}"/>
              </a:ext>
            </a:extLst>
          </p:cNvPr>
          <p:cNvGrpSpPr/>
          <p:nvPr/>
        </p:nvGrpSpPr>
        <p:grpSpPr>
          <a:xfrm>
            <a:off x="6364209" y="3620805"/>
            <a:ext cx="1376748" cy="633293"/>
            <a:chOff x="9615857" y="5973667"/>
            <a:chExt cx="1376748" cy="732702"/>
          </a:xfrm>
        </p:grpSpPr>
        <p:sp>
          <p:nvSpPr>
            <p:cNvPr id="47" name="Rectangle: Rounded Corners 46">
              <a:extLst>
                <a:ext uri="{FF2B5EF4-FFF2-40B4-BE49-F238E27FC236}">
                  <a16:creationId xmlns:a16="http://schemas.microsoft.com/office/drawing/2014/main" id="{40AAF67A-1B5C-DA5C-B85A-F868AA91D980}"/>
                </a:ext>
              </a:extLst>
            </p:cNvPr>
            <p:cNvSpPr/>
            <p:nvPr/>
          </p:nvSpPr>
          <p:spPr bwMode="auto">
            <a:xfrm>
              <a:off x="9615857" y="5973667"/>
              <a:ext cx="1376748" cy="73270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Storage</a:t>
              </a:r>
            </a:p>
          </p:txBody>
        </p:sp>
        <p:pic>
          <p:nvPicPr>
            <p:cNvPr id="48" name="Graphic 47" descr="ADLS gen2">
              <a:extLst>
                <a:ext uri="{FF2B5EF4-FFF2-40B4-BE49-F238E27FC236}">
                  <a16:creationId xmlns:a16="http://schemas.microsoft.com/office/drawing/2014/main" id="{E388498F-33F2-CEAB-92BD-4A62613D9053}"/>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144211" y="6330882"/>
              <a:ext cx="320040" cy="320040"/>
            </a:xfrm>
            <a:prstGeom prst="rect">
              <a:avLst/>
            </a:prstGeom>
          </p:spPr>
        </p:pic>
      </p:grpSp>
      <p:grpSp>
        <p:nvGrpSpPr>
          <p:cNvPr id="49" name="Group 48">
            <a:extLst>
              <a:ext uri="{FF2B5EF4-FFF2-40B4-BE49-F238E27FC236}">
                <a16:creationId xmlns:a16="http://schemas.microsoft.com/office/drawing/2014/main" id="{A0E8267B-DD3C-AEE4-AD75-7FA030ED74BC}"/>
              </a:ext>
            </a:extLst>
          </p:cNvPr>
          <p:cNvGrpSpPr/>
          <p:nvPr/>
        </p:nvGrpSpPr>
        <p:grpSpPr>
          <a:xfrm>
            <a:off x="6337422" y="1975410"/>
            <a:ext cx="1449094" cy="1446028"/>
            <a:chOff x="6344454" y="1456326"/>
            <a:chExt cx="1449094" cy="1651077"/>
          </a:xfrm>
        </p:grpSpPr>
        <p:sp>
          <p:nvSpPr>
            <p:cNvPr id="50" name="Rectangle: Rounded Corners 49">
              <a:extLst>
                <a:ext uri="{FF2B5EF4-FFF2-40B4-BE49-F238E27FC236}">
                  <a16:creationId xmlns:a16="http://schemas.microsoft.com/office/drawing/2014/main" id="{EC449440-8D0B-622E-E600-C6F1A607C677}"/>
                </a:ext>
              </a:extLst>
            </p:cNvPr>
            <p:cNvSpPr/>
            <p:nvPr/>
          </p:nvSpPr>
          <p:spPr bwMode="auto">
            <a:xfrm>
              <a:off x="6344454" y="1456326"/>
              <a:ext cx="1449094" cy="165107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Compute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(with SSD cache)</a:t>
              </a:r>
            </a:p>
          </p:txBody>
        </p:sp>
        <p:pic>
          <p:nvPicPr>
            <p:cNvPr id="60" name="Graphic 59">
              <a:extLst>
                <a:ext uri="{FF2B5EF4-FFF2-40B4-BE49-F238E27FC236}">
                  <a16:creationId xmlns:a16="http://schemas.microsoft.com/office/drawing/2014/main" id="{3E6233D4-6E81-4263-742B-4FEDDBC5CF0C}"/>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7218530" y="2343499"/>
              <a:ext cx="360785" cy="360785"/>
            </a:xfrm>
            <a:prstGeom prst="rect">
              <a:avLst/>
            </a:prstGeom>
          </p:spPr>
        </p:pic>
        <p:pic>
          <p:nvPicPr>
            <p:cNvPr id="61" name="Graphic 60">
              <a:extLst>
                <a:ext uri="{FF2B5EF4-FFF2-40B4-BE49-F238E27FC236}">
                  <a16:creationId xmlns:a16="http://schemas.microsoft.com/office/drawing/2014/main" id="{31D0E1F9-BDF5-0301-4405-35A7B7975B6A}"/>
                </a:ext>
              </a:extLst>
            </p:cNvPr>
            <p:cNvPicPr>
              <a:picLocks noChangeAspect="1"/>
            </p:cNvPicPr>
            <p:nvPr/>
          </p:nvPicPr>
          <p:blipFill>
            <a:blip r:embed="rId35">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6580777" y="2235411"/>
              <a:ext cx="599043" cy="599043"/>
            </a:xfrm>
            <a:prstGeom prst="rect">
              <a:avLst/>
            </a:prstGeom>
          </p:spPr>
        </p:pic>
      </p:grpSp>
      <p:sp>
        <p:nvSpPr>
          <p:cNvPr id="63" name="Arrow: Up-Down 62">
            <a:extLst>
              <a:ext uri="{FF2B5EF4-FFF2-40B4-BE49-F238E27FC236}">
                <a16:creationId xmlns:a16="http://schemas.microsoft.com/office/drawing/2014/main" id="{BFC55D67-4CC1-6615-55F1-72BD58A936B5}"/>
              </a:ext>
            </a:extLst>
          </p:cNvPr>
          <p:cNvSpPr/>
          <p:nvPr/>
        </p:nvSpPr>
        <p:spPr bwMode="auto">
          <a:xfrm>
            <a:off x="6946952" y="3327271"/>
            <a:ext cx="232920" cy="369789"/>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1" name="Group 1030">
            <a:extLst>
              <a:ext uri="{FF2B5EF4-FFF2-40B4-BE49-F238E27FC236}">
                <a16:creationId xmlns:a16="http://schemas.microsoft.com/office/drawing/2014/main" id="{FF025877-F55B-60B0-863C-665E1E2C16C5}"/>
              </a:ext>
            </a:extLst>
          </p:cNvPr>
          <p:cNvGrpSpPr/>
          <p:nvPr/>
        </p:nvGrpSpPr>
        <p:grpSpPr>
          <a:xfrm>
            <a:off x="8282892" y="4390421"/>
            <a:ext cx="2577832" cy="558234"/>
            <a:chOff x="7849441" y="4264335"/>
            <a:chExt cx="2577832" cy="558234"/>
          </a:xfrm>
        </p:grpSpPr>
        <p:grpSp>
          <p:nvGrpSpPr>
            <p:cNvPr id="1032" name="Group 1031">
              <a:extLst>
                <a:ext uri="{FF2B5EF4-FFF2-40B4-BE49-F238E27FC236}">
                  <a16:creationId xmlns:a16="http://schemas.microsoft.com/office/drawing/2014/main" id="{405D0017-433B-5E3F-6E53-CE1B26DB740B}"/>
                </a:ext>
              </a:extLst>
            </p:cNvPr>
            <p:cNvGrpSpPr/>
            <p:nvPr/>
          </p:nvGrpSpPr>
          <p:grpSpPr>
            <a:xfrm>
              <a:off x="7849441" y="4264335"/>
              <a:ext cx="2577832" cy="558234"/>
              <a:chOff x="8145583" y="3089740"/>
              <a:chExt cx="2577832" cy="1025236"/>
            </a:xfrm>
          </p:grpSpPr>
          <p:sp>
            <p:nvSpPr>
              <p:cNvPr id="1034" name="Rectangle: Rounded Corners 1033">
                <a:extLst>
                  <a:ext uri="{FF2B5EF4-FFF2-40B4-BE49-F238E27FC236}">
                    <a16:creationId xmlns:a16="http://schemas.microsoft.com/office/drawing/2014/main" id="{9A74E559-4406-DEA0-005A-5A79BC3D954C}"/>
                  </a:ext>
                </a:extLst>
              </p:cNvPr>
              <p:cNvSpPr/>
              <p:nvPr/>
            </p:nvSpPr>
            <p:spPr bwMode="auto">
              <a:xfrm>
                <a:off x="8145583" y="3089740"/>
                <a:ext cx="2577832" cy="1025236"/>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endParaRPr>
              </a:p>
            </p:txBody>
          </p:sp>
          <p:sp>
            <p:nvSpPr>
              <p:cNvPr id="1035" name="TextBox 1034">
                <a:extLst>
                  <a:ext uri="{FF2B5EF4-FFF2-40B4-BE49-F238E27FC236}">
                    <a16:creationId xmlns:a16="http://schemas.microsoft.com/office/drawing/2014/main" id="{ABA12143-FB30-BA9A-F7E0-A60109D46FB4}"/>
                  </a:ext>
                </a:extLst>
              </p:cNvPr>
              <p:cNvSpPr txBox="1"/>
              <p:nvPr/>
            </p:nvSpPr>
            <p:spPr>
              <a:xfrm>
                <a:off x="8427784" y="3107404"/>
                <a:ext cx="2064029" cy="48046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50E6FF"/>
                    </a:solidFill>
                    <a:effectLst/>
                    <a:uLnTx/>
                    <a:uFillTx/>
                    <a:latin typeface="Segoe UI"/>
                    <a:ea typeface="Segoe UI" pitchFamily="34" charset="0"/>
                    <a:cs typeface="Segoe UI" pitchFamily="34" charset="0"/>
                  </a:rPr>
                  <a:t>Data Sharing </a:t>
                </a:r>
                <a:r>
                  <a:rPr kumimoji="0" lang="en-US" sz="1000" b="0" i="0" u="none" strike="noStrike" kern="1200" cap="none" spc="0" normalizeH="0" baseline="0" noProof="0" dirty="0">
                    <a:ln>
                      <a:noFill/>
                    </a:ln>
                    <a:solidFill>
                      <a:srgbClr val="50E6FF"/>
                    </a:solidFill>
                    <a:effectLst/>
                    <a:uLnTx/>
                    <a:uFillTx/>
                    <a:latin typeface="Segoe UI"/>
                    <a:ea typeface="Segoe UI" pitchFamily="34" charset="0"/>
                    <a:cs typeface="Segoe UI" pitchFamily="34" charset="0"/>
                  </a:rPr>
                  <a:t>(Follower Cluster)</a:t>
                </a:r>
                <a:endParaRPr kumimoji="0" lang="en-US" sz="1100" b="0" i="0" u="none" strike="noStrike" kern="1200" cap="none" spc="0" normalizeH="0" baseline="0" noProof="0" dirty="0">
                  <a:ln>
                    <a:noFill/>
                  </a:ln>
                  <a:solidFill>
                    <a:srgbClr val="50E6FF"/>
                  </a:solidFill>
                  <a:effectLst/>
                  <a:uLnTx/>
                  <a:uFillTx/>
                  <a:latin typeface="Segoe UI"/>
                  <a:ea typeface="Segoe UI" pitchFamily="34" charset="0"/>
                  <a:cs typeface="Segoe UI" pitchFamily="34" charset="0"/>
                </a:endParaRPr>
              </a:p>
            </p:txBody>
          </p:sp>
        </p:grpSp>
        <p:pic>
          <p:nvPicPr>
            <p:cNvPr id="1033" name="Picture 1032" descr="ADX logo">
              <a:extLst>
                <a:ext uri="{FF2B5EF4-FFF2-40B4-BE49-F238E27FC236}">
                  <a16:creationId xmlns:a16="http://schemas.microsoft.com/office/drawing/2014/main" id="{316DBD7D-1B2E-78AC-706E-58A5921BFCA0}"/>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8850713" y="4522833"/>
              <a:ext cx="498304" cy="261610"/>
            </a:xfrm>
            <a:prstGeom prst="rect">
              <a:avLst/>
            </a:prstGeom>
          </p:spPr>
        </p:pic>
      </p:grpSp>
      <p:cxnSp>
        <p:nvCxnSpPr>
          <p:cNvPr id="1036" name="Connector: Elbow 1035">
            <a:extLst>
              <a:ext uri="{FF2B5EF4-FFF2-40B4-BE49-F238E27FC236}">
                <a16:creationId xmlns:a16="http://schemas.microsoft.com/office/drawing/2014/main" id="{9AE690AE-D2BA-A81F-E3C4-D1E39BBDAB61}"/>
              </a:ext>
            </a:extLst>
          </p:cNvPr>
          <p:cNvCxnSpPr>
            <a:stCxn id="47" idx="3"/>
            <a:endCxn id="1034" idx="1"/>
          </p:cNvCxnSpPr>
          <p:nvPr/>
        </p:nvCxnSpPr>
        <p:spPr>
          <a:xfrm>
            <a:off x="7740957" y="3937452"/>
            <a:ext cx="541935" cy="732086"/>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503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p:txBody>
          <a:bodyPr/>
          <a:lstStyle/>
          <a:p>
            <a:r>
              <a:rPr lang="en-US"/>
              <a:t>Enterprise Ready – </a:t>
            </a:r>
            <a:r>
              <a:rPr lang="en-US">
                <a:solidFill>
                  <a:schemeClr val="accent2"/>
                </a:solidFill>
              </a:rPr>
              <a:t>Mission Critical</a:t>
            </a:r>
          </a:p>
        </p:txBody>
      </p:sp>
      <p:sp>
        <p:nvSpPr>
          <p:cNvPr id="13" name="Text Placeholder 2">
            <a:extLst>
              <a:ext uri="{FF2B5EF4-FFF2-40B4-BE49-F238E27FC236}">
                <a16:creationId xmlns:a16="http://schemas.microsoft.com/office/drawing/2014/main" id="{57352D6B-2A0A-4F00-8CE8-D9DAB3FF22EA}"/>
              </a:ext>
            </a:extLst>
          </p:cNvPr>
          <p:cNvSpPr txBox="1">
            <a:spLocks/>
          </p:cNvSpPr>
          <p:nvPr/>
        </p:nvSpPr>
        <p:spPr>
          <a:xfrm>
            <a:off x="11922710" y="3227601"/>
            <a:ext cx="3071275" cy="4200575"/>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600" b="1"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600" b="1"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600" b="1"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600" b="1"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600" b="1"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50E6FF"/>
              </a:solidFill>
              <a:effectLst/>
              <a:uLnTx/>
              <a:uFillTx/>
              <a:latin typeface="Segoe UI"/>
              <a:ea typeface="+mn-ea"/>
              <a:cs typeface="+mn-cs"/>
            </a:endParaRPr>
          </a:p>
          <a:p>
            <a:pPr marL="9523"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50E6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9D6AB720-7348-416F-87A3-57AEDF69FDAD}"/>
              </a:ext>
            </a:extLst>
          </p:cNvPr>
          <p:cNvGrpSpPr/>
          <p:nvPr/>
        </p:nvGrpSpPr>
        <p:grpSpPr>
          <a:xfrm>
            <a:off x="3960766" y="1537268"/>
            <a:ext cx="4324951" cy="4343133"/>
            <a:chOff x="3478307" y="1222988"/>
            <a:chExt cx="5264160" cy="5286290"/>
          </a:xfrm>
        </p:grpSpPr>
        <p:pic>
          <p:nvPicPr>
            <p:cNvPr id="12" name="Picture 11" descr="A picture containing glass&#10;&#10;Description automatically generated">
              <a:extLst>
                <a:ext uri="{FF2B5EF4-FFF2-40B4-BE49-F238E27FC236}">
                  <a16:creationId xmlns:a16="http://schemas.microsoft.com/office/drawing/2014/main" id="{C261DE71-621F-4575-B855-78BB1477861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996854" y="1752600"/>
              <a:ext cx="4227067" cy="4227067"/>
            </a:xfrm>
            <a:custGeom>
              <a:avLst/>
              <a:gdLst>
                <a:gd name="connsiteX0" fmla="*/ 2612775 w 5225550"/>
                <a:gd name="connsiteY0" fmla="*/ 0 h 5225550"/>
                <a:gd name="connsiteX1" fmla="*/ 5225550 w 5225550"/>
                <a:gd name="connsiteY1" fmla="*/ 2612775 h 5225550"/>
                <a:gd name="connsiteX2" fmla="*/ 2612775 w 5225550"/>
                <a:gd name="connsiteY2" fmla="*/ 5225550 h 5225550"/>
                <a:gd name="connsiteX3" fmla="*/ 0 w 5225550"/>
                <a:gd name="connsiteY3" fmla="*/ 2612775 h 5225550"/>
                <a:gd name="connsiteX4" fmla="*/ 2612775 w 5225550"/>
                <a:gd name="connsiteY4" fmla="*/ 0 h 5225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5550" h="5225550">
                  <a:moveTo>
                    <a:pt x="2612775" y="0"/>
                  </a:moveTo>
                  <a:cubicBezTo>
                    <a:pt x="4055771" y="0"/>
                    <a:pt x="5225550" y="1169779"/>
                    <a:pt x="5225550" y="2612775"/>
                  </a:cubicBezTo>
                  <a:cubicBezTo>
                    <a:pt x="5225550" y="4055771"/>
                    <a:pt x="4055771" y="5225550"/>
                    <a:pt x="2612775" y="5225550"/>
                  </a:cubicBezTo>
                  <a:cubicBezTo>
                    <a:pt x="1169779" y="5225550"/>
                    <a:pt x="0" y="4055771"/>
                    <a:pt x="0" y="2612775"/>
                  </a:cubicBezTo>
                  <a:cubicBezTo>
                    <a:pt x="0" y="1169779"/>
                    <a:pt x="1169779" y="0"/>
                    <a:pt x="2612775" y="0"/>
                  </a:cubicBezTo>
                  <a:close/>
                </a:path>
              </a:pathLst>
            </a:custGeom>
            <a:effectLst>
              <a:glow rad="292100">
                <a:schemeClr val="accent1">
                  <a:satMod val="175000"/>
                  <a:alpha val="40000"/>
                </a:schemeClr>
              </a:glow>
            </a:effectLst>
          </p:spPr>
        </p:pic>
        <p:sp>
          <p:nvSpPr>
            <p:cNvPr id="7" name="Oval 6">
              <a:extLst>
                <a:ext uri="{FF2B5EF4-FFF2-40B4-BE49-F238E27FC236}">
                  <a16:creationId xmlns:a16="http://schemas.microsoft.com/office/drawing/2014/main" id="{A194771A-7877-4869-A372-CA807567A1F7}"/>
                </a:ext>
              </a:extLst>
            </p:cNvPr>
            <p:cNvSpPr/>
            <p:nvPr/>
          </p:nvSpPr>
          <p:spPr bwMode="auto">
            <a:xfrm>
              <a:off x="3478307" y="1222988"/>
              <a:ext cx="5264160" cy="5286290"/>
            </a:xfrm>
            <a:prstGeom prst="ellipse">
              <a:avLst/>
            </a:prstGeom>
            <a:noFill/>
            <a:ln w="12700" cap="rnd">
              <a:solidFill>
                <a:schemeClr val="accent2"/>
              </a:solidFill>
              <a:miter lim="800000"/>
              <a:headEnd/>
              <a:tailEnd/>
            </a:ln>
            <a:effectLst>
              <a:glow rad="63500">
                <a:schemeClr val="accent1">
                  <a:satMod val="175000"/>
                  <a:alpha val="40000"/>
                </a:schemeClr>
              </a:glow>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 name="TextBox 15">
            <a:extLst>
              <a:ext uri="{FF2B5EF4-FFF2-40B4-BE49-F238E27FC236}">
                <a16:creationId xmlns:a16="http://schemas.microsoft.com/office/drawing/2014/main" id="{5815896F-887F-482D-AD82-D870A9B75998}"/>
              </a:ext>
            </a:extLst>
          </p:cNvPr>
          <p:cNvSpPr txBox="1"/>
          <p:nvPr/>
        </p:nvSpPr>
        <p:spPr>
          <a:xfrm>
            <a:off x="354140" y="1456775"/>
            <a:ext cx="4227067" cy="369332"/>
          </a:xfrm>
          <a:prstGeom prst="rect">
            <a:avLst/>
          </a:prstGeom>
          <a:noFill/>
        </p:spPr>
        <p:txBody>
          <a:bodyPr wrap="square">
            <a:spAutoFit/>
          </a:bodyPr>
          <a:lstStyle/>
          <a:p>
            <a:pPr marL="0" marR="0" lvl="0" indent="0" algn="r"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Azure Active Directory Integration</a:t>
            </a:r>
          </a:p>
        </p:txBody>
      </p:sp>
      <p:sp>
        <p:nvSpPr>
          <p:cNvPr id="18" name="TextBox 17">
            <a:extLst>
              <a:ext uri="{FF2B5EF4-FFF2-40B4-BE49-F238E27FC236}">
                <a16:creationId xmlns:a16="http://schemas.microsoft.com/office/drawing/2014/main" id="{C1A00702-0A46-42F1-A1DC-8BECC2F71C49}"/>
              </a:ext>
            </a:extLst>
          </p:cNvPr>
          <p:cNvSpPr txBox="1"/>
          <p:nvPr/>
        </p:nvSpPr>
        <p:spPr>
          <a:xfrm>
            <a:off x="801517" y="2257545"/>
            <a:ext cx="3157914" cy="369332"/>
          </a:xfrm>
          <a:prstGeom prst="rect">
            <a:avLst/>
          </a:prstGeom>
          <a:noFill/>
        </p:spPr>
        <p:txBody>
          <a:bodyPr wrap="square">
            <a:spAutoFit/>
          </a:bodyPr>
          <a:lstStyle/>
          <a:p>
            <a:pPr marL="0" marR="0" lvl="0" indent="0" algn="r"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Role based authorization</a:t>
            </a:r>
          </a:p>
        </p:txBody>
      </p:sp>
      <p:sp>
        <p:nvSpPr>
          <p:cNvPr id="20" name="TextBox 19">
            <a:extLst>
              <a:ext uri="{FF2B5EF4-FFF2-40B4-BE49-F238E27FC236}">
                <a16:creationId xmlns:a16="http://schemas.microsoft.com/office/drawing/2014/main" id="{49ECAB41-0AB1-4F11-A975-74B30A215C32}"/>
              </a:ext>
            </a:extLst>
          </p:cNvPr>
          <p:cNvSpPr txBox="1"/>
          <p:nvPr/>
        </p:nvSpPr>
        <p:spPr>
          <a:xfrm>
            <a:off x="505611" y="3014883"/>
            <a:ext cx="3099150" cy="646331"/>
          </a:xfrm>
          <a:prstGeom prst="rect">
            <a:avLst/>
          </a:prstGeom>
          <a:noFill/>
        </p:spPr>
        <p:txBody>
          <a:bodyPr wrap="square">
            <a:spAutoFit/>
          </a:bodyPr>
          <a:lstStyle/>
          <a:p>
            <a:pPr marL="0" marR="0" lvl="0" indent="0" algn="r"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Synapse Managed Vnet with Data Exfiltration Protection</a:t>
            </a:r>
          </a:p>
        </p:txBody>
      </p:sp>
      <p:sp>
        <p:nvSpPr>
          <p:cNvPr id="22" name="TextBox 21">
            <a:extLst>
              <a:ext uri="{FF2B5EF4-FFF2-40B4-BE49-F238E27FC236}">
                <a16:creationId xmlns:a16="http://schemas.microsoft.com/office/drawing/2014/main" id="{DB74133D-DEC9-42DD-B615-27365879F585}"/>
              </a:ext>
            </a:extLst>
          </p:cNvPr>
          <p:cNvSpPr txBox="1"/>
          <p:nvPr/>
        </p:nvSpPr>
        <p:spPr>
          <a:xfrm>
            <a:off x="787244" y="4049220"/>
            <a:ext cx="2868768" cy="646331"/>
          </a:xfrm>
          <a:prstGeom prst="rect">
            <a:avLst/>
          </a:prstGeom>
          <a:noFill/>
        </p:spPr>
        <p:txBody>
          <a:bodyPr wrap="square">
            <a:spAutoFit/>
          </a:bodyPr>
          <a:lstStyle/>
          <a:p>
            <a:pPr marL="0" marR="0" lvl="0" indent="0" algn="r"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Encryption with customer managed keys</a:t>
            </a:r>
          </a:p>
        </p:txBody>
      </p:sp>
      <p:sp>
        <p:nvSpPr>
          <p:cNvPr id="24" name="TextBox 23">
            <a:extLst>
              <a:ext uri="{FF2B5EF4-FFF2-40B4-BE49-F238E27FC236}">
                <a16:creationId xmlns:a16="http://schemas.microsoft.com/office/drawing/2014/main" id="{B8EA8531-46AA-49AB-8F80-D168E1F7EAE8}"/>
              </a:ext>
            </a:extLst>
          </p:cNvPr>
          <p:cNvSpPr txBox="1"/>
          <p:nvPr/>
        </p:nvSpPr>
        <p:spPr>
          <a:xfrm>
            <a:off x="4298114" y="6130856"/>
            <a:ext cx="3277770" cy="369332"/>
          </a:xfrm>
          <a:prstGeom prst="rect">
            <a:avLst/>
          </a:prstGeom>
          <a:noFill/>
        </p:spPr>
        <p:txBody>
          <a:bodyPr wrap="square">
            <a:spAutoFit/>
          </a:bodyPr>
          <a:lstStyle/>
          <a:p>
            <a:pPr marL="0" marR="0" lvl="0" indent="0" algn="r"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Build Azure Policy Support </a:t>
            </a:r>
          </a:p>
        </p:txBody>
      </p:sp>
      <p:sp>
        <p:nvSpPr>
          <p:cNvPr id="28" name="TextBox 27">
            <a:extLst>
              <a:ext uri="{FF2B5EF4-FFF2-40B4-BE49-F238E27FC236}">
                <a16:creationId xmlns:a16="http://schemas.microsoft.com/office/drawing/2014/main" id="{C928F204-1175-4DBA-AE91-81BA18CFFA28}"/>
              </a:ext>
            </a:extLst>
          </p:cNvPr>
          <p:cNvSpPr txBox="1"/>
          <p:nvPr/>
        </p:nvSpPr>
        <p:spPr>
          <a:xfrm>
            <a:off x="7497370" y="1456775"/>
            <a:ext cx="3328184" cy="369332"/>
          </a:xfrm>
          <a:prstGeom prst="rect">
            <a:avLst/>
          </a:prstGeom>
          <a:noFill/>
        </p:spPr>
        <p:txBody>
          <a:bodyPr wrap="square">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Availability Zones</a:t>
            </a:r>
          </a:p>
        </p:txBody>
      </p:sp>
      <p:sp>
        <p:nvSpPr>
          <p:cNvPr id="30" name="TextBox 29">
            <a:extLst>
              <a:ext uri="{FF2B5EF4-FFF2-40B4-BE49-F238E27FC236}">
                <a16:creationId xmlns:a16="http://schemas.microsoft.com/office/drawing/2014/main" id="{A0C7D544-A4AF-4D6D-A61A-06429C69F890}"/>
              </a:ext>
            </a:extLst>
          </p:cNvPr>
          <p:cNvSpPr txBox="1"/>
          <p:nvPr/>
        </p:nvSpPr>
        <p:spPr>
          <a:xfrm>
            <a:off x="8287053" y="2257545"/>
            <a:ext cx="2559127" cy="369332"/>
          </a:xfrm>
          <a:prstGeom prst="rect">
            <a:avLst/>
          </a:prstGeom>
          <a:noFill/>
        </p:spPr>
        <p:txBody>
          <a:bodyPr wrap="square">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Auto Scale-Up/In</a:t>
            </a:r>
          </a:p>
        </p:txBody>
      </p:sp>
      <p:sp>
        <p:nvSpPr>
          <p:cNvPr id="32" name="TextBox 31">
            <a:extLst>
              <a:ext uri="{FF2B5EF4-FFF2-40B4-BE49-F238E27FC236}">
                <a16:creationId xmlns:a16="http://schemas.microsoft.com/office/drawing/2014/main" id="{5F6D0A09-96AA-476A-80FB-2F8ECF5571E3}"/>
              </a:ext>
            </a:extLst>
          </p:cNvPr>
          <p:cNvSpPr txBox="1"/>
          <p:nvPr/>
        </p:nvSpPr>
        <p:spPr>
          <a:xfrm>
            <a:off x="8666336" y="3124643"/>
            <a:ext cx="2129965" cy="369332"/>
          </a:xfrm>
          <a:prstGeom prst="rect">
            <a:avLst/>
          </a:prstGeom>
          <a:noFill/>
        </p:spPr>
        <p:txBody>
          <a:bodyPr wrap="square">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Globally available</a:t>
            </a:r>
          </a:p>
        </p:txBody>
      </p:sp>
      <p:sp>
        <p:nvSpPr>
          <p:cNvPr id="34" name="TextBox 33">
            <a:extLst>
              <a:ext uri="{FF2B5EF4-FFF2-40B4-BE49-F238E27FC236}">
                <a16:creationId xmlns:a16="http://schemas.microsoft.com/office/drawing/2014/main" id="{4C408474-A50F-445D-88C6-F66B5CDE610F}"/>
              </a:ext>
            </a:extLst>
          </p:cNvPr>
          <p:cNvSpPr txBox="1"/>
          <p:nvPr/>
        </p:nvSpPr>
        <p:spPr>
          <a:xfrm>
            <a:off x="8652922" y="4082114"/>
            <a:ext cx="2129965" cy="369332"/>
          </a:xfrm>
          <a:prstGeom prst="rect">
            <a:avLst/>
          </a:prstGeom>
          <a:noFill/>
        </p:spPr>
        <p:txBody>
          <a:bodyPr wrap="square">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CI/CD Integration</a:t>
            </a:r>
          </a:p>
        </p:txBody>
      </p:sp>
      <p:sp>
        <p:nvSpPr>
          <p:cNvPr id="36" name="TextBox 35">
            <a:extLst>
              <a:ext uri="{FF2B5EF4-FFF2-40B4-BE49-F238E27FC236}">
                <a16:creationId xmlns:a16="http://schemas.microsoft.com/office/drawing/2014/main" id="{BCBE116C-FDA0-4CD4-8626-36A940B310C0}"/>
              </a:ext>
            </a:extLst>
          </p:cNvPr>
          <p:cNvSpPr txBox="1"/>
          <p:nvPr/>
        </p:nvSpPr>
        <p:spPr>
          <a:xfrm>
            <a:off x="8146901" y="5117359"/>
            <a:ext cx="3328184" cy="369332"/>
          </a:xfrm>
          <a:prstGeom prst="rect">
            <a:avLst/>
          </a:prstGeom>
          <a:noFill/>
        </p:spPr>
        <p:txBody>
          <a:bodyPr wrap="square">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Automated provisioning</a:t>
            </a:r>
          </a:p>
        </p:txBody>
      </p:sp>
      <p:sp>
        <p:nvSpPr>
          <p:cNvPr id="38" name="TextBox 37">
            <a:extLst>
              <a:ext uri="{FF2B5EF4-FFF2-40B4-BE49-F238E27FC236}">
                <a16:creationId xmlns:a16="http://schemas.microsoft.com/office/drawing/2014/main" id="{23F9EEA7-6C20-42F3-9F7C-FC786C57096D}"/>
              </a:ext>
            </a:extLst>
          </p:cNvPr>
          <p:cNvSpPr txBox="1"/>
          <p:nvPr/>
        </p:nvSpPr>
        <p:spPr>
          <a:xfrm>
            <a:off x="1405525" y="5117359"/>
            <a:ext cx="2660063" cy="369332"/>
          </a:xfrm>
          <a:prstGeom prst="rect">
            <a:avLst/>
          </a:prstGeom>
          <a:noFill/>
        </p:spPr>
        <p:txBody>
          <a:bodyPr wrap="square">
            <a:spAutoFit/>
          </a:bodyPr>
          <a:lstStyle/>
          <a:p>
            <a:pPr marL="0" marR="0" lvl="0" indent="0" algn="r"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Monitoring</a:t>
            </a:r>
          </a:p>
        </p:txBody>
      </p:sp>
      <p:sp>
        <p:nvSpPr>
          <p:cNvPr id="39" name="Oval 38">
            <a:extLst>
              <a:ext uri="{FF2B5EF4-FFF2-40B4-BE49-F238E27FC236}">
                <a16:creationId xmlns:a16="http://schemas.microsoft.com/office/drawing/2014/main" id="{51171D82-8959-49D1-B115-9F3BCDB98C5C}"/>
              </a:ext>
            </a:extLst>
          </p:cNvPr>
          <p:cNvSpPr/>
          <p:nvPr/>
        </p:nvSpPr>
        <p:spPr bwMode="auto">
          <a:xfrm>
            <a:off x="4674906" y="1601116"/>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C8419266-A252-40D1-8578-6736F9085DD8}"/>
              </a:ext>
            </a:extLst>
          </p:cNvPr>
          <p:cNvSpPr/>
          <p:nvPr/>
        </p:nvSpPr>
        <p:spPr bwMode="auto">
          <a:xfrm>
            <a:off x="4047069" y="2401886"/>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AB7BB0E4-C8B3-45FC-A370-C9B5D2736E92}"/>
              </a:ext>
            </a:extLst>
          </p:cNvPr>
          <p:cNvSpPr/>
          <p:nvPr/>
        </p:nvSpPr>
        <p:spPr bwMode="auto">
          <a:xfrm>
            <a:off x="3691833" y="3268984"/>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FF46D229-696B-4726-A7C1-4B6E774888FD}"/>
              </a:ext>
            </a:extLst>
          </p:cNvPr>
          <p:cNvSpPr/>
          <p:nvPr/>
        </p:nvSpPr>
        <p:spPr bwMode="auto">
          <a:xfrm>
            <a:off x="3758840" y="4332060"/>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D36F8357-16BD-4B53-80B2-37F2E29BA288}"/>
              </a:ext>
            </a:extLst>
          </p:cNvPr>
          <p:cNvSpPr/>
          <p:nvPr/>
        </p:nvSpPr>
        <p:spPr bwMode="auto">
          <a:xfrm>
            <a:off x="6040843" y="5998767"/>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4C0FD207-A677-460A-ABB3-3B5988F2CE7B}"/>
              </a:ext>
            </a:extLst>
          </p:cNvPr>
          <p:cNvSpPr/>
          <p:nvPr/>
        </p:nvSpPr>
        <p:spPr bwMode="auto">
          <a:xfrm flipH="1">
            <a:off x="7337925" y="1601116"/>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B967B560-5776-4048-965D-C74AE2DDCCC8}"/>
              </a:ext>
            </a:extLst>
          </p:cNvPr>
          <p:cNvSpPr/>
          <p:nvPr/>
        </p:nvSpPr>
        <p:spPr bwMode="auto">
          <a:xfrm flipH="1">
            <a:off x="8134087" y="2401886"/>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C98C619F-545A-484A-B07E-D3455262C6E3}"/>
              </a:ext>
            </a:extLst>
          </p:cNvPr>
          <p:cNvSpPr/>
          <p:nvPr/>
        </p:nvSpPr>
        <p:spPr bwMode="auto">
          <a:xfrm flipH="1">
            <a:off x="8498614" y="3268984"/>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04D4E6B1-28F5-4302-974F-AE26E9D94CE8}"/>
              </a:ext>
            </a:extLst>
          </p:cNvPr>
          <p:cNvSpPr/>
          <p:nvPr/>
        </p:nvSpPr>
        <p:spPr bwMode="auto">
          <a:xfrm flipH="1">
            <a:off x="8489050" y="4226455"/>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E7855E7E-FEC0-46DE-8882-25010C470832}"/>
              </a:ext>
            </a:extLst>
          </p:cNvPr>
          <p:cNvSpPr/>
          <p:nvPr/>
        </p:nvSpPr>
        <p:spPr bwMode="auto">
          <a:xfrm flipH="1">
            <a:off x="8009441" y="5261700"/>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90CBEE78-2EEF-4B6E-BB5F-6773D038865C}"/>
              </a:ext>
            </a:extLst>
          </p:cNvPr>
          <p:cNvSpPr/>
          <p:nvPr/>
        </p:nvSpPr>
        <p:spPr bwMode="auto">
          <a:xfrm>
            <a:off x="4159730" y="5261700"/>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82297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2415C-CF0B-4A6C-BADB-431451F4AE29}"/>
              </a:ext>
            </a:extLst>
          </p:cNvPr>
          <p:cNvSpPr>
            <a:spLocks noGrp="1"/>
          </p:cNvSpPr>
          <p:nvPr>
            <p:ph type="title"/>
          </p:nvPr>
        </p:nvSpPr>
        <p:spPr/>
        <p:txBody>
          <a:bodyPr/>
          <a:lstStyle/>
          <a:p>
            <a:r>
              <a:rPr lang="en-US" dirty="0">
                <a:solidFill>
                  <a:schemeClr val="accent5"/>
                </a:solidFill>
              </a:rPr>
              <a:t>Competitive Hints	</a:t>
            </a:r>
          </a:p>
        </p:txBody>
      </p:sp>
      <p:pic>
        <p:nvPicPr>
          <p:cNvPr id="8" name="Picture 2" descr="Logo&#10;&#10;Description automatically generated">
            <a:extLst>
              <a:ext uri="{FF2B5EF4-FFF2-40B4-BE49-F238E27FC236}">
                <a16:creationId xmlns:a16="http://schemas.microsoft.com/office/drawing/2014/main" id="{517580FD-9452-4FB8-8685-2D7ADC68D1F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8263" y="3077948"/>
            <a:ext cx="2180404" cy="702103"/>
          </a:xfrm>
          <a:prstGeom prst="rect">
            <a:avLst/>
          </a:prstGeom>
          <a:noFill/>
        </p:spPr>
      </p:pic>
      <p:pic>
        <p:nvPicPr>
          <p:cNvPr id="10" name="Picture 2" descr="Logo&#10;&#10;Description automatically generated">
            <a:extLst>
              <a:ext uri="{FF2B5EF4-FFF2-40B4-BE49-F238E27FC236}">
                <a16:creationId xmlns:a16="http://schemas.microsoft.com/office/drawing/2014/main" id="{C6B46232-63F9-4DB0-BAEE-D6D077B2382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39858" y="2408973"/>
            <a:ext cx="2317376" cy="553998"/>
          </a:xfrm>
          <a:prstGeom prst="rect">
            <a:avLst/>
          </a:prstGeom>
          <a:noFill/>
        </p:spPr>
      </p:pic>
      <p:pic>
        <p:nvPicPr>
          <p:cNvPr id="15" name="Picture 2">
            <a:extLst>
              <a:ext uri="{FF2B5EF4-FFF2-40B4-BE49-F238E27FC236}">
                <a16:creationId xmlns:a16="http://schemas.microsoft.com/office/drawing/2014/main" id="{7E589F5C-D28C-4A73-85A4-78475113035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p:blipFill>
        <p:spPr bwMode="auto">
          <a:xfrm>
            <a:off x="739858" y="1602236"/>
            <a:ext cx="1656618" cy="553998"/>
          </a:xfrm>
          <a:prstGeom prst="rect">
            <a:avLst/>
          </a:prstGeom>
          <a:noFill/>
        </p:spPr>
      </p:pic>
      <p:sp>
        <p:nvSpPr>
          <p:cNvPr id="20" name="Right Brace 19">
            <a:extLst>
              <a:ext uri="{FF2B5EF4-FFF2-40B4-BE49-F238E27FC236}">
                <a16:creationId xmlns:a16="http://schemas.microsoft.com/office/drawing/2014/main" id="{D8908D33-CE3D-4EEC-BD93-058AD1F8C5AA}"/>
              </a:ext>
            </a:extLst>
          </p:cNvPr>
          <p:cNvSpPr/>
          <p:nvPr/>
        </p:nvSpPr>
        <p:spPr>
          <a:xfrm>
            <a:off x="3175279" y="1602237"/>
            <a:ext cx="562708" cy="1974978"/>
          </a:xfrm>
          <a:prstGeom prst="rightBrace">
            <a:avLst>
              <a:gd name="adj1" fmla="val 8333"/>
              <a:gd name="adj2" fmla="val 22526"/>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2B7842B0-794C-4C62-A90A-CC08547DC475}"/>
              </a:ext>
            </a:extLst>
          </p:cNvPr>
          <p:cNvSpPr txBox="1"/>
          <p:nvPr/>
        </p:nvSpPr>
        <p:spPr>
          <a:xfrm>
            <a:off x="4072089" y="1602236"/>
            <a:ext cx="5272873" cy="923330"/>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0">
                      <a:srgbClr val="27A7FD"/>
                    </a:gs>
                    <a:gs pos="100000">
                      <a:srgbClr val="4472C4">
                        <a:lumMod val="60000"/>
                        <a:lumOff val="40000"/>
                      </a:srgbClr>
                    </a:gs>
                  </a:gsLst>
                  <a:lin ang="2700000" scaled="0"/>
                </a:gradFill>
                <a:effectLst/>
                <a:uLnTx/>
                <a:uFillTx/>
                <a:latin typeface="Calibri" panose="020F0502020204030204"/>
                <a:ea typeface="+mn-ea"/>
                <a:cs typeface="+mn-cs"/>
              </a:rPr>
              <a:t>ADX for telemetry, logs, time series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0">
                      <a:srgbClr val="27A7FD"/>
                    </a:gs>
                    <a:gs pos="100000">
                      <a:srgbClr val="4472C4">
                        <a:lumMod val="60000"/>
                        <a:lumOff val="40000"/>
                      </a:srgbClr>
                    </a:gs>
                  </a:gsLst>
                  <a:lin ang="2700000" scaled="0"/>
                </a:gradFill>
                <a:effectLst/>
                <a:uLnTx/>
                <a:uFillTx/>
                <a:latin typeface="Calibri" panose="020F0502020204030204"/>
                <a:ea typeface="+mn-ea"/>
                <a:cs typeface="+mn-cs"/>
              </a:rPr>
              <a:t>Observability data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0">
                      <a:srgbClr val="27A7FD"/>
                    </a:gs>
                    <a:gs pos="100000">
                      <a:srgbClr val="4472C4">
                        <a:lumMod val="60000"/>
                        <a:lumOff val="40000"/>
                      </a:srgbClr>
                    </a:gs>
                  </a:gsLst>
                  <a:lin ang="2700000" scaled="0"/>
                </a:gradFill>
                <a:effectLst/>
                <a:uLnTx/>
                <a:uFillTx/>
                <a:latin typeface="Calibri" panose="020F0502020204030204"/>
                <a:ea typeface="+mn-ea"/>
                <a:cs typeface="+mn-cs"/>
              </a:rPr>
              <a:t>SQL Pools for data warehousing workloads</a:t>
            </a:r>
          </a:p>
        </p:txBody>
      </p:sp>
      <p:grpSp>
        <p:nvGrpSpPr>
          <p:cNvPr id="35" name="Group 34">
            <a:extLst>
              <a:ext uri="{FF2B5EF4-FFF2-40B4-BE49-F238E27FC236}">
                <a16:creationId xmlns:a16="http://schemas.microsoft.com/office/drawing/2014/main" id="{87DB14D1-515D-4097-AC33-78188FC20810}"/>
              </a:ext>
            </a:extLst>
          </p:cNvPr>
          <p:cNvGrpSpPr/>
          <p:nvPr/>
        </p:nvGrpSpPr>
        <p:grpSpPr>
          <a:xfrm>
            <a:off x="4072089" y="1600904"/>
            <a:ext cx="7696267" cy="3296498"/>
            <a:chOff x="4072089" y="1600904"/>
            <a:chExt cx="7696267" cy="3296498"/>
          </a:xfrm>
        </p:grpSpPr>
        <p:grpSp>
          <p:nvGrpSpPr>
            <p:cNvPr id="26" name="Group 25">
              <a:extLst>
                <a:ext uri="{FF2B5EF4-FFF2-40B4-BE49-F238E27FC236}">
                  <a16:creationId xmlns:a16="http://schemas.microsoft.com/office/drawing/2014/main" id="{502F85F6-E1A4-4DC8-B74D-259790B4A07E}"/>
                </a:ext>
              </a:extLst>
            </p:cNvPr>
            <p:cNvGrpSpPr/>
            <p:nvPr/>
          </p:nvGrpSpPr>
          <p:grpSpPr>
            <a:xfrm>
              <a:off x="9937752" y="1600904"/>
              <a:ext cx="1830604" cy="952723"/>
              <a:chOff x="9921548" y="3400136"/>
              <a:chExt cx="1830604" cy="952723"/>
            </a:xfrm>
          </p:grpSpPr>
          <p:sp>
            <p:nvSpPr>
              <p:cNvPr id="25" name="Rectangle: Rounded Corners 24">
                <a:extLst>
                  <a:ext uri="{FF2B5EF4-FFF2-40B4-BE49-F238E27FC236}">
                    <a16:creationId xmlns:a16="http://schemas.microsoft.com/office/drawing/2014/main" id="{EF80B69B-2B6B-4BE7-B084-237D5D64F318}"/>
                  </a:ext>
                </a:extLst>
              </p:cNvPr>
              <p:cNvSpPr/>
              <p:nvPr/>
            </p:nvSpPr>
            <p:spPr bwMode="auto">
              <a:xfrm>
                <a:off x="9921548" y="3400136"/>
                <a:ext cx="1830603" cy="952723"/>
              </a:xfrm>
              <a:prstGeom prst="round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24" name="Picture 2" descr="Logo&#10;&#10;Description automatically generated">
                <a:extLst>
                  <a:ext uri="{FF2B5EF4-FFF2-40B4-BE49-F238E27FC236}">
                    <a16:creationId xmlns:a16="http://schemas.microsoft.com/office/drawing/2014/main" id="{3F3B3C28-70A7-45E1-83FF-39BB6E368E5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921549" y="3400136"/>
                <a:ext cx="1830603" cy="952723"/>
              </a:xfrm>
              <a:prstGeom prst="rect">
                <a:avLst/>
              </a:prstGeom>
              <a:noFill/>
            </p:spPr>
          </p:pic>
        </p:grpSp>
        <p:sp>
          <p:nvSpPr>
            <p:cNvPr id="27" name="Right Brace 26">
              <a:extLst>
                <a:ext uri="{FF2B5EF4-FFF2-40B4-BE49-F238E27FC236}">
                  <a16:creationId xmlns:a16="http://schemas.microsoft.com/office/drawing/2014/main" id="{3964040A-7761-47C4-A287-426935BD33F5}"/>
                </a:ext>
              </a:extLst>
            </p:cNvPr>
            <p:cNvSpPr/>
            <p:nvPr/>
          </p:nvSpPr>
          <p:spPr>
            <a:xfrm rot="10800000">
              <a:off x="9077486" y="1600904"/>
              <a:ext cx="562708" cy="3212256"/>
            </a:xfrm>
            <a:prstGeom prst="rightBrace">
              <a:avLst>
                <a:gd name="adj1" fmla="val 8333"/>
                <a:gd name="adj2" fmla="val 39606"/>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BC434889-4C86-48F8-8181-3572FDB18CB0}"/>
                </a:ext>
              </a:extLst>
            </p:cNvPr>
            <p:cNvSpPr txBox="1"/>
            <p:nvPr/>
          </p:nvSpPr>
          <p:spPr>
            <a:xfrm>
              <a:off x="4072089" y="3116604"/>
              <a:ext cx="5531561" cy="923330"/>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0">
                        <a:srgbClr val="27A7FD"/>
                      </a:gs>
                      <a:gs pos="100000">
                        <a:srgbClr val="4472C4">
                          <a:lumMod val="60000"/>
                          <a:lumOff val="40000"/>
                        </a:srgbClr>
                      </a:gs>
                    </a:gsLst>
                    <a:lin ang="2700000" scaled="0"/>
                  </a:gradFill>
                  <a:effectLst/>
                  <a:uLnTx/>
                  <a:uFillTx/>
                  <a:latin typeface="Calibri" panose="020F0502020204030204"/>
                  <a:ea typeface="+mn-ea"/>
                  <a:cs typeface="+mn-cs"/>
                </a:rPr>
                <a:t>ADX for telemetry, logs, time series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0">
                        <a:srgbClr val="27A7FD"/>
                      </a:gs>
                      <a:gs pos="100000">
                        <a:srgbClr val="4472C4">
                          <a:lumMod val="60000"/>
                          <a:lumOff val="40000"/>
                        </a:srgbClr>
                      </a:gs>
                    </a:gsLst>
                    <a:lin ang="2700000" scaled="0"/>
                  </a:gradFill>
                  <a:effectLst/>
                  <a:uLnTx/>
                  <a:uFillTx/>
                  <a:latin typeface="Calibri" panose="020F0502020204030204"/>
                  <a:ea typeface="+mn-ea"/>
                  <a:cs typeface="+mn-cs"/>
                </a:rPr>
                <a:t>Cognitive search for natural language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0">
                        <a:srgbClr val="27A7FD"/>
                      </a:gs>
                      <a:gs pos="100000">
                        <a:srgbClr val="4472C4">
                          <a:lumMod val="60000"/>
                          <a:lumOff val="40000"/>
                        </a:srgbClr>
                      </a:gs>
                    </a:gsLst>
                    <a:lin ang="2700000" scaled="0"/>
                  </a:gradFill>
                  <a:effectLst/>
                  <a:uLnTx/>
                  <a:uFillTx/>
                  <a:latin typeface="Calibri" panose="020F0502020204030204"/>
                  <a:ea typeface="+mn-ea"/>
                  <a:cs typeface="+mn-cs"/>
                </a:rPr>
                <a:t>Often with Sentinel for security workloads</a:t>
              </a:r>
            </a:p>
          </p:txBody>
        </p:sp>
        <p:pic>
          <p:nvPicPr>
            <p:cNvPr id="1032" name="Picture 8" descr="See the source image">
              <a:extLst>
                <a:ext uri="{FF2B5EF4-FFF2-40B4-BE49-F238E27FC236}">
                  <a16:creationId xmlns:a16="http://schemas.microsoft.com/office/drawing/2014/main" id="{1EAF9B85-2C3E-4139-BD2C-0B517850118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311235" y="2783753"/>
              <a:ext cx="1020046" cy="102312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ee the source image">
              <a:extLst>
                <a:ext uri="{FF2B5EF4-FFF2-40B4-BE49-F238E27FC236}">
                  <a16:creationId xmlns:a16="http://schemas.microsoft.com/office/drawing/2014/main" id="{433E5E19-B0A8-42E8-9FAC-23048B746B81}"/>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0311235" y="3944680"/>
              <a:ext cx="1062787" cy="952722"/>
            </a:xfrm>
            <a:prstGeom prst="rect">
              <a:avLst/>
            </a:prstGeom>
            <a:noFill/>
            <a:extLst>
              <a:ext uri="{909E8E84-426E-40DD-AFC4-6F175D3DCCD1}">
                <a14:hiddenFill xmlns:a14="http://schemas.microsoft.com/office/drawing/2010/main">
                  <a:solidFill>
                    <a:srgbClr val="FFFFFF"/>
                  </a:solidFill>
                </a14:hiddenFill>
              </a:ext>
            </a:extLst>
          </p:spPr>
        </p:pic>
      </p:grpSp>
      <p:pic>
        <p:nvPicPr>
          <p:cNvPr id="1052" name="Picture 28" descr="Data Science with Databricks for Data Analysts | Coursera">
            <a:extLst>
              <a:ext uri="{FF2B5EF4-FFF2-40B4-BE49-F238E27FC236}">
                <a16:creationId xmlns:a16="http://schemas.microsoft.com/office/drawing/2014/main" id="{9193B4F8-E8A6-4E03-8A45-7B7BD6FB438B}"/>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581707" y="6061063"/>
            <a:ext cx="2170444" cy="345349"/>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A70D8BDC-64EB-49C1-BD7A-6E37E62F3148}"/>
              </a:ext>
            </a:extLst>
          </p:cNvPr>
          <p:cNvSpPr txBox="1"/>
          <p:nvPr/>
        </p:nvSpPr>
        <p:spPr>
          <a:xfrm>
            <a:off x="4072089" y="6031468"/>
            <a:ext cx="5531561" cy="36933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0">
                      <a:srgbClr val="27A7FD"/>
                    </a:gs>
                    <a:gs pos="100000">
                      <a:srgbClr val="4472C4">
                        <a:lumMod val="60000"/>
                        <a:lumOff val="40000"/>
                      </a:srgbClr>
                    </a:gs>
                  </a:gsLst>
                  <a:lin ang="2700000" scaled="0"/>
                </a:gradFill>
                <a:effectLst/>
                <a:uLnTx/>
                <a:uFillTx/>
                <a:latin typeface="Calibri" panose="020F0502020204030204"/>
                <a:ea typeface="+mn-ea"/>
                <a:cs typeface="+mn-cs"/>
              </a:rPr>
              <a:t>ADX for interactive workloads</a:t>
            </a:r>
          </a:p>
        </p:txBody>
      </p:sp>
      <p:sp>
        <p:nvSpPr>
          <p:cNvPr id="46" name="Right Brace 45">
            <a:extLst>
              <a:ext uri="{FF2B5EF4-FFF2-40B4-BE49-F238E27FC236}">
                <a16:creationId xmlns:a16="http://schemas.microsoft.com/office/drawing/2014/main" id="{BCCAD30A-1576-4B54-9A98-C06002C167A0}"/>
              </a:ext>
            </a:extLst>
          </p:cNvPr>
          <p:cNvSpPr/>
          <p:nvPr/>
        </p:nvSpPr>
        <p:spPr>
          <a:xfrm rot="10800000">
            <a:off x="9077486" y="5657592"/>
            <a:ext cx="562708" cy="999192"/>
          </a:xfrm>
          <a:prstGeom prst="rightBrace">
            <a:avLst>
              <a:gd name="adj1" fmla="val 8333"/>
              <a:gd name="adj2" fmla="val 37595"/>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A779C08E-8C93-CDFB-81DA-946DEF5215A2}"/>
              </a:ext>
            </a:extLst>
          </p:cNvPr>
          <p:cNvGrpSpPr/>
          <p:nvPr/>
        </p:nvGrpSpPr>
        <p:grpSpPr>
          <a:xfrm>
            <a:off x="486445" y="3313186"/>
            <a:ext cx="9095262" cy="3425395"/>
            <a:chOff x="486445" y="3313186"/>
            <a:chExt cx="9095262" cy="3425395"/>
          </a:xfrm>
        </p:grpSpPr>
        <p:grpSp>
          <p:nvGrpSpPr>
            <p:cNvPr id="36" name="Group 35">
              <a:extLst>
                <a:ext uri="{FF2B5EF4-FFF2-40B4-BE49-F238E27FC236}">
                  <a16:creationId xmlns:a16="http://schemas.microsoft.com/office/drawing/2014/main" id="{5E3F2A6E-D0EA-4047-8FD2-4533C27B4E35}"/>
                </a:ext>
              </a:extLst>
            </p:cNvPr>
            <p:cNvGrpSpPr/>
            <p:nvPr/>
          </p:nvGrpSpPr>
          <p:grpSpPr>
            <a:xfrm>
              <a:off x="486445" y="3313186"/>
              <a:ext cx="9095262" cy="3425395"/>
              <a:chOff x="486445" y="3313186"/>
              <a:chExt cx="9095262" cy="3425395"/>
            </a:xfrm>
          </p:grpSpPr>
          <p:pic>
            <p:nvPicPr>
              <p:cNvPr id="1034" name="Picture 10" descr="See the source image">
                <a:extLst>
                  <a:ext uri="{FF2B5EF4-FFF2-40B4-BE49-F238E27FC236}">
                    <a16:creationId xmlns:a16="http://schemas.microsoft.com/office/drawing/2014/main" id="{E69CB218-D7E6-46A8-9AC8-F2555076E26A}"/>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86445" y="3313186"/>
                <a:ext cx="2659361" cy="177290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e the source image">
                <a:extLst>
                  <a:ext uri="{FF2B5EF4-FFF2-40B4-BE49-F238E27FC236}">
                    <a16:creationId xmlns:a16="http://schemas.microsoft.com/office/drawing/2014/main" id="{CE98DAFE-5FFD-4887-A73E-2F7CC9F7AC92}"/>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739858" y="6102273"/>
                <a:ext cx="1782185" cy="636308"/>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Fibonalabs blog">
                <a:extLst>
                  <a:ext uri="{FF2B5EF4-FFF2-40B4-BE49-F238E27FC236}">
                    <a16:creationId xmlns:a16="http://schemas.microsoft.com/office/drawing/2014/main" id="{494FA57D-9CE8-4432-B027-1C47DF021222}"/>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810089" y="5333699"/>
                <a:ext cx="1516155" cy="6977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2" name="Right Brace 41">
                <a:extLst>
                  <a:ext uri="{FF2B5EF4-FFF2-40B4-BE49-F238E27FC236}">
                    <a16:creationId xmlns:a16="http://schemas.microsoft.com/office/drawing/2014/main" id="{BF4C64D7-5B60-4DDA-A275-C4332354D522}"/>
                  </a:ext>
                </a:extLst>
              </p:cNvPr>
              <p:cNvSpPr/>
              <p:nvPr/>
            </p:nvSpPr>
            <p:spPr>
              <a:xfrm>
                <a:off x="3175279" y="3944681"/>
                <a:ext cx="562708" cy="2712104"/>
              </a:xfrm>
              <a:prstGeom prst="rightBrace">
                <a:avLst>
                  <a:gd name="adj1" fmla="val 8333"/>
                  <a:gd name="adj2" fmla="val 39935"/>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01DCFAC8-00D4-42F2-A46B-94188ABD78FE}"/>
                  </a:ext>
                </a:extLst>
              </p:cNvPr>
              <p:cNvSpPr txBox="1"/>
              <p:nvPr/>
            </p:nvSpPr>
            <p:spPr>
              <a:xfrm>
                <a:off x="4050146" y="4816821"/>
                <a:ext cx="5531561" cy="36933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0">
                          <a:srgbClr val="27A7FD"/>
                        </a:gs>
                        <a:gs pos="100000">
                          <a:srgbClr val="4472C4">
                            <a:lumMod val="60000"/>
                            <a:lumOff val="40000"/>
                          </a:srgbClr>
                        </a:gs>
                      </a:gsLst>
                      <a:lin ang="2700000" scaled="0"/>
                    </a:gradFill>
                    <a:effectLst/>
                    <a:uLnTx/>
                    <a:uFillTx/>
                    <a:latin typeface="Calibri" panose="020F0502020204030204"/>
                    <a:ea typeface="+mn-ea"/>
                    <a:cs typeface="+mn-cs"/>
                  </a:rPr>
                  <a:t>Definitely!</a:t>
                </a:r>
              </a:p>
            </p:txBody>
          </p:sp>
        </p:grpSp>
        <p:pic>
          <p:nvPicPr>
            <p:cNvPr id="2050" name="Picture 2" descr="See the source image">
              <a:extLst>
                <a:ext uri="{FF2B5EF4-FFF2-40B4-BE49-F238E27FC236}">
                  <a16:creationId xmlns:a16="http://schemas.microsoft.com/office/drawing/2014/main" id="{8F70732A-D134-F708-01D5-C0C341B2D623}"/>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94935" y="4477923"/>
              <a:ext cx="1811948" cy="784971"/>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B778AEF6-731F-6402-002F-0025F9F662C8}"/>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tretch>
            <a:fillRect/>
          </a:stretch>
        </p:blipFill>
        <p:spPr bwMode="auto">
          <a:xfrm>
            <a:off x="10676987" y="336084"/>
            <a:ext cx="1083214" cy="568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281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1+#ppt_w/2"/>
                                          </p:val>
                                        </p:tav>
                                        <p:tav tm="100000">
                                          <p:val>
                                            <p:strVal val="#ppt_x"/>
                                          </p:val>
                                        </p:tav>
                                      </p:tavLst>
                                    </p:anim>
                                    <p:anim calcmode="lin" valueType="num">
                                      <p:cBhvr additive="base">
                                        <p:cTn id="20" dur="500" fill="hold"/>
                                        <p:tgtEl>
                                          <p:spTgt spid="45"/>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052"/>
                                        </p:tgtEl>
                                        <p:attrNameLst>
                                          <p:attrName>style.visibility</p:attrName>
                                        </p:attrNameLst>
                                      </p:cBhvr>
                                      <p:to>
                                        <p:strVal val="visible"/>
                                      </p:to>
                                    </p:set>
                                    <p:anim calcmode="lin" valueType="num">
                                      <p:cBhvr additive="base">
                                        <p:cTn id="23" dur="500" fill="hold"/>
                                        <p:tgtEl>
                                          <p:spTgt spid="1052"/>
                                        </p:tgtEl>
                                        <p:attrNameLst>
                                          <p:attrName>ppt_x</p:attrName>
                                        </p:attrNameLst>
                                      </p:cBhvr>
                                      <p:tavLst>
                                        <p:tav tm="0">
                                          <p:val>
                                            <p:strVal val="1+#ppt_w/2"/>
                                          </p:val>
                                        </p:tav>
                                        <p:tav tm="100000">
                                          <p:val>
                                            <p:strVal val="#ppt_x"/>
                                          </p:val>
                                        </p:tav>
                                      </p:tavLst>
                                    </p:anim>
                                    <p:anim calcmode="lin" valueType="num">
                                      <p:cBhvr additive="base">
                                        <p:cTn id="24" dur="500" fill="hold"/>
                                        <p:tgtEl>
                                          <p:spTgt spid="105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1+#ppt_w/2"/>
                                          </p:val>
                                        </p:tav>
                                        <p:tav tm="100000">
                                          <p:val>
                                            <p:strVal val="#ppt_x"/>
                                          </p:val>
                                        </p:tav>
                                      </p:tavLst>
                                    </p:anim>
                                    <p:anim calcmode="lin" valueType="num">
                                      <p:cBhvr additive="base">
                                        <p:cTn id="2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ext&#10;&#10;Description automatically generated">
            <a:extLst>
              <a:ext uri="{FF2B5EF4-FFF2-40B4-BE49-F238E27FC236}">
                <a16:creationId xmlns:a16="http://schemas.microsoft.com/office/drawing/2014/main" id="{919DED20-D647-DF05-0367-10CFC3C700A1}"/>
              </a:ext>
            </a:extLst>
          </p:cNvPr>
          <p:cNvPicPr>
            <a:picLocks noChangeAspect="1"/>
          </p:cNvPicPr>
          <p:nvPr/>
        </p:nvPicPr>
        <p:blipFill>
          <a:blip r:embed="rId3"/>
          <a:stretch>
            <a:fillRect/>
          </a:stretch>
        </p:blipFill>
        <p:spPr>
          <a:xfrm>
            <a:off x="632402" y="1543606"/>
            <a:ext cx="7072313" cy="1944688"/>
          </a:xfrm>
          <a:prstGeom prst="rect">
            <a:avLst/>
          </a:prstGeom>
        </p:spPr>
      </p:pic>
      <p:pic>
        <p:nvPicPr>
          <p:cNvPr id="5" name="Content Placeholder 4" descr="Chart&#10;&#10;Description automatically generated">
            <a:extLst>
              <a:ext uri="{FF2B5EF4-FFF2-40B4-BE49-F238E27FC236}">
                <a16:creationId xmlns:a16="http://schemas.microsoft.com/office/drawing/2014/main" id="{0D27F19C-4FCB-754E-269B-C49858F3CA01}"/>
              </a:ext>
            </a:extLst>
          </p:cNvPr>
          <p:cNvPicPr>
            <a:picLocks noGrp="1" noChangeAspect="1"/>
          </p:cNvPicPr>
          <p:nvPr>
            <p:ph sz="quarter" idx="10"/>
          </p:nvPr>
        </p:nvPicPr>
        <p:blipFill rotWithShape="1">
          <a:blip r:embed="rId4" cstate="screen">
            <a:extLst>
              <a:ext uri="{28A0092B-C50C-407E-A947-70E740481C1C}">
                <a14:useLocalDpi xmlns:a14="http://schemas.microsoft.com/office/drawing/2010/main"/>
              </a:ext>
            </a:extLst>
          </a:blip>
          <a:srcRect/>
          <a:stretch/>
        </p:blipFill>
        <p:spPr>
          <a:xfrm>
            <a:off x="632402" y="3643869"/>
            <a:ext cx="3430588" cy="2435225"/>
          </a:xfrm>
        </p:spPr>
      </p:pic>
      <p:pic>
        <p:nvPicPr>
          <p:cNvPr id="3" name="Picture 2" descr="Graphical user interface, table&#10;&#10;Description automatically generated">
            <a:extLst>
              <a:ext uri="{FF2B5EF4-FFF2-40B4-BE49-F238E27FC236}">
                <a16:creationId xmlns:a16="http://schemas.microsoft.com/office/drawing/2014/main" id="{E4C19879-F686-0D87-BAF6-549346DB52E0}"/>
              </a:ext>
            </a:extLst>
          </p:cNvPr>
          <p:cNvPicPr>
            <a:picLocks noChangeAspect="1"/>
          </p:cNvPicPr>
          <p:nvPr/>
        </p:nvPicPr>
        <p:blipFill>
          <a:blip r:embed="rId5"/>
          <a:stretch>
            <a:fillRect/>
          </a:stretch>
        </p:blipFill>
        <p:spPr>
          <a:xfrm>
            <a:off x="4132839" y="3643868"/>
            <a:ext cx="3571875" cy="2435225"/>
          </a:xfrm>
          <a:prstGeom prst="rect">
            <a:avLst/>
          </a:prstGeom>
        </p:spPr>
      </p:pic>
      <p:pic>
        <p:nvPicPr>
          <p:cNvPr id="9" name="Picture 8" descr="Table&#10;&#10;Description automatically generated">
            <a:extLst>
              <a:ext uri="{FF2B5EF4-FFF2-40B4-BE49-F238E27FC236}">
                <a16:creationId xmlns:a16="http://schemas.microsoft.com/office/drawing/2014/main" id="{F22D527A-7D3C-8165-AE03-8BE9E50EA5CC}"/>
              </a:ext>
            </a:extLst>
          </p:cNvPr>
          <p:cNvPicPr>
            <a:picLocks noChangeAspect="1"/>
          </p:cNvPicPr>
          <p:nvPr/>
        </p:nvPicPr>
        <p:blipFill>
          <a:blip r:embed="rId6"/>
          <a:stretch>
            <a:fillRect/>
          </a:stretch>
        </p:blipFill>
        <p:spPr>
          <a:xfrm>
            <a:off x="7844540" y="1062681"/>
            <a:ext cx="3923156" cy="5610514"/>
          </a:xfrm>
          <a:prstGeom prst="rect">
            <a:avLst/>
          </a:prstGeom>
        </p:spPr>
      </p:pic>
      <p:sp>
        <p:nvSpPr>
          <p:cNvPr id="2" name="Title 1">
            <a:extLst>
              <a:ext uri="{FF2B5EF4-FFF2-40B4-BE49-F238E27FC236}">
                <a16:creationId xmlns:a16="http://schemas.microsoft.com/office/drawing/2014/main" id="{46B581BC-10F8-A27A-A220-50675A26AAE7}"/>
              </a:ext>
            </a:extLst>
          </p:cNvPr>
          <p:cNvSpPr>
            <a:spLocks noGrp="1"/>
          </p:cNvSpPr>
          <p:nvPr>
            <p:ph type="title"/>
          </p:nvPr>
        </p:nvSpPr>
        <p:spPr>
          <a:xfrm>
            <a:off x="632402" y="184806"/>
            <a:ext cx="10721398" cy="877876"/>
          </a:xfrm>
        </p:spPr>
        <p:txBody>
          <a:bodyPr vert="horz" lIns="91440" tIns="45720" rIns="91440" bIns="45720" rtlCol="0" anchor="ctr">
            <a:normAutofit/>
          </a:bodyPr>
          <a:lstStyle/>
          <a:p>
            <a:r>
              <a:rPr lang="en-US" kern="1200" dirty="0">
                <a:solidFill>
                  <a:schemeClr val="tx1"/>
                </a:solidFill>
                <a:latin typeface="+mj-lt"/>
                <a:ea typeface="+mj-ea"/>
                <a:cs typeface="+mj-cs"/>
              </a:rPr>
              <a:t>Perf Results: ADX vs </a:t>
            </a:r>
            <a:r>
              <a:rPr lang="en-US" kern="1200" dirty="0" err="1">
                <a:solidFill>
                  <a:schemeClr val="tx1"/>
                </a:solidFill>
                <a:latin typeface="+mj-lt"/>
                <a:ea typeface="+mj-ea"/>
                <a:cs typeface="+mj-cs"/>
              </a:rPr>
              <a:t>BigQuery</a:t>
            </a:r>
            <a:r>
              <a:rPr lang="en-US" kern="1200" dirty="0">
                <a:solidFill>
                  <a:schemeClr val="tx1"/>
                </a:solidFill>
                <a:latin typeface="+mj-lt"/>
                <a:ea typeface="+mj-ea"/>
                <a:cs typeface="+mj-cs"/>
              </a:rPr>
              <a:t> vs Snowflake</a:t>
            </a:r>
          </a:p>
        </p:txBody>
      </p:sp>
      <p:sp>
        <p:nvSpPr>
          <p:cNvPr id="4" name="TextBox 3">
            <a:extLst>
              <a:ext uri="{FF2B5EF4-FFF2-40B4-BE49-F238E27FC236}">
                <a16:creationId xmlns:a16="http://schemas.microsoft.com/office/drawing/2014/main" id="{0FBD1B2F-D7B5-293C-C884-A70E3B95DB19}"/>
              </a:ext>
            </a:extLst>
          </p:cNvPr>
          <p:cNvSpPr txBox="1"/>
          <p:nvPr/>
        </p:nvSpPr>
        <p:spPr>
          <a:xfrm>
            <a:off x="632402" y="6303862"/>
            <a:ext cx="6737926"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hlinkClick r:id="rId7"/>
              </a:rPr>
              <a:t>Log and Telemetry Analytics Performance Benchmark -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hlinkClick r:id="rId7"/>
              </a:rPr>
              <a:t>Gigaom</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24AC26D1-1D25-D453-DB60-C20D920B8C5E}"/>
              </a:ext>
            </a:extLst>
          </p:cNvPr>
          <p:cNvSpPr txBox="1"/>
          <p:nvPr/>
        </p:nvSpPr>
        <p:spPr>
          <a:xfrm>
            <a:off x="553307" y="1062681"/>
            <a:ext cx="6737926"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hlinkClick r:id="rId8">
                  <a:extLst>
                    <a:ext uri="{A12FA001-AC4F-418D-AE19-62706E023703}">
                      <ahyp:hlinkClr xmlns:ahyp="http://schemas.microsoft.com/office/drawing/2018/hyperlinkcolor" val="tx"/>
                    </a:ext>
                  </a:extLst>
                </a:hlinkClick>
              </a:rPr>
              <a:t>https://aka.ms/adx.benchmark</a:t>
            </a:r>
            <a:r>
              <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8730527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37ACA5B-D423-4191-9C12-87E8949541F4}"/>
              </a:ext>
            </a:extLst>
          </p:cNvPr>
          <p:cNvSpPr txBox="1">
            <a:spLocks/>
          </p:cNvSpPr>
          <p:nvPr/>
        </p:nvSpPr>
        <p:spPr>
          <a:xfrm>
            <a:off x="423138" y="4988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solidFill>
                <a:schemeClr val="bg1"/>
              </a:solidFill>
            </a:endParaRPr>
          </a:p>
        </p:txBody>
      </p:sp>
      <p:cxnSp>
        <p:nvCxnSpPr>
          <p:cNvPr id="7" name="Straight Arrow Connector 6">
            <a:extLst>
              <a:ext uri="{FF2B5EF4-FFF2-40B4-BE49-F238E27FC236}">
                <a16:creationId xmlns:a16="http://schemas.microsoft.com/office/drawing/2014/main" id="{FB41545E-600D-436A-8DC8-E7A1B29E1220}"/>
              </a:ext>
            </a:extLst>
          </p:cNvPr>
          <p:cNvCxnSpPr>
            <a:cxnSpLocks/>
          </p:cNvCxnSpPr>
          <p:nvPr/>
        </p:nvCxnSpPr>
        <p:spPr>
          <a:xfrm flipV="1">
            <a:off x="6096000" y="3808456"/>
            <a:ext cx="5695784" cy="20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0F54B27-A673-485F-9B55-D98536F9C3A8}"/>
              </a:ext>
            </a:extLst>
          </p:cNvPr>
          <p:cNvSpPr txBox="1"/>
          <p:nvPr/>
        </p:nvSpPr>
        <p:spPr>
          <a:xfrm>
            <a:off x="9401938" y="3429000"/>
            <a:ext cx="2224784" cy="707886"/>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defPPr>
              <a:defRPr lang="en-US"/>
            </a:defPPr>
            <a:lvl1pPr algn="ctr">
              <a:defRPr sz="2000" b="1">
                <a:ln w="9525">
                  <a:solidFill>
                    <a:schemeClr val="bg1"/>
                  </a:solidFill>
                  <a:prstDash val="solid"/>
                </a:ln>
                <a:effectLst>
                  <a:outerShdw blurRad="12700" dist="38100" dir="2700000" algn="tl" rotWithShape="0">
                    <a:schemeClr val="bg1">
                      <a:lumMod val="50000"/>
                    </a:schemeClr>
                  </a:outerShdw>
                </a:effectLst>
              </a:defRPr>
            </a:lvl1pPr>
          </a:lstStyle>
          <a:p>
            <a:r>
              <a:rPr lang="en-US"/>
              <a:t>Well Curated </a:t>
            </a:r>
          </a:p>
          <a:p>
            <a:r>
              <a:rPr lang="en-US"/>
              <a:t>Pre-processed</a:t>
            </a:r>
          </a:p>
        </p:txBody>
      </p:sp>
      <p:cxnSp>
        <p:nvCxnSpPr>
          <p:cNvPr id="10" name="Straight Arrow Connector 9">
            <a:extLst>
              <a:ext uri="{FF2B5EF4-FFF2-40B4-BE49-F238E27FC236}">
                <a16:creationId xmlns:a16="http://schemas.microsoft.com/office/drawing/2014/main" id="{78687BCE-8619-4E8A-B707-D0DB3E30F76F}"/>
              </a:ext>
            </a:extLst>
          </p:cNvPr>
          <p:cNvCxnSpPr>
            <a:cxnSpLocks/>
          </p:cNvCxnSpPr>
          <p:nvPr/>
        </p:nvCxnSpPr>
        <p:spPr>
          <a:xfrm flipH="1">
            <a:off x="252248" y="3839234"/>
            <a:ext cx="527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1E97B87-4F46-4104-88CA-8772E8C95C60}"/>
              </a:ext>
            </a:extLst>
          </p:cNvPr>
          <p:cNvCxnSpPr>
            <a:cxnSpLocks/>
          </p:cNvCxnSpPr>
          <p:nvPr/>
        </p:nvCxnSpPr>
        <p:spPr>
          <a:xfrm flipV="1">
            <a:off x="5772150" y="1296063"/>
            <a:ext cx="0" cy="2257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420BB47-6C1F-415E-AB5F-FE30CDFDF491}"/>
              </a:ext>
            </a:extLst>
          </p:cNvPr>
          <p:cNvCxnSpPr>
            <a:cxnSpLocks/>
          </p:cNvCxnSpPr>
          <p:nvPr/>
        </p:nvCxnSpPr>
        <p:spPr>
          <a:xfrm>
            <a:off x="5772150" y="4100081"/>
            <a:ext cx="0" cy="2523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2B21FCE-4F75-4388-BD20-646AB46EC51D}"/>
              </a:ext>
            </a:extLst>
          </p:cNvPr>
          <p:cNvSpPr txBox="1"/>
          <p:nvPr/>
        </p:nvSpPr>
        <p:spPr>
          <a:xfrm>
            <a:off x="4858181" y="1467764"/>
            <a:ext cx="1827938" cy="40011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defPPr>
              <a:defRPr lang="en-US"/>
            </a:defPPr>
            <a:lvl1pPr algn="ctr">
              <a:defRPr sz="2000" b="1">
                <a:ln w="9525">
                  <a:solidFill>
                    <a:schemeClr val="bg1"/>
                  </a:solidFill>
                  <a:prstDash val="solid"/>
                </a:ln>
                <a:solidFill>
                  <a:schemeClr val="lt1"/>
                </a:solidFill>
                <a:effectLst>
                  <a:outerShdw blurRad="12700" dist="38100" dir="2700000" algn="tl" rotWithShape="0">
                    <a:schemeClr val="bg1">
                      <a:lumMod val="50000"/>
                    </a:scheme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Interactive</a:t>
            </a:r>
          </a:p>
        </p:txBody>
      </p:sp>
      <p:sp>
        <p:nvSpPr>
          <p:cNvPr id="20" name="TextBox 19">
            <a:extLst>
              <a:ext uri="{FF2B5EF4-FFF2-40B4-BE49-F238E27FC236}">
                <a16:creationId xmlns:a16="http://schemas.microsoft.com/office/drawing/2014/main" id="{F08DDAF8-761A-4DD3-8F26-7091C6766693}"/>
              </a:ext>
            </a:extLst>
          </p:cNvPr>
          <p:cNvSpPr txBox="1"/>
          <p:nvPr/>
        </p:nvSpPr>
        <p:spPr>
          <a:xfrm>
            <a:off x="3592250" y="6057398"/>
            <a:ext cx="4657724" cy="707886"/>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defPPr>
              <a:defRPr lang="en-US"/>
            </a:defPPr>
            <a:lvl1pPr algn="ctr">
              <a:defRPr sz="2000" b="1">
                <a:ln w="9525">
                  <a:solidFill>
                    <a:schemeClr val="bg1"/>
                  </a:solidFill>
                  <a:prstDash val="solid"/>
                </a:ln>
                <a:solidFill>
                  <a:schemeClr val="lt1"/>
                </a:solidFill>
                <a:effectLst>
                  <a:outerShdw blurRad="12700" dist="38100" dir="2700000" algn="tl" rotWithShape="0">
                    <a:schemeClr val="bg1">
                      <a:lumMod val="50000"/>
                    </a:scheme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Batch, long running queries, </a:t>
            </a:r>
            <a:br>
              <a:rPr lang="en-US"/>
            </a:br>
            <a:r>
              <a:rPr lang="en-US"/>
              <a:t>heavy duty model training</a:t>
            </a:r>
          </a:p>
        </p:txBody>
      </p:sp>
      <p:sp>
        <p:nvSpPr>
          <p:cNvPr id="21" name="Flowchart: Alternate Process 20">
            <a:extLst>
              <a:ext uri="{FF2B5EF4-FFF2-40B4-BE49-F238E27FC236}">
                <a16:creationId xmlns:a16="http://schemas.microsoft.com/office/drawing/2014/main" id="{40545329-6172-43DD-B3EA-1AD4265EEAFC}"/>
              </a:ext>
            </a:extLst>
          </p:cNvPr>
          <p:cNvSpPr/>
          <p:nvPr/>
        </p:nvSpPr>
        <p:spPr>
          <a:xfrm>
            <a:off x="2799108" y="4496332"/>
            <a:ext cx="4512985" cy="927544"/>
          </a:xfrm>
          <a:prstGeom prst="flowChartAlternateProcess">
            <a:avLst/>
          </a:prstGeom>
          <a:solidFill>
            <a:schemeClr val="accent1">
              <a:lumMod val="5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58187416-5439-303F-48A2-165DF84D0FE1}"/>
              </a:ext>
            </a:extLst>
          </p:cNvPr>
          <p:cNvSpPr>
            <a:spLocks noGrp="1"/>
          </p:cNvSpPr>
          <p:nvPr>
            <p:ph type="title"/>
          </p:nvPr>
        </p:nvSpPr>
        <p:spPr>
          <a:xfrm>
            <a:off x="252248" y="457200"/>
            <a:ext cx="11929916" cy="430887"/>
          </a:xfrm>
        </p:spPr>
        <p:txBody>
          <a:bodyPr>
            <a:normAutofit fontScale="90000"/>
          </a:bodyPr>
          <a:lstStyle/>
          <a:p>
            <a:r>
              <a:rPr lang="en-CA" sz="2800"/>
              <a:t>When to use Data explorer?</a:t>
            </a:r>
            <a:r>
              <a:rPr lang="en-US" sz="2800"/>
              <a:t> – </a:t>
            </a:r>
            <a:r>
              <a:rPr lang="en-US" sz="2800">
                <a:solidFill>
                  <a:schemeClr val="accent2"/>
                </a:solidFill>
              </a:rPr>
              <a:t>How does it fit in the intelligence platform?</a:t>
            </a:r>
            <a:endParaRPr lang="en-CA" sz="3200">
              <a:solidFill>
                <a:schemeClr val="accent2"/>
              </a:solidFill>
            </a:endParaRPr>
          </a:p>
        </p:txBody>
      </p:sp>
      <p:sp>
        <p:nvSpPr>
          <p:cNvPr id="9" name="TextBox 8">
            <a:extLst>
              <a:ext uri="{FF2B5EF4-FFF2-40B4-BE49-F238E27FC236}">
                <a16:creationId xmlns:a16="http://schemas.microsoft.com/office/drawing/2014/main" id="{602CD6E6-7B9E-4C67-9162-EE80F5DF994F}"/>
              </a:ext>
            </a:extLst>
          </p:cNvPr>
          <p:cNvSpPr txBox="1"/>
          <p:nvPr/>
        </p:nvSpPr>
        <p:spPr>
          <a:xfrm>
            <a:off x="524786" y="3608401"/>
            <a:ext cx="1405261" cy="40011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defPPr>
              <a:defRPr lang="en-US"/>
            </a:defPPr>
            <a:lvl1pPr algn="ctr">
              <a:defRPr sz="2000" b="1">
                <a:ln w="9525">
                  <a:solidFill>
                    <a:schemeClr val="bg1"/>
                  </a:solidFill>
                  <a:prstDash val="solid"/>
                </a:ln>
                <a:solidFill>
                  <a:schemeClr val="lt1"/>
                </a:solidFill>
                <a:effectLst>
                  <a:outerShdw blurRad="12700" dist="38100" dir="2700000" algn="tl" rotWithShape="0">
                    <a:schemeClr val="bg1">
                      <a:lumMod val="50000"/>
                    </a:scheme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Raw Data</a:t>
            </a:r>
          </a:p>
        </p:txBody>
      </p:sp>
      <p:sp>
        <p:nvSpPr>
          <p:cNvPr id="33" name="Flowchart: Magnetic Disk 32">
            <a:extLst>
              <a:ext uri="{FF2B5EF4-FFF2-40B4-BE49-F238E27FC236}">
                <a16:creationId xmlns:a16="http://schemas.microsoft.com/office/drawing/2014/main" id="{B26620AF-4626-FC82-EC31-C275C7DFE09A}"/>
              </a:ext>
            </a:extLst>
          </p:cNvPr>
          <p:cNvSpPr/>
          <p:nvPr/>
        </p:nvSpPr>
        <p:spPr>
          <a:xfrm>
            <a:off x="2150136" y="1678447"/>
            <a:ext cx="2775614" cy="2127279"/>
          </a:xfrm>
          <a:prstGeom prst="flowChartMagneticDisk">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Kusto</a:t>
            </a:r>
          </a:p>
        </p:txBody>
      </p:sp>
      <p:pic>
        <p:nvPicPr>
          <p:cNvPr id="34" name="Picture 33" descr="Icon&#10;&#10;Description automatically generated">
            <a:extLst>
              <a:ext uri="{FF2B5EF4-FFF2-40B4-BE49-F238E27FC236}">
                <a16:creationId xmlns:a16="http://schemas.microsoft.com/office/drawing/2014/main" id="{B76CED9E-C1D5-2747-AE27-93826F8185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2472" y="3205712"/>
            <a:ext cx="464955" cy="244102"/>
          </a:xfrm>
          <a:prstGeom prst="rect">
            <a:avLst/>
          </a:prstGeom>
        </p:spPr>
      </p:pic>
      <p:sp>
        <p:nvSpPr>
          <p:cNvPr id="35" name="Flowchart: Magnetic Disk 34">
            <a:extLst>
              <a:ext uri="{FF2B5EF4-FFF2-40B4-BE49-F238E27FC236}">
                <a16:creationId xmlns:a16="http://schemas.microsoft.com/office/drawing/2014/main" id="{6EB1681E-8000-D3BA-0E90-EEC21FF3B459}"/>
              </a:ext>
            </a:extLst>
          </p:cNvPr>
          <p:cNvSpPr/>
          <p:nvPr/>
        </p:nvSpPr>
        <p:spPr>
          <a:xfrm>
            <a:off x="7510089" y="2130696"/>
            <a:ext cx="1327865" cy="2448938"/>
          </a:xfrm>
          <a:prstGeom prst="flowChartMagneticDisk">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SQL</a:t>
            </a:r>
          </a:p>
        </p:txBody>
      </p:sp>
      <p:pic>
        <p:nvPicPr>
          <p:cNvPr id="38" name="Picture 37" descr="A picture containing text, clipart&#10;&#10;Description automatically generated">
            <a:extLst>
              <a:ext uri="{FF2B5EF4-FFF2-40B4-BE49-F238E27FC236}">
                <a16:creationId xmlns:a16="http://schemas.microsoft.com/office/drawing/2014/main" id="{A09C71E4-EBDC-0AE2-03AF-388FC88EDE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01856" y="4687956"/>
            <a:ext cx="1270294" cy="480685"/>
          </a:xfrm>
          <a:prstGeom prst="rect">
            <a:avLst/>
          </a:prstGeom>
        </p:spPr>
      </p:pic>
      <p:sp>
        <p:nvSpPr>
          <p:cNvPr id="39" name="Rectangle 38">
            <a:extLst>
              <a:ext uri="{FF2B5EF4-FFF2-40B4-BE49-F238E27FC236}">
                <a16:creationId xmlns:a16="http://schemas.microsoft.com/office/drawing/2014/main" id="{5E26D7A4-3C0B-B8DF-C809-142743CC0C82}"/>
              </a:ext>
            </a:extLst>
          </p:cNvPr>
          <p:cNvSpPr/>
          <p:nvPr/>
        </p:nvSpPr>
        <p:spPr>
          <a:xfrm>
            <a:off x="405772" y="1206154"/>
            <a:ext cx="2393669" cy="584775"/>
          </a:xfrm>
          <a:prstGeom prst="rect">
            <a:avLst/>
          </a:prstGeom>
          <a:noFill/>
        </p:spPr>
        <p:txBody>
          <a:bodyPr wrap="none" lIns="91440" tIns="45720" rIns="91440" bIns="45720">
            <a:spAutoFit/>
          </a:bodyPr>
          <a:lstStyle/>
          <a:p>
            <a:pPr algn="ctr"/>
            <a:r>
              <a:rPr lang="en-US" sz="1600" b="1" cap="none" spc="50">
                <a:ln w="0"/>
                <a:effectLst>
                  <a:innerShdw blurRad="63500" dist="50800" dir="13500000">
                    <a:srgbClr val="000000">
                      <a:alpha val="50000"/>
                    </a:srgbClr>
                  </a:innerShdw>
                </a:effectLst>
              </a:rPr>
              <a:t>Observational</a:t>
            </a:r>
            <a:r>
              <a:rPr lang="en-US" sz="3200" b="1" cap="none" spc="50">
                <a:ln w="0"/>
                <a:effectLst>
                  <a:innerShdw blurRad="63500" dist="50800" dir="13500000">
                    <a:srgbClr val="000000">
                      <a:alpha val="50000"/>
                    </a:srgbClr>
                  </a:innerShdw>
                </a:effectLst>
              </a:rPr>
              <a:t> </a:t>
            </a:r>
            <a:r>
              <a:rPr lang="en-US" sz="1600" b="1" cap="none" spc="50">
                <a:ln w="0"/>
                <a:effectLst>
                  <a:innerShdw blurRad="63500" dist="50800" dir="13500000">
                    <a:srgbClr val="000000">
                      <a:alpha val="50000"/>
                    </a:srgbClr>
                  </a:innerShdw>
                </a:effectLst>
              </a:rPr>
              <a:t>Analytics</a:t>
            </a:r>
            <a:endParaRPr lang="en-US" sz="3200" b="1" cap="none" spc="50">
              <a:ln w="0"/>
              <a:effectLst>
                <a:innerShdw blurRad="63500" dist="50800" dir="13500000">
                  <a:srgbClr val="000000">
                    <a:alpha val="50000"/>
                  </a:srgbClr>
                </a:innerShdw>
              </a:effectLst>
            </a:endParaRPr>
          </a:p>
        </p:txBody>
      </p:sp>
      <p:sp>
        <p:nvSpPr>
          <p:cNvPr id="40" name="Rectangle 39">
            <a:extLst>
              <a:ext uri="{FF2B5EF4-FFF2-40B4-BE49-F238E27FC236}">
                <a16:creationId xmlns:a16="http://schemas.microsoft.com/office/drawing/2014/main" id="{C38CB92F-CABD-1BCE-DF8D-8F9C97B8CB8B}"/>
              </a:ext>
            </a:extLst>
          </p:cNvPr>
          <p:cNvSpPr/>
          <p:nvPr/>
        </p:nvSpPr>
        <p:spPr>
          <a:xfrm>
            <a:off x="524786" y="6118954"/>
            <a:ext cx="1806906" cy="338554"/>
          </a:xfrm>
          <a:prstGeom prst="rect">
            <a:avLst/>
          </a:prstGeom>
          <a:noFill/>
        </p:spPr>
        <p:txBody>
          <a:bodyPr wrap="none" lIns="91440" tIns="45720" rIns="91440" bIns="45720">
            <a:spAutoFit/>
          </a:bodyPr>
          <a:lstStyle/>
          <a:p>
            <a:pPr algn="ctr"/>
            <a:r>
              <a:rPr lang="en-US" sz="1600" b="1" cap="none" spc="50">
                <a:ln w="0"/>
                <a:effectLst>
                  <a:innerShdw blurRad="63500" dist="50800" dir="13500000">
                    <a:srgbClr val="000000">
                      <a:alpha val="50000"/>
                    </a:srgbClr>
                  </a:innerShdw>
                </a:effectLst>
              </a:rPr>
              <a:t>Machine Learning</a:t>
            </a:r>
            <a:endParaRPr lang="en-US" sz="3200" b="1" cap="none" spc="50">
              <a:ln w="0"/>
              <a:effectLst>
                <a:innerShdw blurRad="63500" dist="50800" dir="13500000">
                  <a:srgbClr val="000000">
                    <a:alpha val="50000"/>
                  </a:srgbClr>
                </a:innerShdw>
              </a:effectLst>
            </a:endParaRPr>
          </a:p>
        </p:txBody>
      </p:sp>
      <p:sp>
        <p:nvSpPr>
          <p:cNvPr id="41" name="Rectangle 40">
            <a:extLst>
              <a:ext uri="{FF2B5EF4-FFF2-40B4-BE49-F238E27FC236}">
                <a16:creationId xmlns:a16="http://schemas.microsoft.com/office/drawing/2014/main" id="{D08EE0B3-0EA5-5566-2D17-33F5EB675A75}"/>
              </a:ext>
            </a:extLst>
          </p:cNvPr>
          <p:cNvSpPr/>
          <p:nvPr/>
        </p:nvSpPr>
        <p:spPr>
          <a:xfrm>
            <a:off x="10938738" y="6118954"/>
            <a:ext cx="490840" cy="338554"/>
          </a:xfrm>
          <a:prstGeom prst="rect">
            <a:avLst/>
          </a:prstGeom>
          <a:noFill/>
        </p:spPr>
        <p:txBody>
          <a:bodyPr wrap="none" lIns="91440" tIns="45720" rIns="91440" bIns="45720">
            <a:spAutoFit/>
          </a:bodyPr>
          <a:lstStyle/>
          <a:p>
            <a:pPr algn="ctr"/>
            <a:r>
              <a:rPr lang="en-US" sz="1600" b="1" cap="none" spc="50">
                <a:ln w="0"/>
                <a:effectLst>
                  <a:innerShdw blurRad="63500" dist="50800" dir="13500000">
                    <a:srgbClr val="000000">
                      <a:alpha val="50000"/>
                    </a:srgbClr>
                  </a:innerShdw>
                </a:effectLst>
              </a:rPr>
              <a:t>ETL</a:t>
            </a:r>
            <a:endParaRPr lang="en-US" sz="3200" b="1" cap="none" spc="50">
              <a:ln w="0"/>
              <a:effectLst>
                <a:innerShdw blurRad="63500" dist="50800" dir="13500000">
                  <a:srgbClr val="000000">
                    <a:alpha val="50000"/>
                  </a:srgbClr>
                </a:innerShdw>
              </a:effectLst>
            </a:endParaRPr>
          </a:p>
        </p:txBody>
      </p:sp>
      <p:sp>
        <p:nvSpPr>
          <p:cNvPr id="42" name="Rectangle 41">
            <a:extLst>
              <a:ext uri="{FF2B5EF4-FFF2-40B4-BE49-F238E27FC236}">
                <a16:creationId xmlns:a16="http://schemas.microsoft.com/office/drawing/2014/main" id="{0635A099-E9E8-3F4C-E6BC-9F0657F24632}"/>
              </a:ext>
            </a:extLst>
          </p:cNvPr>
          <p:cNvSpPr/>
          <p:nvPr/>
        </p:nvSpPr>
        <p:spPr>
          <a:xfrm>
            <a:off x="9658828" y="1441515"/>
            <a:ext cx="1857368" cy="338554"/>
          </a:xfrm>
          <a:prstGeom prst="rect">
            <a:avLst/>
          </a:prstGeom>
          <a:noFill/>
        </p:spPr>
        <p:txBody>
          <a:bodyPr wrap="none" lIns="91440" tIns="45720" rIns="91440" bIns="45720">
            <a:spAutoFit/>
          </a:bodyPr>
          <a:lstStyle/>
          <a:p>
            <a:pPr algn="ctr"/>
            <a:r>
              <a:rPr lang="en-US" sz="1600" b="1" cap="none" spc="50">
                <a:ln w="0"/>
                <a:effectLst>
                  <a:innerShdw blurRad="63500" dist="50800" dir="13500000">
                    <a:srgbClr val="000000">
                      <a:alpha val="50000"/>
                    </a:srgbClr>
                  </a:innerShdw>
                </a:effectLst>
              </a:rPr>
              <a:t>Data Warehousing</a:t>
            </a:r>
            <a:endParaRPr lang="en-US" sz="3200" b="1" cap="none" spc="50">
              <a:ln w="0"/>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74326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0" presetClass="entr" presetSubtype="0"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20" grpId="0" animBg="1"/>
      <p:bldP spid="21" grpId="0" animBg="1"/>
      <p:bldP spid="9" grpId="0" animBg="1"/>
      <p:bldP spid="33" grpId="0" animBg="1"/>
      <p:bldP spid="35" grpId="0" animBg="1"/>
      <p:bldP spid="39" grpId="0"/>
      <p:bldP spid="40" grpId="0"/>
      <p:bldP spid="41"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409E2C-1AF7-4A75-AC0E-C1DD966449F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134" y="784483"/>
            <a:ext cx="9070461" cy="5215764"/>
          </a:xfrm>
          <a:prstGeom prst="rect">
            <a:avLst/>
          </a:prstGeom>
        </p:spPr>
      </p:pic>
      <p:sp>
        <p:nvSpPr>
          <p:cNvPr id="9" name="Rectangle 8">
            <a:extLst>
              <a:ext uri="{FF2B5EF4-FFF2-40B4-BE49-F238E27FC236}">
                <a16:creationId xmlns:a16="http://schemas.microsoft.com/office/drawing/2014/main" id="{C959347B-BE7E-4A03-9DFA-E9355494F5ED}"/>
              </a:ext>
            </a:extLst>
          </p:cNvPr>
          <p:cNvSpPr/>
          <p:nvPr/>
        </p:nvSpPr>
        <p:spPr bwMode="auto">
          <a:xfrm>
            <a:off x="6873495" y="5164661"/>
            <a:ext cx="1866900" cy="5715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A54ED625-9608-406C-AFA8-8DF867DCAF07}"/>
              </a:ext>
            </a:extLst>
          </p:cNvPr>
          <p:cNvSpPr/>
          <p:nvPr/>
        </p:nvSpPr>
        <p:spPr bwMode="auto">
          <a:xfrm>
            <a:off x="1536834" y="3163765"/>
            <a:ext cx="1882261" cy="3429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912D98D0-A3E5-8637-5038-8D29A5D4CBBE}"/>
              </a:ext>
            </a:extLst>
          </p:cNvPr>
          <p:cNvSpPr txBox="1"/>
          <p:nvPr/>
        </p:nvSpPr>
        <p:spPr>
          <a:xfrm>
            <a:off x="4687765" y="19636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00B0F0"/>
                </a:solidFill>
                <a:hlinkClick r:id="rId4">
                  <a:extLst>
                    <a:ext uri="{A12FA001-AC4F-418D-AE19-62706E023703}">
                      <ahyp:hlinkClr xmlns:ahyp="http://schemas.microsoft.com/office/drawing/2018/hyperlinkcolor" val="tx"/>
                    </a:ext>
                  </a:extLst>
                </a:hlinkClick>
              </a:rPr>
              <a:t>https://aka.ms/adx.free</a:t>
            </a:r>
            <a:r>
              <a:rPr lang="en-US">
                <a:solidFill>
                  <a:srgbClr val="00B0F0"/>
                </a:solidFill>
              </a:rPr>
              <a:t>  </a:t>
            </a:r>
          </a:p>
        </p:txBody>
      </p:sp>
    </p:spTree>
    <p:extLst>
      <p:ext uri="{BB962C8B-B14F-4D97-AF65-F5344CB8AC3E}">
        <p14:creationId xmlns:p14="http://schemas.microsoft.com/office/powerpoint/2010/main" val="3581810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2" name="Rectangle 1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5E4EEA-68C6-4788-B3C5-4071C1604BE3}"/>
              </a:ext>
            </a:extLst>
          </p:cNvPr>
          <p:cNvSpPr>
            <a:spLocks noGrp="1"/>
          </p:cNvSpPr>
          <p:nvPr>
            <p:ph type="title"/>
          </p:nvPr>
        </p:nvSpPr>
        <p:spPr>
          <a:xfrm>
            <a:off x="417574" y="325437"/>
            <a:ext cx="10515600" cy="1133693"/>
          </a:xfrm>
        </p:spPr>
        <p:txBody>
          <a:bodyPr vert="horz" lIns="91440" tIns="45720" rIns="91440" bIns="45720" rtlCol="0" anchor="ctr">
            <a:normAutofit/>
          </a:bodyPr>
          <a:lstStyle/>
          <a:p>
            <a:r>
              <a:rPr lang="en-US" sz="4800" kern="1200">
                <a:solidFill>
                  <a:srgbClr val="00B0F0"/>
                </a:solidFill>
                <a:latin typeface="+mj-lt"/>
                <a:ea typeface="+mj-ea"/>
                <a:cs typeface="+mj-cs"/>
              </a:rPr>
              <a:t>Personal cluster details</a:t>
            </a:r>
          </a:p>
        </p:txBody>
      </p:sp>
      <p:graphicFrame>
        <p:nvGraphicFramePr>
          <p:cNvPr id="6" name="Content Placeholder 2">
            <a:extLst>
              <a:ext uri="{FF2B5EF4-FFF2-40B4-BE49-F238E27FC236}">
                <a16:creationId xmlns:a16="http://schemas.microsoft.com/office/drawing/2014/main" id="{23832276-BEDF-40A2-BB90-4E230A535A61}"/>
              </a:ext>
            </a:extLst>
          </p:cNvPr>
          <p:cNvGraphicFramePr>
            <a:graphicFrameLocks/>
          </p:cNvGraphicFramePr>
          <p:nvPr>
            <p:extLst>
              <p:ext uri="{D42A27DB-BD31-4B8C-83A1-F6EECF244321}">
                <p14:modId xmlns:p14="http://schemas.microsoft.com/office/powerpoint/2010/main" val="1541123077"/>
              </p:ext>
            </p:extLst>
          </p:nvPr>
        </p:nvGraphicFramePr>
        <p:xfrm>
          <a:off x="417574" y="1600200"/>
          <a:ext cx="11353801" cy="4932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029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a:xfrm>
            <a:off x="586740" y="618330"/>
            <a:ext cx="11018520" cy="804066"/>
          </a:xfrm>
        </p:spPr>
        <p:txBody>
          <a:bodyPr/>
          <a:lstStyle/>
          <a:p>
            <a:r>
              <a:rPr lang="en-US" sz="4000">
                <a:solidFill>
                  <a:srgbClr val="00B0F0"/>
                </a:solidFill>
                <a:cs typeface="Segoe UI"/>
              </a:rPr>
              <a:t>ADX Web UI One-Click (wizard)</a:t>
            </a:r>
            <a:br>
              <a:rPr lang="en-US" sz="4000">
                <a:solidFill>
                  <a:srgbClr val="00B0F0"/>
                </a:solidFill>
              </a:rPr>
            </a:br>
            <a:endParaRPr lang="en-US">
              <a:solidFill>
                <a:srgbClr val="00B0F0"/>
              </a:solidFill>
            </a:endParaRPr>
          </a:p>
        </p:txBody>
      </p:sp>
      <p:sp>
        <p:nvSpPr>
          <p:cNvPr id="7" name="Content Placeholder 6">
            <a:extLst>
              <a:ext uri="{FF2B5EF4-FFF2-40B4-BE49-F238E27FC236}">
                <a16:creationId xmlns:a16="http://schemas.microsoft.com/office/drawing/2014/main" id="{8ECD86A4-C7AF-8A4A-9C79-F7F95E5025BB}"/>
              </a:ext>
            </a:extLst>
          </p:cNvPr>
          <p:cNvSpPr>
            <a:spLocks noGrp="1"/>
          </p:cNvSpPr>
          <p:nvPr>
            <p:ph sz="quarter" idx="4294967295"/>
          </p:nvPr>
        </p:nvSpPr>
        <p:spPr>
          <a:xfrm>
            <a:off x="413215" y="1926718"/>
            <a:ext cx="5466969" cy="3601512"/>
          </a:xfrm>
        </p:spPr>
        <p:txBody>
          <a:bodyPr vert="horz" lIns="0" tIns="45720" rIns="91440" bIns="45720" rtlCol="0" anchor="t">
            <a:noAutofit/>
          </a:bodyPr>
          <a:lstStyle/>
          <a:p>
            <a:pPr marL="349250" indent="-349250">
              <a:buFont typeface="+mj-lt"/>
              <a:buAutoNum type="arabicPeriod"/>
            </a:pPr>
            <a:r>
              <a:rPr lang="en-US" sz="1600" dirty="0">
                <a:cs typeface="Segoe UI"/>
              </a:rPr>
              <a:t>Get data from Azure Data Lake, Blob, Event Hub, or local file</a:t>
            </a:r>
            <a:br>
              <a:rPr lang="en-US" sz="1600" dirty="0">
                <a:cs typeface="Segoe UI"/>
              </a:rPr>
            </a:br>
            <a:endParaRPr lang="en-US" sz="1600" dirty="0">
              <a:cs typeface="Segoe UI"/>
            </a:endParaRPr>
          </a:p>
          <a:p>
            <a:pPr marL="349250" indent="-349250">
              <a:buFont typeface="+mj-lt"/>
              <a:buAutoNum type="arabicPeriod"/>
            </a:pPr>
            <a:r>
              <a:rPr lang="en-US" sz="1600" dirty="0">
                <a:cs typeface="Segoe UI"/>
              </a:rPr>
              <a:t>Infer the schema automatically from source </a:t>
            </a:r>
            <a:br>
              <a:rPr lang="en-US" sz="1600" dirty="0">
                <a:cs typeface="Segoe UI"/>
              </a:rPr>
            </a:br>
            <a:endParaRPr lang="en-US" sz="1600" dirty="0">
              <a:cs typeface="Segoe UI"/>
            </a:endParaRPr>
          </a:p>
          <a:p>
            <a:pPr marL="349250" indent="-349250">
              <a:buAutoNum type="arabicPeriod"/>
            </a:pPr>
            <a:r>
              <a:rPr lang="en-US" sz="1600" dirty="0">
                <a:cs typeface="Segoe UI"/>
              </a:rPr>
              <a:t>Create table and mapping </a:t>
            </a:r>
            <a:r>
              <a:rPr lang="en-US" sz="1600" dirty="0">
                <a:ea typeface="+mn-lt"/>
                <a:cs typeface="+mn-lt"/>
              </a:rPr>
              <a:t>automatically from source </a:t>
            </a:r>
            <a:br>
              <a:rPr lang="en-US" sz="1600" dirty="0">
                <a:ea typeface="+mn-lt"/>
                <a:cs typeface="+mn-lt"/>
              </a:rPr>
            </a:br>
            <a:endParaRPr lang="en-US" sz="1600" dirty="0"/>
          </a:p>
          <a:p>
            <a:pPr marL="349250" indent="-349250">
              <a:buAutoNum type="arabicPeriod"/>
            </a:pPr>
            <a:r>
              <a:rPr lang="en-US" sz="1600" dirty="0">
                <a:cs typeface="Segoe UI"/>
              </a:rPr>
              <a:t>Generate custom code to start ADX project with one of the supported SDKs</a:t>
            </a:r>
            <a:br>
              <a:rPr lang="en-US" sz="1600" dirty="0">
                <a:cs typeface="Segoe UI"/>
              </a:rPr>
            </a:br>
            <a:endParaRPr lang="en-US" sz="1600" dirty="0">
              <a:cs typeface="Segoe UI"/>
            </a:endParaRPr>
          </a:p>
          <a:p>
            <a:pPr marL="349250" indent="-349250">
              <a:buAutoNum type="arabicPeriod"/>
            </a:pPr>
            <a:r>
              <a:rPr lang="en-US" sz="1600" dirty="0">
                <a:cs typeface="Segoe UI"/>
              </a:rPr>
              <a:t>Manage data-policies (e.g. retention,  batching policies, streaming)</a:t>
            </a:r>
            <a:br>
              <a:rPr lang="en-US" sz="1600" dirty="0">
                <a:cs typeface="Segoe UI"/>
              </a:rPr>
            </a:br>
            <a:endParaRPr lang="en-US" sz="2400" dirty="0"/>
          </a:p>
          <a:p>
            <a:pPr marL="349250" indent="-349250">
              <a:buAutoNum type="arabicPeriod"/>
            </a:pPr>
            <a:r>
              <a:rPr lang="en-US" sz="1600" dirty="0">
                <a:cs typeface="Segoe UI"/>
              </a:rPr>
              <a:t>Ingest one-time data or create connection for continuous data ingestion</a:t>
            </a:r>
            <a:endParaRPr lang="en-US" sz="2400" dirty="0"/>
          </a:p>
          <a:p>
            <a:pPr marL="685800" lvl="1" indent="-336550">
              <a:buFont typeface="Arial" panose="020B0604020202020204" pitchFamily="34" charset="0"/>
              <a:buChar char="•"/>
            </a:pPr>
            <a:r>
              <a:rPr lang="en-US" sz="1400" dirty="0">
                <a:cs typeface="Calibri" panose="020F0502020204030204"/>
              </a:rPr>
              <a:t>Continuous (EventHub/</a:t>
            </a:r>
            <a:r>
              <a:rPr lang="en-US" sz="1400" dirty="0" err="1">
                <a:cs typeface="Calibri" panose="020F0502020204030204"/>
              </a:rPr>
              <a:t>EventGrid</a:t>
            </a:r>
            <a:r>
              <a:rPr lang="en-US" sz="1400" dirty="0">
                <a:cs typeface="Calibri" panose="020F0502020204030204"/>
              </a:rPr>
              <a:t>), one time or backfill (LightIngest)</a:t>
            </a:r>
            <a:endParaRPr lang="en-US" dirty="0">
              <a:cs typeface="Segoe UI"/>
            </a:endParaRPr>
          </a:p>
        </p:txBody>
      </p:sp>
      <p:sp>
        <p:nvSpPr>
          <p:cNvPr id="43" name="TextBox 42">
            <a:extLst>
              <a:ext uri="{FF2B5EF4-FFF2-40B4-BE49-F238E27FC236}">
                <a16:creationId xmlns:a16="http://schemas.microsoft.com/office/drawing/2014/main" id="{3BBA8561-F04F-443E-9AA4-9B64A42D993D}"/>
              </a:ext>
            </a:extLst>
          </p:cNvPr>
          <p:cNvSpPr txBox="1"/>
          <p:nvPr/>
        </p:nvSpPr>
        <p:spPr>
          <a:xfrm>
            <a:off x="8755937" y="2317997"/>
            <a:ext cx="2199773" cy="215444"/>
          </a:xfrm>
          <a:prstGeom prst="rect">
            <a:avLst/>
          </a:prstGeom>
          <a:noFill/>
        </p:spPr>
        <p:txBody>
          <a:bodyPr wrap="square" lIns="0" tIns="0" rIns="0" bIns="0" rtlCol="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ADX Web UI</a:t>
            </a:r>
          </a:p>
        </p:txBody>
      </p:sp>
      <p:pic>
        <p:nvPicPr>
          <p:cNvPr id="10" name="Picture 9">
            <a:extLst>
              <a:ext uri="{FF2B5EF4-FFF2-40B4-BE49-F238E27FC236}">
                <a16:creationId xmlns:a16="http://schemas.microsoft.com/office/drawing/2014/main" id="{2B3EEABB-721E-5163-7212-68F5112B8F7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80185" y="2745173"/>
            <a:ext cx="6311815" cy="2152520"/>
          </a:xfrm>
          <a:prstGeom prst="rect">
            <a:avLst/>
          </a:prstGeom>
        </p:spPr>
      </p:pic>
    </p:spTree>
    <p:extLst>
      <p:ext uri="{BB962C8B-B14F-4D97-AF65-F5344CB8AC3E}">
        <p14:creationId xmlns:p14="http://schemas.microsoft.com/office/powerpoint/2010/main" val="681282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1D7BC1-218A-47F1-A4FC-CB5AD961629C}"/>
              </a:ext>
              <a:ext uri="{C183D7F6-B498-43B3-948B-1728B52AA6E4}">
                <adec:decorative xmlns:adec="http://schemas.microsoft.com/office/drawing/2017/decorative" val="1"/>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Title 5">
            <a:extLst>
              <a:ext uri="{FF2B5EF4-FFF2-40B4-BE49-F238E27FC236}">
                <a16:creationId xmlns:a16="http://schemas.microsoft.com/office/drawing/2014/main" id="{AC6D5D14-34CF-48AC-9C49-D0FAB5102D6E}"/>
              </a:ext>
            </a:extLst>
          </p:cNvPr>
          <p:cNvSpPr txBox="1">
            <a:spLocks/>
          </p:cNvSpPr>
          <p:nvPr/>
        </p:nvSpPr>
        <p:spPr>
          <a:xfrm>
            <a:off x="602805" y="1032552"/>
            <a:ext cx="8663187" cy="369332"/>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Module 1 Objectives</a:t>
            </a:r>
          </a:p>
        </p:txBody>
      </p:sp>
      <p:sp>
        <p:nvSpPr>
          <p:cNvPr id="77" name="Title 76">
            <a:extLst>
              <a:ext uri="{FF2B5EF4-FFF2-40B4-BE49-F238E27FC236}">
                <a16:creationId xmlns:a16="http://schemas.microsoft.com/office/drawing/2014/main" id="{E1A876EF-7B96-4CEC-A052-3132704344C4}"/>
              </a:ext>
            </a:extLst>
          </p:cNvPr>
          <p:cNvSpPr>
            <a:spLocks noGrp="1"/>
          </p:cNvSpPr>
          <p:nvPr>
            <p:ph type="title"/>
          </p:nvPr>
        </p:nvSpPr>
        <p:spPr/>
        <p:txBody>
          <a:bodyPr/>
          <a:lstStyle/>
          <a:p>
            <a:r>
              <a:rPr lang="en-US" dirty="0"/>
              <a:t>Ingestion</a:t>
            </a:r>
          </a:p>
        </p:txBody>
      </p:sp>
      <p:sp>
        <p:nvSpPr>
          <p:cNvPr id="83" name="Title 5">
            <a:extLst>
              <a:ext uri="{FF2B5EF4-FFF2-40B4-BE49-F238E27FC236}">
                <a16:creationId xmlns:a16="http://schemas.microsoft.com/office/drawing/2014/main" id="{5A45590E-6EC8-4570-B2AE-7072D65B502E}"/>
              </a:ext>
            </a:extLst>
          </p:cNvPr>
          <p:cNvSpPr txBox="1">
            <a:spLocks/>
          </p:cNvSpPr>
          <p:nvPr/>
        </p:nvSpPr>
        <p:spPr>
          <a:xfrm>
            <a:off x="588263" y="3193261"/>
            <a:ext cx="11145255" cy="3319114"/>
          </a:xfrm>
          <a:prstGeom prst="rect">
            <a:avLst/>
          </a:prstGeom>
        </p:spPr>
        <p:txBody>
          <a:bodyPr vert="horz" wrap="square" lIns="0" tIns="0" rIns="0" bIns="0" numCol="2"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14350" marR="0" lvl="0" indent="-514350" algn="l" defTabSz="932742" rtl="0" eaLnBrk="1" fontAlgn="auto" latinLnBrk="0" hangingPunct="1">
              <a:lnSpc>
                <a:spcPct val="150000"/>
              </a:lnSpc>
              <a:spcBef>
                <a:spcPct val="0"/>
              </a:spcBef>
              <a:spcAft>
                <a:spcPts val="0"/>
              </a:spcAft>
              <a:buClrTx/>
              <a:buSzTx/>
              <a:buFont typeface="+mj-lt"/>
              <a:buAutoNum type="arabicPeriod"/>
              <a:tabLst/>
              <a:defRPr/>
            </a:pPr>
            <a:r>
              <a:rPr kumimoji="0" lang="en-US" sz="2400" b="0" i="0" u="none" strike="noStrike" kern="1200" cap="none" spc="-50" normalizeH="0" baseline="0" noProof="0" dirty="0">
                <a:ln w="3175">
                  <a:noFill/>
                </a:ln>
                <a:solidFill>
                  <a:srgbClr val="FFFFFF"/>
                </a:solidFill>
                <a:effectLst/>
                <a:uLnTx/>
                <a:uFillTx/>
                <a:latin typeface="Segoe UI"/>
                <a:ea typeface="+mn-ea"/>
                <a:cs typeface="Segoe UI" pitchFamily="34" charset="0"/>
              </a:rPr>
              <a:t>Deeper ADX Ingestion</a:t>
            </a:r>
          </a:p>
          <a:p>
            <a:pPr marL="514350" marR="0" lvl="0" indent="-514350" algn="l" defTabSz="932742" rtl="0" eaLnBrk="1" fontAlgn="auto" latinLnBrk="0" hangingPunct="1">
              <a:lnSpc>
                <a:spcPct val="150000"/>
              </a:lnSpc>
              <a:spcBef>
                <a:spcPct val="0"/>
              </a:spcBef>
              <a:spcAft>
                <a:spcPts val="0"/>
              </a:spcAft>
              <a:buClrTx/>
              <a:buSzTx/>
              <a:buFont typeface="+mj-lt"/>
              <a:buAutoNum type="arabicPeriod"/>
              <a:tabLst/>
              <a:defRPr/>
            </a:pPr>
            <a:r>
              <a:rPr kumimoji="0" lang="en-US" sz="2400" b="0" i="0" u="none" strike="noStrike" kern="1200" cap="none" spc="-50" normalizeH="0" baseline="0" noProof="0" dirty="0">
                <a:ln w="3175">
                  <a:noFill/>
                </a:ln>
                <a:solidFill>
                  <a:srgbClr val="FFFFFF"/>
                </a:solidFill>
                <a:effectLst/>
                <a:uLnTx/>
                <a:uFillTx/>
                <a:latin typeface="Segoe UI"/>
                <a:ea typeface="+mn-ea"/>
                <a:cs typeface="Segoe UI" pitchFamily="34" charset="0"/>
              </a:rPr>
              <a:t>Queued</a:t>
            </a:r>
          </a:p>
          <a:p>
            <a:pPr marL="514350" marR="0" lvl="0" indent="-514350" algn="l" defTabSz="932742" rtl="0" eaLnBrk="1" fontAlgn="auto" latinLnBrk="0" hangingPunct="1">
              <a:lnSpc>
                <a:spcPct val="150000"/>
              </a:lnSpc>
              <a:spcBef>
                <a:spcPct val="0"/>
              </a:spcBef>
              <a:spcAft>
                <a:spcPts val="0"/>
              </a:spcAft>
              <a:buClrTx/>
              <a:buSzTx/>
              <a:buFont typeface="+mj-lt"/>
              <a:buAutoNum type="arabicPeriod"/>
              <a:tabLst/>
              <a:defRPr/>
            </a:pPr>
            <a:r>
              <a:rPr kumimoji="0" lang="en-US" sz="2400" b="0" i="0" u="none" strike="noStrike" kern="1200" cap="none" spc="-50" normalizeH="0" baseline="0" noProof="0" dirty="0">
                <a:ln w="3175">
                  <a:noFill/>
                </a:ln>
                <a:solidFill>
                  <a:srgbClr val="FFFFFF"/>
                </a:solidFill>
                <a:effectLst/>
                <a:uLnTx/>
                <a:uFillTx/>
                <a:latin typeface="Segoe UI"/>
                <a:ea typeface="+mn-ea"/>
                <a:cs typeface="Segoe UI" pitchFamily="34" charset="0"/>
              </a:rPr>
              <a:t>Streaming</a:t>
            </a:r>
          </a:p>
          <a:p>
            <a:pPr marL="514350" marR="0" lvl="0" indent="-514350" algn="l" defTabSz="932742" rtl="0" eaLnBrk="1" fontAlgn="auto" latinLnBrk="0" hangingPunct="1">
              <a:lnSpc>
                <a:spcPct val="150000"/>
              </a:lnSpc>
              <a:spcBef>
                <a:spcPct val="0"/>
              </a:spcBef>
              <a:spcAft>
                <a:spcPts val="0"/>
              </a:spcAft>
              <a:buClrTx/>
              <a:buSzTx/>
              <a:buFont typeface="+mj-lt"/>
              <a:buAutoNum type="arabicPeriod"/>
              <a:tabLst/>
              <a:defRPr/>
            </a:pPr>
            <a:endParaRPr kumimoji="0" lang="en-US" sz="2400" b="0" i="0" u="none" strike="noStrike" kern="1200" cap="none" spc="-50" normalizeH="0" baseline="0" noProof="0" dirty="0">
              <a:ln w="3175">
                <a:noFill/>
              </a:ln>
              <a:solidFill>
                <a:srgbClr val="FFFFFF"/>
              </a:solidFill>
              <a:effectLst/>
              <a:uLnTx/>
              <a:uFillTx/>
              <a:latin typeface="Segoe UI"/>
              <a:ea typeface="+mn-ea"/>
              <a:cs typeface="Segoe UI" pitchFamily="34" charset="0"/>
            </a:endParaRPr>
          </a:p>
          <a:p>
            <a:pPr marL="514350" marR="0" lvl="0" indent="-514350" algn="l" defTabSz="932742" rtl="0" eaLnBrk="1" fontAlgn="auto" latinLnBrk="0" hangingPunct="1">
              <a:lnSpc>
                <a:spcPct val="150000"/>
              </a:lnSpc>
              <a:spcBef>
                <a:spcPct val="0"/>
              </a:spcBef>
              <a:spcAft>
                <a:spcPts val="0"/>
              </a:spcAft>
              <a:buClrTx/>
              <a:buSzTx/>
              <a:buFont typeface="+mj-lt"/>
              <a:buAutoNum type="arabicPeriod"/>
              <a:tabLst/>
              <a:defRPr/>
            </a:pPr>
            <a:endParaRPr kumimoji="0" lang="en-US" sz="2400" b="0" i="0" u="none" strike="noStrike" kern="1200" cap="none" spc="-50" normalizeH="0" baseline="0" noProof="0" dirty="0">
              <a:ln w="3175">
                <a:noFill/>
              </a:ln>
              <a:solidFill>
                <a:srgbClr val="FFFFFF"/>
              </a:solidFill>
              <a:effectLst/>
              <a:uLnTx/>
              <a:uFillTx/>
              <a:latin typeface="Segoe UI"/>
              <a:ea typeface="+mn-ea"/>
              <a:cs typeface="Segoe UI" pitchFamily="34" charset="0"/>
            </a:endParaRPr>
          </a:p>
          <a:p>
            <a:pPr marL="514350" marR="0" lvl="0" indent="-514350" algn="l" defTabSz="932742" rtl="0" eaLnBrk="1" fontAlgn="auto" latinLnBrk="0" hangingPunct="1">
              <a:lnSpc>
                <a:spcPct val="150000"/>
              </a:lnSpc>
              <a:spcBef>
                <a:spcPct val="0"/>
              </a:spcBef>
              <a:spcAft>
                <a:spcPts val="0"/>
              </a:spcAft>
              <a:buClrTx/>
              <a:buSzTx/>
              <a:buFont typeface="+mj-lt"/>
              <a:buAutoNum type="arabicPeriod"/>
              <a:tabLst/>
              <a:defRPr/>
            </a:pPr>
            <a:endParaRPr kumimoji="0" lang="en-US" sz="2400" b="0" i="0" u="none" strike="noStrike" kern="1200" cap="none" spc="-50" normalizeH="0" baseline="0" noProof="0" dirty="0">
              <a:ln w="3175">
                <a:noFill/>
              </a:ln>
              <a:solidFill>
                <a:srgbClr val="FFFFFF"/>
              </a:solidFill>
              <a:effectLst/>
              <a:uLnTx/>
              <a:uFillTx/>
              <a:latin typeface="Segoe UI"/>
              <a:ea typeface="+mn-ea"/>
              <a:cs typeface="Segoe UI" pitchFamily="34" charset="0"/>
            </a:endParaRPr>
          </a:p>
          <a:p>
            <a:pPr marL="514350" marR="0" lvl="0" indent="-514350" algn="l" defTabSz="932742" rtl="0" eaLnBrk="1" fontAlgn="auto" latinLnBrk="0" hangingPunct="1">
              <a:lnSpc>
                <a:spcPct val="150000"/>
              </a:lnSpc>
              <a:spcBef>
                <a:spcPct val="0"/>
              </a:spcBef>
              <a:spcAft>
                <a:spcPts val="0"/>
              </a:spcAft>
              <a:buClrTx/>
              <a:buSzTx/>
              <a:buFont typeface="+mj-lt"/>
              <a:buAutoNum type="arabicPeriod"/>
              <a:tabLst/>
              <a:defRPr/>
            </a:pPr>
            <a:r>
              <a:rPr kumimoji="0" lang="en-US" sz="2400" b="0" i="0" u="none" strike="noStrike" kern="1200" cap="none" spc="-50" normalizeH="0" baseline="0" noProof="0" dirty="0">
                <a:ln w="3175">
                  <a:noFill/>
                </a:ln>
                <a:solidFill>
                  <a:srgbClr val="FFFFFF"/>
                </a:solidFill>
                <a:effectLst/>
                <a:uLnTx/>
                <a:uFillTx/>
                <a:latin typeface="Segoe UI"/>
                <a:ea typeface="+mn-ea"/>
                <a:cs typeface="Segoe UI" pitchFamily="34" charset="0"/>
              </a:rPr>
              <a:t>Update Policy</a:t>
            </a:r>
          </a:p>
          <a:p>
            <a:pPr marL="514350" marR="0" lvl="0" indent="-514350" algn="l" defTabSz="932742" rtl="0" eaLnBrk="1" fontAlgn="auto" latinLnBrk="0" hangingPunct="1">
              <a:lnSpc>
                <a:spcPct val="150000"/>
              </a:lnSpc>
              <a:spcBef>
                <a:spcPct val="0"/>
              </a:spcBef>
              <a:spcAft>
                <a:spcPts val="0"/>
              </a:spcAft>
              <a:buClrTx/>
              <a:buSzTx/>
              <a:buFont typeface="+mj-lt"/>
              <a:buAutoNum type="arabicPeriod" startAt="6"/>
              <a:tabLst/>
              <a:defRPr/>
            </a:pPr>
            <a:r>
              <a:rPr kumimoji="0" lang="en-US" sz="2400" b="0" i="0" u="none" strike="noStrike" kern="1200" cap="none" spc="-50" normalizeH="0" baseline="0" noProof="0" dirty="0">
                <a:ln w="3175">
                  <a:noFill/>
                </a:ln>
                <a:solidFill>
                  <a:srgbClr val="FFFFFF"/>
                </a:solidFill>
                <a:effectLst/>
                <a:uLnTx/>
                <a:uFillTx/>
                <a:latin typeface="Segoe UI"/>
                <a:ea typeface="+mn-ea"/>
                <a:cs typeface="Segoe UI" pitchFamily="34" charset="0"/>
              </a:rPr>
              <a:t>Connectors </a:t>
            </a:r>
          </a:p>
          <a:p>
            <a:pPr marL="514350" marR="0" lvl="0" indent="-514350" algn="l" defTabSz="932742" rtl="0" eaLnBrk="1" fontAlgn="auto" latinLnBrk="0" hangingPunct="1">
              <a:lnSpc>
                <a:spcPct val="150000"/>
              </a:lnSpc>
              <a:spcBef>
                <a:spcPct val="0"/>
              </a:spcBef>
              <a:spcAft>
                <a:spcPts val="0"/>
              </a:spcAft>
              <a:buClrTx/>
              <a:buSzTx/>
              <a:buFont typeface="+mj-lt"/>
              <a:buAutoNum type="arabicPeriod" startAt="6"/>
              <a:tabLst/>
              <a:defRPr/>
            </a:pPr>
            <a:r>
              <a:rPr kumimoji="0" lang="en-US" sz="2400" b="0" i="0" u="none" strike="noStrike" kern="1200" cap="none" spc="-50" normalizeH="0" baseline="0" noProof="0" dirty="0">
                <a:ln w="3175">
                  <a:noFill/>
                </a:ln>
                <a:solidFill>
                  <a:srgbClr val="FFFFFF"/>
                </a:solidFill>
                <a:effectLst/>
                <a:uLnTx/>
                <a:uFillTx/>
                <a:latin typeface="Segoe UI"/>
                <a:ea typeface="+mn-ea"/>
                <a:cs typeface="Segoe UI" pitchFamily="34" charset="0"/>
              </a:rPr>
              <a:t>Light Ingest CLI</a:t>
            </a:r>
          </a:p>
        </p:txBody>
      </p:sp>
      <p:grpSp>
        <p:nvGrpSpPr>
          <p:cNvPr id="84" name="Group 83">
            <a:extLst>
              <a:ext uri="{FF2B5EF4-FFF2-40B4-BE49-F238E27FC236}">
                <a16:creationId xmlns:a16="http://schemas.microsoft.com/office/drawing/2014/main" id="{59250390-B2B6-4F5F-B3B3-296B2759CC56}"/>
              </a:ext>
              <a:ext uri="{C183D7F6-B498-43B3-948B-1728B52AA6E4}">
                <adec:decorative xmlns:adec="http://schemas.microsoft.com/office/drawing/2017/decorative" val="1"/>
              </a:ext>
            </a:extLst>
          </p:cNvPr>
          <p:cNvGrpSpPr/>
          <p:nvPr/>
        </p:nvGrpSpPr>
        <p:grpSpPr>
          <a:xfrm>
            <a:off x="9868796" y="360480"/>
            <a:ext cx="1864722" cy="1898142"/>
            <a:chOff x="9007796" y="2126101"/>
            <a:chExt cx="2700928" cy="2749334"/>
          </a:xfrm>
        </p:grpSpPr>
        <p:pic>
          <p:nvPicPr>
            <p:cNvPr id="85" name="Picture 84" descr="ADX logo">
              <a:extLst>
                <a:ext uri="{FF2B5EF4-FFF2-40B4-BE49-F238E27FC236}">
                  <a16:creationId xmlns:a16="http://schemas.microsoft.com/office/drawing/2014/main" id="{F733926D-8651-4E1A-B238-07C34060E0F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88056" y="3160680"/>
              <a:ext cx="1378726" cy="723832"/>
            </a:xfrm>
            <a:prstGeom prst="rect">
              <a:avLst/>
            </a:prstGeom>
          </p:spPr>
        </p:pic>
        <p:sp>
          <p:nvSpPr>
            <p:cNvPr id="86" name="Oval 85">
              <a:extLst>
                <a:ext uri="{FF2B5EF4-FFF2-40B4-BE49-F238E27FC236}">
                  <a16:creationId xmlns:a16="http://schemas.microsoft.com/office/drawing/2014/main" id="{2C5E906F-2428-45DC-A442-67FB043A38B7}"/>
                </a:ext>
                <a:ext uri="{C183D7F6-B498-43B3-948B-1728B52AA6E4}">
                  <adec:decorative xmlns:adec="http://schemas.microsoft.com/office/drawing/2017/decorative" val="1"/>
                </a:ext>
              </a:extLst>
            </p:cNvPr>
            <p:cNvSpPr/>
            <p:nvPr/>
          </p:nvSpPr>
          <p:spPr bwMode="auto">
            <a:xfrm>
              <a:off x="9255110" y="2397618"/>
              <a:ext cx="2206300" cy="2206300"/>
            </a:xfrm>
            <a:prstGeom prst="ellipse">
              <a:avLst/>
            </a:prstGeom>
            <a:noFill/>
            <a:ln w="28575"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5EA48B20-A31F-4D1E-82B7-25327DA54620}"/>
                </a:ext>
                <a:ext uri="{C183D7F6-B498-43B3-948B-1728B52AA6E4}">
                  <adec:decorative xmlns:adec="http://schemas.microsoft.com/office/drawing/2017/decorative" val="1"/>
                </a:ext>
              </a:extLst>
            </p:cNvPr>
            <p:cNvGrpSpPr/>
            <p:nvPr/>
          </p:nvGrpSpPr>
          <p:grpSpPr>
            <a:xfrm flipH="1">
              <a:off x="9007796" y="3229251"/>
              <a:ext cx="543034" cy="543034"/>
              <a:chOff x="3499224" y="2029745"/>
              <a:chExt cx="2286000" cy="2286000"/>
            </a:xfrm>
          </p:grpSpPr>
          <p:sp>
            <p:nvSpPr>
              <p:cNvPr id="141" name="Oval 140">
                <a:extLst>
                  <a:ext uri="{FF2B5EF4-FFF2-40B4-BE49-F238E27FC236}">
                    <a16:creationId xmlns:a16="http://schemas.microsoft.com/office/drawing/2014/main" id="{687CF999-545D-469B-9B57-44101221BDB7}"/>
                  </a:ext>
                </a:extLst>
              </p:cNvPr>
              <p:cNvSpPr/>
              <p:nvPr/>
            </p:nvSpPr>
            <p:spPr bwMode="auto">
              <a:xfrm>
                <a:off x="3499224" y="2029745"/>
                <a:ext cx="2286000" cy="2286000"/>
              </a:xfrm>
              <a:prstGeom prst="ellipse">
                <a:avLst/>
              </a:prstGeom>
              <a:solidFill>
                <a:srgbClr val="000000"/>
              </a:solidFill>
              <a:ln w="12700" cap="rnd">
                <a:noFill/>
                <a:miter lim="800000"/>
                <a:headEnd/>
                <a:tailEnd/>
              </a:ln>
              <a:effectLst>
                <a:outerShdw blurRad="254000" algn="tl" rotWithShape="0">
                  <a:srgbClr val="4472C4">
                    <a:alpha val="70000"/>
                  </a:srgb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42" name="Group 15">
                <a:extLst>
                  <a:ext uri="{FF2B5EF4-FFF2-40B4-BE49-F238E27FC236}">
                    <a16:creationId xmlns:a16="http://schemas.microsoft.com/office/drawing/2014/main" id="{9911AD03-72B6-4A7A-AF04-0CFCF3CF9579}"/>
                  </a:ext>
                </a:extLst>
              </p:cNvPr>
              <p:cNvGrpSpPr>
                <a:grpSpLocks noChangeAspect="1"/>
              </p:cNvGrpSpPr>
              <p:nvPr/>
            </p:nvGrpSpPr>
            <p:grpSpPr bwMode="auto">
              <a:xfrm>
                <a:off x="4269162" y="2761583"/>
                <a:ext cx="746125" cy="822325"/>
                <a:chOff x="4318" y="5451"/>
                <a:chExt cx="470" cy="518"/>
              </a:xfrm>
            </p:grpSpPr>
            <p:sp>
              <p:nvSpPr>
                <p:cNvPr id="143" name="AutoShape 14">
                  <a:extLst>
                    <a:ext uri="{FF2B5EF4-FFF2-40B4-BE49-F238E27FC236}">
                      <a16:creationId xmlns:a16="http://schemas.microsoft.com/office/drawing/2014/main" id="{CA8EDAF0-ED35-45C2-9076-37F41A69D8DF}"/>
                    </a:ext>
                  </a:extLst>
                </p:cNvPr>
                <p:cNvSpPr>
                  <a:spLocks noChangeAspect="1" noChangeArrowheads="1" noTextEdit="1"/>
                </p:cNvSpPr>
                <p:nvPr/>
              </p:nvSpPr>
              <p:spPr bwMode="auto">
                <a:xfrm>
                  <a:off x="4318" y="5451"/>
                  <a:ext cx="47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0BD5338E-EBC3-42AA-AFF2-FD54A0D593E0}"/>
                    </a:ext>
                  </a:extLst>
                </p:cNvPr>
                <p:cNvSpPr>
                  <a:spLocks noChangeArrowheads="1"/>
                </p:cNvSpPr>
                <p:nvPr/>
              </p:nvSpPr>
              <p:spPr bwMode="auto">
                <a:xfrm>
                  <a:off x="4363"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5" name="Rectangle 144">
                  <a:extLst>
                    <a:ext uri="{FF2B5EF4-FFF2-40B4-BE49-F238E27FC236}">
                      <a16:creationId xmlns:a16="http://schemas.microsoft.com/office/drawing/2014/main" id="{A7BF8B0E-4FF3-4B91-B6FD-FCD3D796EE7A}"/>
                    </a:ext>
                  </a:extLst>
                </p:cNvPr>
                <p:cNvSpPr>
                  <a:spLocks noChangeArrowheads="1"/>
                </p:cNvSpPr>
                <p:nvPr/>
              </p:nvSpPr>
              <p:spPr bwMode="auto">
                <a:xfrm>
                  <a:off x="4549"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6" name="Rectangle 145">
                  <a:extLst>
                    <a:ext uri="{FF2B5EF4-FFF2-40B4-BE49-F238E27FC236}">
                      <a16:creationId xmlns:a16="http://schemas.microsoft.com/office/drawing/2014/main" id="{DB9DF130-9B29-41D1-B198-B9A36A254645}"/>
                    </a:ext>
                  </a:extLst>
                </p:cNvPr>
                <p:cNvSpPr>
                  <a:spLocks noChangeArrowheads="1"/>
                </p:cNvSpPr>
                <p:nvPr/>
              </p:nvSpPr>
              <p:spPr bwMode="auto">
                <a:xfrm>
                  <a:off x="4736"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7" name="Oval 146">
                  <a:extLst>
                    <a:ext uri="{FF2B5EF4-FFF2-40B4-BE49-F238E27FC236}">
                      <a16:creationId xmlns:a16="http://schemas.microsoft.com/office/drawing/2014/main" id="{8EF14B67-04A9-47BC-B757-B59CD52B66E9}"/>
                    </a:ext>
                  </a:extLst>
                </p:cNvPr>
                <p:cNvSpPr>
                  <a:spLocks noChangeArrowheads="1"/>
                </p:cNvSpPr>
                <p:nvPr/>
              </p:nvSpPr>
              <p:spPr bwMode="auto">
                <a:xfrm>
                  <a:off x="4318" y="5556"/>
                  <a:ext cx="97" cy="97"/>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8" name="Oval 147">
                  <a:extLst>
                    <a:ext uri="{FF2B5EF4-FFF2-40B4-BE49-F238E27FC236}">
                      <a16:creationId xmlns:a16="http://schemas.microsoft.com/office/drawing/2014/main" id="{9F952D40-7AE4-41FA-9194-B2B48DEF8274}"/>
                    </a:ext>
                  </a:extLst>
                </p:cNvPr>
                <p:cNvSpPr>
                  <a:spLocks noChangeArrowheads="1"/>
                </p:cNvSpPr>
                <p:nvPr/>
              </p:nvSpPr>
              <p:spPr bwMode="auto">
                <a:xfrm>
                  <a:off x="4505" y="5780"/>
                  <a:ext cx="97" cy="9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9" name="Oval 148">
                  <a:extLst>
                    <a:ext uri="{FF2B5EF4-FFF2-40B4-BE49-F238E27FC236}">
                      <a16:creationId xmlns:a16="http://schemas.microsoft.com/office/drawing/2014/main" id="{72EB8051-3B88-4F70-ABDB-416287841499}"/>
                    </a:ext>
                  </a:extLst>
                </p:cNvPr>
                <p:cNvSpPr>
                  <a:spLocks noChangeArrowheads="1"/>
                </p:cNvSpPr>
                <p:nvPr/>
              </p:nvSpPr>
              <p:spPr bwMode="auto">
                <a:xfrm>
                  <a:off x="4691" y="5532"/>
                  <a:ext cx="97" cy="97"/>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88" name="Group 87">
              <a:extLst>
                <a:ext uri="{FF2B5EF4-FFF2-40B4-BE49-F238E27FC236}">
                  <a16:creationId xmlns:a16="http://schemas.microsoft.com/office/drawing/2014/main" id="{345E8B46-2568-4F91-B81D-D1EAEBC7BAC7}"/>
                </a:ext>
                <a:ext uri="{C183D7F6-B498-43B3-948B-1728B52AA6E4}">
                  <adec:decorative xmlns:adec="http://schemas.microsoft.com/office/drawing/2017/decorative" val="1"/>
                </a:ext>
              </a:extLst>
            </p:cNvPr>
            <p:cNvGrpSpPr/>
            <p:nvPr/>
          </p:nvGrpSpPr>
          <p:grpSpPr>
            <a:xfrm flipH="1">
              <a:off x="11165690" y="3229251"/>
              <a:ext cx="543034" cy="543034"/>
              <a:chOff x="6409760" y="2029745"/>
              <a:chExt cx="2286000" cy="2286000"/>
            </a:xfrm>
          </p:grpSpPr>
          <p:sp>
            <p:nvSpPr>
              <p:cNvPr id="131" name="Oval 130">
                <a:extLst>
                  <a:ext uri="{FF2B5EF4-FFF2-40B4-BE49-F238E27FC236}">
                    <a16:creationId xmlns:a16="http://schemas.microsoft.com/office/drawing/2014/main" id="{45949867-F2D7-44B5-A891-8390160CA2EC}"/>
                  </a:ext>
                </a:extLst>
              </p:cNvPr>
              <p:cNvSpPr/>
              <p:nvPr/>
            </p:nvSpPr>
            <p:spPr bwMode="auto">
              <a:xfrm>
                <a:off x="6409760" y="2029745"/>
                <a:ext cx="2286000" cy="2286000"/>
              </a:xfrm>
              <a:prstGeom prst="ellipse">
                <a:avLst/>
              </a:prstGeom>
              <a:solidFill>
                <a:srgbClr val="000000"/>
              </a:solidFill>
              <a:ln w="12700" cap="rnd">
                <a:noFill/>
                <a:miter lim="800000"/>
                <a:headEnd/>
                <a:tailEnd/>
              </a:ln>
              <a:effectLst>
                <a:outerShdw blurRad="254000" algn="tl" rotWithShape="0">
                  <a:srgbClr val="4472C4">
                    <a:alpha val="70000"/>
                  </a:srgb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32" name="Group 24">
                <a:extLst>
                  <a:ext uri="{FF2B5EF4-FFF2-40B4-BE49-F238E27FC236}">
                    <a16:creationId xmlns:a16="http://schemas.microsoft.com/office/drawing/2014/main" id="{247A5FFA-7EDA-48F6-9197-DF6422AD45F4}"/>
                  </a:ext>
                </a:extLst>
              </p:cNvPr>
              <p:cNvGrpSpPr>
                <a:grpSpLocks noChangeAspect="1"/>
              </p:cNvGrpSpPr>
              <p:nvPr/>
            </p:nvGrpSpPr>
            <p:grpSpPr bwMode="auto">
              <a:xfrm>
                <a:off x="7140804" y="2990977"/>
                <a:ext cx="823913" cy="363537"/>
                <a:chOff x="4918" y="5515"/>
                <a:chExt cx="519" cy="229"/>
              </a:xfrm>
            </p:grpSpPr>
            <p:sp>
              <p:nvSpPr>
                <p:cNvPr id="133" name="AutoShape 23">
                  <a:extLst>
                    <a:ext uri="{FF2B5EF4-FFF2-40B4-BE49-F238E27FC236}">
                      <a16:creationId xmlns:a16="http://schemas.microsoft.com/office/drawing/2014/main" id="{0598DFC8-FD8A-4DC9-865E-B60E194A1484}"/>
                    </a:ext>
                  </a:extLst>
                </p:cNvPr>
                <p:cNvSpPr>
                  <a:spLocks noChangeAspect="1" noChangeArrowheads="1" noTextEdit="1"/>
                </p:cNvSpPr>
                <p:nvPr/>
              </p:nvSpPr>
              <p:spPr bwMode="auto">
                <a:xfrm>
                  <a:off x="4918" y="5515"/>
                  <a:ext cx="51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4" name="Freeform 25">
                  <a:extLst>
                    <a:ext uri="{FF2B5EF4-FFF2-40B4-BE49-F238E27FC236}">
                      <a16:creationId xmlns:a16="http://schemas.microsoft.com/office/drawing/2014/main" id="{B7695856-B081-4E42-84F2-C9942FC81AAE}"/>
                    </a:ext>
                  </a:extLst>
                </p:cNvPr>
                <p:cNvSpPr>
                  <a:spLocks/>
                </p:cNvSpPr>
                <p:nvPr/>
              </p:nvSpPr>
              <p:spPr bwMode="auto">
                <a:xfrm>
                  <a:off x="5288" y="5595"/>
                  <a:ext cx="149" cy="149"/>
                </a:xfrm>
                <a:custGeom>
                  <a:avLst/>
                  <a:gdLst>
                    <a:gd name="T0" fmla="*/ 114 w 149"/>
                    <a:gd name="T1" fmla="*/ 0 h 149"/>
                    <a:gd name="T2" fmla="*/ 149 w 149"/>
                    <a:gd name="T3" fmla="*/ 34 h 149"/>
                    <a:gd name="T4" fmla="*/ 34 w 149"/>
                    <a:gd name="T5" fmla="*/ 149 h 149"/>
                    <a:gd name="T6" fmla="*/ 0 w 149"/>
                    <a:gd name="T7" fmla="*/ 115 h 149"/>
                    <a:gd name="T8" fmla="*/ 114 w 149"/>
                    <a:gd name="T9" fmla="*/ 0 h 149"/>
                  </a:gdLst>
                  <a:ahLst/>
                  <a:cxnLst>
                    <a:cxn ang="0">
                      <a:pos x="T0" y="T1"/>
                    </a:cxn>
                    <a:cxn ang="0">
                      <a:pos x="T2" y="T3"/>
                    </a:cxn>
                    <a:cxn ang="0">
                      <a:pos x="T4" y="T5"/>
                    </a:cxn>
                    <a:cxn ang="0">
                      <a:pos x="T6" y="T7"/>
                    </a:cxn>
                    <a:cxn ang="0">
                      <a:pos x="T8" y="T9"/>
                    </a:cxn>
                  </a:cxnLst>
                  <a:rect l="0" t="0" r="r" b="b"/>
                  <a:pathLst>
                    <a:path w="149" h="149">
                      <a:moveTo>
                        <a:pt x="114" y="0"/>
                      </a:moveTo>
                      <a:lnTo>
                        <a:pt x="149" y="34"/>
                      </a:lnTo>
                      <a:lnTo>
                        <a:pt x="34" y="149"/>
                      </a:lnTo>
                      <a:lnTo>
                        <a:pt x="0" y="115"/>
                      </a:lnTo>
                      <a:lnTo>
                        <a:pt x="11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5" name="Freeform 26">
                  <a:extLst>
                    <a:ext uri="{FF2B5EF4-FFF2-40B4-BE49-F238E27FC236}">
                      <a16:creationId xmlns:a16="http://schemas.microsoft.com/office/drawing/2014/main" id="{CDEA8680-D5C7-4A9F-B85D-97B47D70D456}"/>
                    </a:ext>
                  </a:extLst>
                </p:cNvPr>
                <p:cNvSpPr>
                  <a:spLocks/>
                </p:cNvSpPr>
                <p:nvPr/>
              </p:nvSpPr>
              <p:spPr bwMode="auto">
                <a:xfrm>
                  <a:off x="5288" y="5515"/>
                  <a:ext cx="149" cy="149"/>
                </a:xfrm>
                <a:custGeom>
                  <a:avLst/>
                  <a:gdLst>
                    <a:gd name="T0" fmla="*/ 149 w 149"/>
                    <a:gd name="T1" fmla="*/ 114 h 149"/>
                    <a:gd name="T2" fmla="*/ 114 w 149"/>
                    <a:gd name="T3" fmla="*/ 149 h 149"/>
                    <a:gd name="T4" fmla="*/ 0 w 149"/>
                    <a:gd name="T5" fmla="*/ 34 h 149"/>
                    <a:gd name="T6" fmla="*/ 34 w 149"/>
                    <a:gd name="T7" fmla="*/ 0 h 149"/>
                    <a:gd name="T8" fmla="*/ 149 w 149"/>
                    <a:gd name="T9" fmla="*/ 114 h 149"/>
                  </a:gdLst>
                  <a:ahLst/>
                  <a:cxnLst>
                    <a:cxn ang="0">
                      <a:pos x="T0" y="T1"/>
                    </a:cxn>
                    <a:cxn ang="0">
                      <a:pos x="T2" y="T3"/>
                    </a:cxn>
                    <a:cxn ang="0">
                      <a:pos x="T4" y="T5"/>
                    </a:cxn>
                    <a:cxn ang="0">
                      <a:pos x="T6" y="T7"/>
                    </a:cxn>
                    <a:cxn ang="0">
                      <a:pos x="T8" y="T9"/>
                    </a:cxn>
                  </a:cxnLst>
                  <a:rect l="0" t="0" r="r" b="b"/>
                  <a:pathLst>
                    <a:path w="149" h="149">
                      <a:moveTo>
                        <a:pt x="149" y="114"/>
                      </a:moveTo>
                      <a:lnTo>
                        <a:pt x="114" y="149"/>
                      </a:lnTo>
                      <a:lnTo>
                        <a:pt x="0" y="34"/>
                      </a:lnTo>
                      <a:lnTo>
                        <a:pt x="34" y="0"/>
                      </a:lnTo>
                      <a:lnTo>
                        <a:pt x="149" y="11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27">
                  <a:extLst>
                    <a:ext uri="{FF2B5EF4-FFF2-40B4-BE49-F238E27FC236}">
                      <a16:creationId xmlns:a16="http://schemas.microsoft.com/office/drawing/2014/main" id="{1894D1B2-D9A8-4F52-BFC2-13DDE17ED732}"/>
                    </a:ext>
                  </a:extLst>
                </p:cNvPr>
                <p:cNvSpPr>
                  <a:spLocks/>
                </p:cNvSpPr>
                <p:nvPr/>
              </p:nvSpPr>
              <p:spPr bwMode="auto">
                <a:xfrm>
                  <a:off x="4918" y="5595"/>
                  <a:ext cx="149" cy="149"/>
                </a:xfrm>
                <a:custGeom>
                  <a:avLst/>
                  <a:gdLst>
                    <a:gd name="T0" fmla="*/ 35 w 149"/>
                    <a:gd name="T1" fmla="*/ 0 h 149"/>
                    <a:gd name="T2" fmla="*/ 0 w 149"/>
                    <a:gd name="T3" fmla="*/ 34 h 149"/>
                    <a:gd name="T4" fmla="*/ 115 w 149"/>
                    <a:gd name="T5" fmla="*/ 149 h 149"/>
                    <a:gd name="T6" fmla="*/ 149 w 149"/>
                    <a:gd name="T7" fmla="*/ 115 h 149"/>
                    <a:gd name="T8" fmla="*/ 35 w 149"/>
                    <a:gd name="T9" fmla="*/ 0 h 149"/>
                  </a:gdLst>
                  <a:ahLst/>
                  <a:cxnLst>
                    <a:cxn ang="0">
                      <a:pos x="T0" y="T1"/>
                    </a:cxn>
                    <a:cxn ang="0">
                      <a:pos x="T2" y="T3"/>
                    </a:cxn>
                    <a:cxn ang="0">
                      <a:pos x="T4" y="T5"/>
                    </a:cxn>
                    <a:cxn ang="0">
                      <a:pos x="T6" y="T7"/>
                    </a:cxn>
                    <a:cxn ang="0">
                      <a:pos x="T8" y="T9"/>
                    </a:cxn>
                  </a:cxnLst>
                  <a:rect l="0" t="0" r="r" b="b"/>
                  <a:pathLst>
                    <a:path w="149" h="149">
                      <a:moveTo>
                        <a:pt x="35" y="0"/>
                      </a:moveTo>
                      <a:lnTo>
                        <a:pt x="0" y="34"/>
                      </a:lnTo>
                      <a:lnTo>
                        <a:pt x="115" y="149"/>
                      </a:lnTo>
                      <a:lnTo>
                        <a:pt x="149" y="115"/>
                      </a:lnTo>
                      <a:lnTo>
                        <a:pt x="35"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7" name="Freeform 28">
                  <a:extLst>
                    <a:ext uri="{FF2B5EF4-FFF2-40B4-BE49-F238E27FC236}">
                      <a16:creationId xmlns:a16="http://schemas.microsoft.com/office/drawing/2014/main" id="{888228D2-DCE1-4CF8-BAC2-0F5E5307ED47}"/>
                    </a:ext>
                  </a:extLst>
                </p:cNvPr>
                <p:cNvSpPr>
                  <a:spLocks/>
                </p:cNvSpPr>
                <p:nvPr/>
              </p:nvSpPr>
              <p:spPr bwMode="auto">
                <a:xfrm>
                  <a:off x="4918" y="5515"/>
                  <a:ext cx="149" cy="149"/>
                </a:xfrm>
                <a:custGeom>
                  <a:avLst/>
                  <a:gdLst>
                    <a:gd name="T0" fmla="*/ 0 w 149"/>
                    <a:gd name="T1" fmla="*/ 114 h 149"/>
                    <a:gd name="T2" fmla="*/ 35 w 149"/>
                    <a:gd name="T3" fmla="*/ 149 h 149"/>
                    <a:gd name="T4" fmla="*/ 149 w 149"/>
                    <a:gd name="T5" fmla="*/ 34 h 149"/>
                    <a:gd name="T6" fmla="*/ 115 w 149"/>
                    <a:gd name="T7" fmla="*/ 0 h 149"/>
                    <a:gd name="T8" fmla="*/ 0 w 149"/>
                    <a:gd name="T9" fmla="*/ 114 h 149"/>
                  </a:gdLst>
                  <a:ahLst/>
                  <a:cxnLst>
                    <a:cxn ang="0">
                      <a:pos x="T0" y="T1"/>
                    </a:cxn>
                    <a:cxn ang="0">
                      <a:pos x="T2" y="T3"/>
                    </a:cxn>
                    <a:cxn ang="0">
                      <a:pos x="T4" y="T5"/>
                    </a:cxn>
                    <a:cxn ang="0">
                      <a:pos x="T6" y="T7"/>
                    </a:cxn>
                    <a:cxn ang="0">
                      <a:pos x="T8" y="T9"/>
                    </a:cxn>
                  </a:cxnLst>
                  <a:rect l="0" t="0" r="r" b="b"/>
                  <a:pathLst>
                    <a:path w="149" h="149">
                      <a:moveTo>
                        <a:pt x="0" y="114"/>
                      </a:moveTo>
                      <a:lnTo>
                        <a:pt x="35" y="149"/>
                      </a:lnTo>
                      <a:lnTo>
                        <a:pt x="149" y="34"/>
                      </a:lnTo>
                      <a:lnTo>
                        <a:pt x="115" y="0"/>
                      </a:lnTo>
                      <a:lnTo>
                        <a:pt x="0" y="11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8" name="Oval 29">
                  <a:extLst>
                    <a:ext uri="{FF2B5EF4-FFF2-40B4-BE49-F238E27FC236}">
                      <a16:creationId xmlns:a16="http://schemas.microsoft.com/office/drawing/2014/main" id="{D0C9FD12-41BC-46AD-AF7C-EB70D587B4DD}"/>
                    </a:ext>
                  </a:extLst>
                </p:cNvPr>
                <p:cNvSpPr>
                  <a:spLocks noChangeArrowheads="1"/>
                </p:cNvSpPr>
                <p:nvPr/>
              </p:nvSpPr>
              <p:spPr bwMode="auto">
                <a:xfrm>
                  <a:off x="5153"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9" name="Oval 30">
                  <a:extLst>
                    <a:ext uri="{FF2B5EF4-FFF2-40B4-BE49-F238E27FC236}">
                      <a16:creationId xmlns:a16="http://schemas.microsoft.com/office/drawing/2014/main" id="{AF332CC6-16A4-451B-A24E-07284A633C06}"/>
                    </a:ext>
                  </a:extLst>
                </p:cNvPr>
                <p:cNvSpPr>
                  <a:spLocks noChangeArrowheads="1"/>
                </p:cNvSpPr>
                <p:nvPr/>
              </p:nvSpPr>
              <p:spPr bwMode="auto">
                <a:xfrm>
                  <a:off x="5226" y="5605"/>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0" name="Oval 31">
                  <a:extLst>
                    <a:ext uri="{FF2B5EF4-FFF2-40B4-BE49-F238E27FC236}">
                      <a16:creationId xmlns:a16="http://schemas.microsoft.com/office/drawing/2014/main" id="{24B19D25-6464-4C12-9680-5159E71503EC}"/>
                    </a:ext>
                  </a:extLst>
                </p:cNvPr>
                <p:cNvSpPr>
                  <a:spLocks noChangeArrowheads="1"/>
                </p:cNvSpPr>
                <p:nvPr/>
              </p:nvSpPr>
              <p:spPr bwMode="auto">
                <a:xfrm>
                  <a:off x="5080"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89" name="Group 88">
              <a:extLst>
                <a:ext uri="{FF2B5EF4-FFF2-40B4-BE49-F238E27FC236}">
                  <a16:creationId xmlns:a16="http://schemas.microsoft.com/office/drawing/2014/main" id="{86B263EC-C4A4-4137-941F-9A65DA68A95B}"/>
                </a:ext>
                <a:ext uri="{C183D7F6-B498-43B3-948B-1728B52AA6E4}">
                  <adec:decorative xmlns:adec="http://schemas.microsoft.com/office/drawing/2017/decorative" val="1"/>
                </a:ext>
              </a:extLst>
            </p:cNvPr>
            <p:cNvGrpSpPr/>
            <p:nvPr/>
          </p:nvGrpSpPr>
          <p:grpSpPr>
            <a:xfrm flipH="1">
              <a:off x="10086743" y="4332401"/>
              <a:ext cx="543034" cy="543034"/>
              <a:chOff x="9334046" y="2029745"/>
              <a:chExt cx="2286000" cy="2286000"/>
            </a:xfrm>
          </p:grpSpPr>
          <p:sp>
            <p:nvSpPr>
              <p:cNvPr id="129" name="Oval 128">
                <a:extLst>
                  <a:ext uri="{FF2B5EF4-FFF2-40B4-BE49-F238E27FC236}">
                    <a16:creationId xmlns:a16="http://schemas.microsoft.com/office/drawing/2014/main" id="{52E3EF47-7DB2-42BA-9968-953A5C2177B6}"/>
                  </a:ext>
                </a:extLst>
              </p:cNvPr>
              <p:cNvSpPr/>
              <p:nvPr/>
            </p:nvSpPr>
            <p:spPr bwMode="auto">
              <a:xfrm>
                <a:off x="9334046" y="2029745"/>
                <a:ext cx="2286000" cy="2286000"/>
              </a:xfrm>
              <a:prstGeom prst="ellipse">
                <a:avLst/>
              </a:prstGeom>
              <a:solidFill>
                <a:srgbClr val="000000"/>
              </a:solidFill>
              <a:ln w="12700" cap="rnd">
                <a:noFill/>
                <a:miter lim="800000"/>
                <a:headEnd/>
                <a:tailEnd/>
              </a:ln>
              <a:effectLst>
                <a:outerShdw blurRad="254000" algn="tl" rotWithShape="0">
                  <a:srgbClr val="4472C4">
                    <a:alpha val="70000"/>
                  </a:srgb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pic>
            <p:nvPicPr>
              <p:cNvPr id="130" name="Graphic 129">
                <a:extLst>
                  <a:ext uri="{FF2B5EF4-FFF2-40B4-BE49-F238E27FC236}">
                    <a16:creationId xmlns:a16="http://schemas.microsoft.com/office/drawing/2014/main" id="{AA11A6AB-959B-4588-81D7-8E2875EB1BC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03495" y="2712945"/>
                <a:ext cx="919600" cy="919600"/>
              </a:xfrm>
              <a:prstGeom prst="rect">
                <a:avLst/>
              </a:prstGeom>
            </p:spPr>
          </p:pic>
        </p:grpSp>
        <p:grpSp>
          <p:nvGrpSpPr>
            <p:cNvPr id="90" name="Group 89">
              <a:extLst>
                <a:ext uri="{FF2B5EF4-FFF2-40B4-BE49-F238E27FC236}">
                  <a16:creationId xmlns:a16="http://schemas.microsoft.com/office/drawing/2014/main" id="{8B72B8CC-0475-4DBC-9B78-ED91D1382DD5}"/>
                </a:ext>
                <a:ext uri="{C183D7F6-B498-43B3-948B-1728B52AA6E4}">
                  <adec:decorative xmlns:adec="http://schemas.microsoft.com/office/drawing/2017/decorative" val="1"/>
                </a:ext>
              </a:extLst>
            </p:cNvPr>
            <p:cNvGrpSpPr/>
            <p:nvPr/>
          </p:nvGrpSpPr>
          <p:grpSpPr>
            <a:xfrm flipH="1">
              <a:off x="10086743" y="2126101"/>
              <a:ext cx="543034" cy="543034"/>
              <a:chOff x="588688" y="2029745"/>
              <a:chExt cx="2286000" cy="2286000"/>
            </a:xfrm>
          </p:grpSpPr>
          <p:sp>
            <p:nvSpPr>
              <p:cNvPr id="91" name="Oval 90">
                <a:extLst>
                  <a:ext uri="{FF2B5EF4-FFF2-40B4-BE49-F238E27FC236}">
                    <a16:creationId xmlns:a16="http://schemas.microsoft.com/office/drawing/2014/main" id="{C0D79444-07B6-4E4A-907C-CBA2E1DD7AF0}"/>
                  </a:ext>
                </a:extLst>
              </p:cNvPr>
              <p:cNvSpPr/>
              <p:nvPr/>
            </p:nvSpPr>
            <p:spPr bwMode="auto">
              <a:xfrm>
                <a:off x="588688" y="2029745"/>
                <a:ext cx="2286000" cy="2286000"/>
              </a:xfrm>
              <a:prstGeom prst="ellipse">
                <a:avLst/>
              </a:prstGeom>
              <a:solidFill>
                <a:srgbClr val="000000"/>
              </a:solidFill>
              <a:ln w="12700" cap="rnd">
                <a:noFill/>
                <a:miter lim="800000"/>
                <a:headEnd/>
                <a:tailEnd/>
              </a:ln>
              <a:effectLst>
                <a:outerShdw blurRad="254000" algn="tl" rotWithShape="0">
                  <a:srgbClr val="4472C4">
                    <a:alpha val="70000"/>
                  </a:srgb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92" name="Group 252">
                <a:extLst>
                  <a:ext uri="{FF2B5EF4-FFF2-40B4-BE49-F238E27FC236}">
                    <a16:creationId xmlns:a16="http://schemas.microsoft.com/office/drawing/2014/main" id="{F5E18C57-CDFD-4F20-ADA3-F064C029D7D3}"/>
                  </a:ext>
                </a:extLst>
              </p:cNvPr>
              <p:cNvGrpSpPr>
                <a:grpSpLocks noChangeAspect="1"/>
              </p:cNvGrpSpPr>
              <p:nvPr/>
            </p:nvGrpSpPr>
            <p:grpSpPr bwMode="auto">
              <a:xfrm>
                <a:off x="1297622" y="2738679"/>
                <a:ext cx="868132" cy="868132"/>
                <a:chOff x="410" y="2777"/>
                <a:chExt cx="312" cy="312"/>
              </a:xfrm>
            </p:grpSpPr>
            <p:sp>
              <p:nvSpPr>
                <p:cNvPr id="93" name="Oval 253">
                  <a:extLst>
                    <a:ext uri="{FF2B5EF4-FFF2-40B4-BE49-F238E27FC236}">
                      <a16:creationId xmlns:a16="http://schemas.microsoft.com/office/drawing/2014/main" id="{7356E42C-ADA1-4E9B-9859-81EA111D180A}"/>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Oval 254">
                  <a:extLst>
                    <a:ext uri="{FF2B5EF4-FFF2-40B4-BE49-F238E27FC236}">
                      <a16:creationId xmlns:a16="http://schemas.microsoft.com/office/drawing/2014/main" id="{ACBCBEDB-D1D0-47F7-9069-470C226A7DCB}"/>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5" name="Oval 255">
                  <a:extLst>
                    <a:ext uri="{FF2B5EF4-FFF2-40B4-BE49-F238E27FC236}">
                      <a16:creationId xmlns:a16="http://schemas.microsoft.com/office/drawing/2014/main" id="{CDEDF288-C217-44FD-8C97-BDC5E063D699}"/>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6" name="Oval 256">
                  <a:extLst>
                    <a:ext uri="{FF2B5EF4-FFF2-40B4-BE49-F238E27FC236}">
                      <a16:creationId xmlns:a16="http://schemas.microsoft.com/office/drawing/2014/main" id="{39BC4C57-5B8C-4D7C-BAC6-591F6DF39A97}"/>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7" name="Oval 257">
                  <a:extLst>
                    <a:ext uri="{FF2B5EF4-FFF2-40B4-BE49-F238E27FC236}">
                      <a16:creationId xmlns:a16="http://schemas.microsoft.com/office/drawing/2014/main" id="{AD9BEAFF-9D66-434F-AA29-799FC89A7934}"/>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8" name="Oval 258">
                  <a:extLst>
                    <a:ext uri="{FF2B5EF4-FFF2-40B4-BE49-F238E27FC236}">
                      <a16:creationId xmlns:a16="http://schemas.microsoft.com/office/drawing/2014/main" id="{84F3AAF7-C18F-4186-AB0A-9A255EB396F4}"/>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9" name="Oval 259">
                  <a:extLst>
                    <a:ext uri="{FF2B5EF4-FFF2-40B4-BE49-F238E27FC236}">
                      <a16:creationId xmlns:a16="http://schemas.microsoft.com/office/drawing/2014/main" id="{41DA0CBE-1A36-4453-AD6B-C99D2001F5B7}"/>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0" name="Oval 260">
                  <a:extLst>
                    <a:ext uri="{FF2B5EF4-FFF2-40B4-BE49-F238E27FC236}">
                      <a16:creationId xmlns:a16="http://schemas.microsoft.com/office/drawing/2014/main" id="{020152B0-36FF-45D1-BFF7-6CE7E8C427BE}"/>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1" name="Oval 261">
                  <a:extLst>
                    <a:ext uri="{FF2B5EF4-FFF2-40B4-BE49-F238E27FC236}">
                      <a16:creationId xmlns:a16="http://schemas.microsoft.com/office/drawing/2014/main" id="{87DCD4AF-2D84-4510-8D18-2716BF743048}"/>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2" name="Oval 262">
                  <a:extLst>
                    <a:ext uri="{FF2B5EF4-FFF2-40B4-BE49-F238E27FC236}">
                      <a16:creationId xmlns:a16="http://schemas.microsoft.com/office/drawing/2014/main" id="{A502109C-E31C-42E7-9671-CBCBE356A5F0}"/>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3" name="Oval 263">
                  <a:extLst>
                    <a:ext uri="{FF2B5EF4-FFF2-40B4-BE49-F238E27FC236}">
                      <a16:creationId xmlns:a16="http://schemas.microsoft.com/office/drawing/2014/main" id="{C2619305-FA1C-4D23-A61F-3207E865034F}"/>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4" name="Oval 264">
                  <a:extLst>
                    <a:ext uri="{FF2B5EF4-FFF2-40B4-BE49-F238E27FC236}">
                      <a16:creationId xmlns:a16="http://schemas.microsoft.com/office/drawing/2014/main" id="{886F0C8F-B5BE-468D-900E-480CCE415B76}"/>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5" name="Oval 265">
                  <a:extLst>
                    <a:ext uri="{FF2B5EF4-FFF2-40B4-BE49-F238E27FC236}">
                      <a16:creationId xmlns:a16="http://schemas.microsoft.com/office/drawing/2014/main" id="{49963268-08D8-4061-B1C1-756A089204E4}"/>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6" name="Oval 266">
                  <a:extLst>
                    <a:ext uri="{FF2B5EF4-FFF2-40B4-BE49-F238E27FC236}">
                      <a16:creationId xmlns:a16="http://schemas.microsoft.com/office/drawing/2014/main" id="{678058F0-358F-436C-8BC2-B9BC4DB2685F}"/>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7" name="Oval 267">
                  <a:extLst>
                    <a:ext uri="{FF2B5EF4-FFF2-40B4-BE49-F238E27FC236}">
                      <a16:creationId xmlns:a16="http://schemas.microsoft.com/office/drawing/2014/main" id="{AAD8FCB6-B6ED-4EE0-82A3-26FB5E35BB18}"/>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8" name="Oval 268">
                  <a:extLst>
                    <a:ext uri="{FF2B5EF4-FFF2-40B4-BE49-F238E27FC236}">
                      <a16:creationId xmlns:a16="http://schemas.microsoft.com/office/drawing/2014/main" id="{7F8BAEC3-5FCB-49FA-8BE4-59D579BEFFEF}"/>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9" name="Oval 269">
                  <a:extLst>
                    <a:ext uri="{FF2B5EF4-FFF2-40B4-BE49-F238E27FC236}">
                      <a16:creationId xmlns:a16="http://schemas.microsoft.com/office/drawing/2014/main" id="{67D6B08C-9D36-4B88-9245-E16B7933DAD1}"/>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0" name="Oval 270">
                  <a:extLst>
                    <a:ext uri="{FF2B5EF4-FFF2-40B4-BE49-F238E27FC236}">
                      <a16:creationId xmlns:a16="http://schemas.microsoft.com/office/drawing/2014/main" id="{6D663247-4A6B-41A9-BC1F-724DCFD8ADEA}"/>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1" name="Oval 271">
                  <a:extLst>
                    <a:ext uri="{FF2B5EF4-FFF2-40B4-BE49-F238E27FC236}">
                      <a16:creationId xmlns:a16="http://schemas.microsoft.com/office/drawing/2014/main" id="{B6119DB3-FBEE-4AC7-8883-1E560861DA05}"/>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2" name="Oval 272">
                  <a:extLst>
                    <a:ext uri="{FF2B5EF4-FFF2-40B4-BE49-F238E27FC236}">
                      <a16:creationId xmlns:a16="http://schemas.microsoft.com/office/drawing/2014/main" id="{E92D1EB4-1199-4AA2-B99B-4CF72838AC81}"/>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3" name="Oval 273">
                  <a:extLst>
                    <a:ext uri="{FF2B5EF4-FFF2-40B4-BE49-F238E27FC236}">
                      <a16:creationId xmlns:a16="http://schemas.microsoft.com/office/drawing/2014/main" id="{2CE681D1-88E7-405E-90B3-7E07E59A35CE}"/>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4" name="Oval 274">
                  <a:extLst>
                    <a:ext uri="{FF2B5EF4-FFF2-40B4-BE49-F238E27FC236}">
                      <a16:creationId xmlns:a16="http://schemas.microsoft.com/office/drawing/2014/main" id="{20F03522-1CDD-43DE-BF44-2F1BF66CA201}"/>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5" name="Oval 275">
                  <a:extLst>
                    <a:ext uri="{FF2B5EF4-FFF2-40B4-BE49-F238E27FC236}">
                      <a16:creationId xmlns:a16="http://schemas.microsoft.com/office/drawing/2014/main" id="{F0839C82-E000-46C8-85E2-34B486074FD2}"/>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6" name="Oval 276">
                  <a:extLst>
                    <a:ext uri="{FF2B5EF4-FFF2-40B4-BE49-F238E27FC236}">
                      <a16:creationId xmlns:a16="http://schemas.microsoft.com/office/drawing/2014/main" id="{61ECE700-6D1E-408A-A30E-7763C9702C6C}"/>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7" name="Oval 277">
                  <a:extLst>
                    <a:ext uri="{FF2B5EF4-FFF2-40B4-BE49-F238E27FC236}">
                      <a16:creationId xmlns:a16="http://schemas.microsoft.com/office/drawing/2014/main" id="{A7717A9D-792E-4472-BEE9-73176EF08C06}"/>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8" name="Oval 278">
                  <a:extLst>
                    <a:ext uri="{FF2B5EF4-FFF2-40B4-BE49-F238E27FC236}">
                      <a16:creationId xmlns:a16="http://schemas.microsoft.com/office/drawing/2014/main" id="{E30F9333-55E9-43E5-A564-D6EF3461AFD9}"/>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9" name="Oval 279">
                  <a:extLst>
                    <a:ext uri="{FF2B5EF4-FFF2-40B4-BE49-F238E27FC236}">
                      <a16:creationId xmlns:a16="http://schemas.microsoft.com/office/drawing/2014/main" id="{2FA8B976-F475-4026-B933-C79E0CDC72B8}"/>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0" name="Oval 280">
                  <a:extLst>
                    <a:ext uri="{FF2B5EF4-FFF2-40B4-BE49-F238E27FC236}">
                      <a16:creationId xmlns:a16="http://schemas.microsoft.com/office/drawing/2014/main" id="{E8ADB152-5376-49A3-BAA1-0AF9B279FBEF}"/>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1" name="Oval 281">
                  <a:extLst>
                    <a:ext uri="{FF2B5EF4-FFF2-40B4-BE49-F238E27FC236}">
                      <a16:creationId xmlns:a16="http://schemas.microsoft.com/office/drawing/2014/main" id="{4EED072C-2A44-4418-AFB3-786B7C672F35}"/>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2" name="Oval 282">
                  <a:extLst>
                    <a:ext uri="{FF2B5EF4-FFF2-40B4-BE49-F238E27FC236}">
                      <a16:creationId xmlns:a16="http://schemas.microsoft.com/office/drawing/2014/main" id="{2A577314-2816-4142-A74E-2C2B75615382}"/>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3" name="Oval 283">
                  <a:extLst>
                    <a:ext uri="{FF2B5EF4-FFF2-40B4-BE49-F238E27FC236}">
                      <a16:creationId xmlns:a16="http://schemas.microsoft.com/office/drawing/2014/main" id="{8BEBCCA5-FDC4-4584-BEA0-AB95C45F3504}"/>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4" name="Oval 284">
                  <a:extLst>
                    <a:ext uri="{FF2B5EF4-FFF2-40B4-BE49-F238E27FC236}">
                      <a16:creationId xmlns:a16="http://schemas.microsoft.com/office/drawing/2014/main" id="{DF7F3129-2FE8-4FC8-B824-462A90F570B5}"/>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5" name="Oval 285">
                  <a:extLst>
                    <a:ext uri="{FF2B5EF4-FFF2-40B4-BE49-F238E27FC236}">
                      <a16:creationId xmlns:a16="http://schemas.microsoft.com/office/drawing/2014/main" id="{E91DDC8B-E610-4B37-AF82-0E8D77804123}"/>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6" name="Oval 286">
                  <a:extLst>
                    <a:ext uri="{FF2B5EF4-FFF2-40B4-BE49-F238E27FC236}">
                      <a16:creationId xmlns:a16="http://schemas.microsoft.com/office/drawing/2014/main" id="{201F5B51-8E83-44B2-B074-33D79CB84924}"/>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7" name="Oval 287">
                  <a:extLst>
                    <a:ext uri="{FF2B5EF4-FFF2-40B4-BE49-F238E27FC236}">
                      <a16:creationId xmlns:a16="http://schemas.microsoft.com/office/drawing/2014/main" id="{D06ECDBE-55EF-480E-8A76-2145EE913FA7}"/>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8" name="Oval 288">
                  <a:extLst>
                    <a:ext uri="{FF2B5EF4-FFF2-40B4-BE49-F238E27FC236}">
                      <a16:creationId xmlns:a16="http://schemas.microsoft.com/office/drawing/2014/main" id="{9CAF3FBA-A182-4C85-856A-BAA928CAFE7C}"/>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sp>
        <p:nvSpPr>
          <p:cNvPr id="2" name="Title 5">
            <a:extLst>
              <a:ext uri="{FF2B5EF4-FFF2-40B4-BE49-F238E27FC236}">
                <a16:creationId xmlns:a16="http://schemas.microsoft.com/office/drawing/2014/main" id="{52DD9629-39E1-E823-11F6-440F3807AB58}"/>
              </a:ext>
            </a:extLst>
          </p:cNvPr>
          <p:cNvSpPr txBox="1">
            <a:spLocks/>
          </p:cNvSpPr>
          <p:nvPr/>
        </p:nvSpPr>
        <p:spPr>
          <a:xfrm>
            <a:off x="588263" y="2831702"/>
            <a:ext cx="8663187" cy="369332"/>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solidFill>
                  <a:srgbClr val="FFFFFF"/>
                </a:solidFill>
                <a:effectLst/>
                <a:uLnTx/>
                <a:uFillTx/>
                <a:latin typeface="Segoe UI"/>
                <a:ea typeface="+mn-ea"/>
                <a:cs typeface="Segoe UI" pitchFamily="34" charset="0"/>
              </a:rPr>
              <a:t>After completing this Learning, you will be able to understand:</a:t>
            </a:r>
            <a:endParaRPr kumimoji="0" lang="en-US" sz="2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39835502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noGrp="1"/>
          </p:cNvSpPr>
          <p:nvPr>
            <p:ph type="title" idx="4294967295"/>
          </p:nvPr>
        </p:nvSpPr>
        <p:spPr>
          <a:xfrm>
            <a:off x="410528" y="386771"/>
            <a:ext cx="11018520"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8D4"/>
                </a:solidFill>
                <a:effectLst/>
                <a:uLnTx/>
                <a:uFillTx/>
                <a:latin typeface="Segoe UI Semibold"/>
                <a:ea typeface="+mn-ea"/>
                <a:cs typeface="Segoe UI" pitchFamily="34" charset="0"/>
              </a:rPr>
              <a:t>Queued Ingestion</a:t>
            </a:r>
          </a:p>
        </p:txBody>
      </p:sp>
      <p:sp>
        <p:nvSpPr>
          <p:cNvPr id="2" name="Rectangle 1">
            <a:extLst>
              <a:ext uri="{FF2B5EF4-FFF2-40B4-BE49-F238E27FC236}">
                <a16:creationId xmlns:a16="http://schemas.microsoft.com/office/drawing/2014/main" id="{FEDBA33C-E60E-4B05-9062-1AF679C225CA}"/>
              </a:ext>
            </a:extLst>
          </p:cNvPr>
          <p:cNvSpPr/>
          <p:nvPr/>
        </p:nvSpPr>
        <p:spPr bwMode="auto">
          <a:xfrm>
            <a:off x="0" y="0"/>
            <a:ext cx="12192000" cy="28652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Data Explorer &gt; Ingestion</a:t>
            </a:r>
          </a:p>
        </p:txBody>
      </p:sp>
      <p:sp>
        <p:nvSpPr>
          <p:cNvPr id="6" name="TextBox 5">
            <a:extLst>
              <a:ext uri="{FF2B5EF4-FFF2-40B4-BE49-F238E27FC236}">
                <a16:creationId xmlns:a16="http://schemas.microsoft.com/office/drawing/2014/main" id="{C6719B15-94DC-492A-B556-F4EF1AC1FC2F}"/>
              </a:ext>
            </a:extLst>
          </p:cNvPr>
          <p:cNvSpPr txBox="1"/>
          <p:nvPr/>
        </p:nvSpPr>
        <p:spPr>
          <a:xfrm>
            <a:off x="410528" y="917902"/>
            <a:ext cx="11329188" cy="4862870"/>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Queued ingestion performs data batching and is optimized for high ingestion throughput.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This is the preferred and most performant ingestion method.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Data is batched according to ingestion properties.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Small batches results in small extents. These extents will be later merged to larger extents, optimized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for fast query results.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Batching</a:t>
            </a:r>
            <a:r>
              <a:rPr kumimoji="0" lang="en-US" sz="2000" b="0" i="0" u="none" strike="noStrike" kern="1200" cap="none" spc="0" normalizeH="0" baseline="0" noProof="0" dirty="0">
                <a:ln>
                  <a:noFill/>
                </a:ln>
                <a:solidFill>
                  <a:srgbClr val="000000"/>
                </a:solidFill>
                <a:effectLst/>
                <a:uLnTx/>
                <a:uFillTx/>
                <a:latin typeface="Segoe UI"/>
                <a:ea typeface="+mn-ea"/>
                <a:cs typeface="+mn-cs"/>
              </a:rPr>
              <a:t> policy</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Defined on cluster / database / table, inherited</a:t>
            </a: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n-ea"/>
                <a:cs typeface="+mn-cs"/>
              </a:rPr>
              <a:t>alter database </a:t>
            </a:r>
            <a:r>
              <a:rPr kumimoji="0" lang="en-US" sz="1800" b="0" i="0" u="none" strike="noStrike" kern="0" cap="none" spc="0" normalizeH="0" baseline="0" noProof="0" dirty="0">
                <a:ln>
                  <a:noFill/>
                </a:ln>
                <a:solidFill>
                  <a:srgbClr val="7030A0"/>
                </a:solidFill>
                <a:effectLst/>
                <a:uLnTx/>
                <a:uFillTx/>
                <a:latin typeface="Consolas" panose="020B0609020204030204" pitchFamily="49" charset="0"/>
                <a:ea typeface="+mn-ea"/>
                <a:cs typeface="+mn-cs"/>
              </a:rPr>
              <a:t>Metrics</a:t>
            </a:r>
            <a:r>
              <a:rPr kumimoji="0" lang="en-US" sz="1800"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n-ea"/>
                <a:cs typeface="+mn-cs"/>
              </a:rPr>
              <a:t>policy</a:t>
            </a:r>
            <a:r>
              <a:rPr kumimoji="0" lang="en-US" sz="1800"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n-ea"/>
                <a:cs typeface="+mn-cs"/>
              </a:rPr>
              <a:t>ingestionbatching </a:t>
            </a:r>
            <a:r>
              <a:rPr kumimoji="0" lang="en-US" sz="1800" b="0" i="0" u="none" strike="noStrike" kern="0" cap="none" spc="0" normalizeH="0" baseline="0" noProof="0" dirty="0">
                <a:ln>
                  <a:noFill/>
                </a:ln>
                <a:solidFill>
                  <a:srgbClr val="FF3300"/>
                </a:solidFill>
                <a:effectLst/>
                <a:uLnTx/>
                <a:uFillTx/>
                <a:latin typeface="Consolas" panose="020B0609020204030204" pitchFamily="49" charset="0"/>
                <a:ea typeface="+mn-ea"/>
                <a:cs typeface="+mn-cs"/>
              </a:rPr>
              <a:t>@'{"MaximumBatchingTimeSpan":"00:00:30", "</a:t>
            </a:r>
            <a:r>
              <a:rPr kumimoji="0" lang="en-US" sz="1800" b="0" i="0" u="none" strike="noStrike" kern="0" cap="none" spc="0" normalizeH="0" baseline="0" noProof="0" dirty="0" err="1">
                <a:ln>
                  <a:noFill/>
                </a:ln>
                <a:solidFill>
                  <a:srgbClr val="FF3300"/>
                </a:solidFill>
                <a:effectLst/>
                <a:uLnTx/>
                <a:uFillTx/>
                <a:latin typeface="Consolas" panose="020B0609020204030204" pitchFamily="49" charset="0"/>
                <a:ea typeface="+mn-ea"/>
                <a:cs typeface="+mn-cs"/>
              </a:rPr>
              <a:t>MaximumNumberOfItems</a:t>
            </a:r>
            <a:r>
              <a:rPr kumimoji="0" lang="en-US" sz="1800" b="0" i="0" u="none" strike="noStrike" kern="0" cap="none" spc="0" normalizeH="0" baseline="0" noProof="0" dirty="0">
                <a:ln>
                  <a:noFill/>
                </a:ln>
                <a:solidFill>
                  <a:srgbClr val="FF3300"/>
                </a:solidFill>
                <a:effectLst/>
                <a:uLnTx/>
                <a:uFillTx/>
                <a:latin typeface="Consolas" panose="020B0609020204030204" pitchFamily="49" charset="0"/>
                <a:ea typeface="+mn-ea"/>
                <a:cs typeface="+mn-cs"/>
              </a:rPr>
              <a:t>": 500, "MaximumRawDataSizeMB": 1024}'</a:t>
            </a: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Sealing batch by time / size / number of sources limits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If not defined, default values are applied</a:t>
            </a:r>
          </a:p>
        </p:txBody>
      </p:sp>
    </p:spTree>
    <p:extLst>
      <p:ext uri="{BB962C8B-B14F-4D97-AF65-F5344CB8AC3E}">
        <p14:creationId xmlns:p14="http://schemas.microsoft.com/office/powerpoint/2010/main" val="980089069"/>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849A0-7AE2-2FFD-39BE-982C7E62CDBB}"/>
              </a:ext>
            </a:extLst>
          </p:cNvPr>
          <p:cNvSpPr>
            <a:spLocks noGrp="1"/>
          </p:cNvSpPr>
          <p:nvPr>
            <p:ph type="title"/>
          </p:nvPr>
        </p:nvSpPr>
        <p:spPr>
          <a:xfrm>
            <a:off x="431799" y="241989"/>
            <a:ext cx="10515600" cy="1325563"/>
          </a:xfrm>
        </p:spPr>
        <p:txBody>
          <a:bodyPr/>
          <a:lstStyle/>
          <a:p>
            <a:r>
              <a:rPr lang="en-US">
                <a:solidFill>
                  <a:srgbClr val="00B0F0"/>
                </a:solidFill>
              </a:rPr>
              <a:t>Agenda – High level</a:t>
            </a:r>
          </a:p>
        </p:txBody>
      </p:sp>
      <p:sp>
        <p:nvSpPr>
          <p:cNvPr id="3" name="Text Placeholder 2">
            <a:extLst>
              <a:ext uri="{FF2B5EF4-FFF2-40B4-BE49-F238E27FC236}">
                <a16:creationId xmlns:a16="http://schemas.microsoft.com/office/drawing/2014/main" id="{73DFA4BA-C49A-A0E2-FEB6-6EA9D430CB70}"/>
              </a:ext>
            </a:extLst>
          </p:cNvPr>
          <p:cNvSpPr>
            <a:spLocks noGrp="1"/>
          </p:cNvSpPr>
          <p:nvPr>
            <p:ph type="body" sz="quarter" idx="10"/>
          </p:nvPr>
        </p:nvSpPr>
        <p:spPr>
          <a:xfrm>
            <a:off x="586390" y="2105561"/>
            <a:ext cx="4876259" cy="2783326"/>
          </a:xfrm>
        </p:spPr>
        <p:txBody>
          <a:bodyPr/>
          <a:lstStyle/>
          <a:p>
            <a:r>
              <a:rPr lang="en-US" dirty="0">
                <a:solidFill>
                  <a:schemeClr val="accent2"/>
                </a:solidFill>
              </a:rPr>
              <a:t>First Half</a:t>
            </a:r>
          </a:p>
          <a:p>
            <a:pPr marL="342900" indent="-342900">
              <a:buFont typeface="Arial" panose="020B0604020202020204" pitchFamily="34" charset="0"/>
              <a:buChar char="•"/>
            </a:pPr>
            <a:r>
              <a:rPr lang="en-US" sz="2400" dirty="0"/>
              <a:t>Intro (5 mins)</a:t>
            </a:r>
          </a:p>
          <a:p>
            <a:pPr marL="342900" indent="-342900">
              <a:buFont typeface="Arial" panose="020B0604020202020204" pitchFamily="34" charset="0"/>
              <a:buChar char="•"/>
            </a:pPr>
            <a:r>
              <a:rPr lang="en-US" sz="2400" dirty="0"/>
              <a:t>Presentation (1 </a:t>
            </a:r>
            <a:r>
              <a:rPr lang="en-US" sz="2400" dirty="0" err="1"/>
              <a:t>hr</a:t>
            </a:r>
            <a:r>
              <a:rPr lang="en-US" sz="2400" dirty="0"/>
              <a:t>)</a:t>
            </a:r>
          </a:p>
          <a:p>
            <a:pPr marL="342900" indent="-342900">
              <a:buFont typeface="Arial" panose="020B0604020202020204" pitchFamily="34" charset="0"/>
              <a:buChar char="•"/>
            </a:pPr>
            <a:r>
              <a:rPr lang="en-US" sz="2400" dirty="0"/>
              <a:t>Break (10 min)</a:t>
            </a:r>
          </a:p>
          <a:p>
            <a:pPr marL="342900" indent="-342900">
              <a:buFont typeface="Arial" panose="020B0604020202020204" pitchFamily="34" charset="0"/>
              <a:buChar char="•"/>
            </a:pPr>
            <a:r>
              <a:rPr lang="en-US" sz="2400" dirty="0">
                <a:hlinkClick r:id="rId3"/>
              </a:rPr>
              <a:t>Lab 1</a:t>
            </a:r>
            <a:r>
              <a:rPr lang="en-US" sz="2400" dirty="0"/>
              <a:t> Challenges 1-4</a:t>
            </a:r>
          </a:p>
          <a:p>
            <a:pPr marL="342900" indent="-342900">
              <a:buFont typeface="Arial" panose="020B0604020202020204" pitchFamily="34" charset="0"/>
              <a:buChar char="•"/>
            </a:pPr>
            <a:r>
              <a:rPr lang="en-US" sz="2400" dirty="0"/>
              <a:t>Lunch (30 mins)</a:t>
            </a:r>
          </a:p>
        </p:txBody>
      </p:sp>
      <p:pic>
        <p:nvPicPr>
          <p:cNvPr id="4" name="Picture 3">
            <a:extLst>
              <a:ext uri="{FF2B5EF4-FFF2-40B4-BE49-F238E27FC236}">
                <a16:creationId xmlns:a16="http://schemas.microsoft.com/office/drawing/2014/main" id="{85532FE9-291C-805F-B7E1-703F5A5E17A4}"/>
              </a:ext>
              <a:ext uri="{C183D7F6-B498-43B3-948B-1728B52AA6E4}">
                <adec:decorative xmlns:adec="http://schemas.microsoft.com/office/drawing/2017/decorative" val="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0676987" y="336084"/>
            <a:ext cx="1083214" cy="568687"/>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E93D435B-A391-C84D-1E15-F673537B5C9F}"/>
              </a:ext>
            </a:extLst>
          </p:cNvPr>
          <p:cNvSpPr txBox="1">
            <a:spLocks/>
          </p:cNvSpPr>
          <p:nvPr/>
        </p:nvSpPr>
        <p:spPr>
          <a:xfrm>
            <a:off x="6729353" y="2105561"/>
            <a:ext cx="4876259" cy="26468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2"/>
                </a:solidFill>
              </a:rPr>
              <a:t>Second Half</a:t>
            </a:r>
          </a:p>
          <a:p>
            <a:pPr marL="342900" indent="-342900">
              <a:buFont typeface="Arial" panose="020B0604020202020204" pitchFamily="34" charset="0"/>
              <a:buChar char="•"/>
            </a:pPr>
            <a:r>
              <a:rPr lang="en-US" sz="2400" dirty="0"/>
              <a:t>Regroup (5 mins)</a:t>
            </a:r>
          </a:p>
          <a:p>
            <a:pPr marL="342900" indent="-342900">
              <a:buFont typeface="Arial" panose="020B0604020202020204" pitchFamily="34" charset="0"/>
              <a:buChar char="•"/>
            </a:pPr>
            <a:r>
              <a:rPr lang="en-US" sz="2400" dirty="0"/>
              <a:t>Presentation (45 mins)</a:t>
            </a:r>
          </a:p>
          <a:p>
            <a:pPr marL="342900" indent="-342900">
              <a:buFont typeface="Arial" panose="020B0604020202020204" pitchFamily="34" charset="0"/>
              <a:buChar char="•"/>
            </a:pPr>
            <a:r>
              <a:rPr lang="en-US" sz="2400" dirty="0"/>
              <a:t>Break (10 mins)</a:t>
            </a:r>
          </a:p>
          <a:p>
            <a:pPr marL="342900" indent="-342900">
              <a:buFont typeface="Arial" panose="020B0604020202020204" pitchFamily="34" charset="0"/>
              <a:buChar char="•"/>
            </a:pPr>
            <a:r>
              <a:rPr lang="en-US" sz="2400" dirty="0">
                <a:hlinkClick r:id="rId5"/>
              </a:rPr>
              <a:t>Lab 2</a:t>
            </a:r>
            <a:r>
              <a:rPr lang="en-US" sz="2400" dirty="0"/>
              <a:t> Challenges (5-8)</a:t>
            </a:r>
          </a:p>
          <a:p>
            <a:pPr marL="342900" indent="-342900">
              <a:buFont typeface="Arial" panose="020B0604020202020204" pitchFamily="34" charset="0"/>
              <a:buChar char="•"/>
            </a:pPr>
            <a:r>
              <a:rPr lang="en-US" sz="2400" dirty="0"/>
              <a:t>Closing (15 mins)</a:t>
            </a:r>
          </a:p>
        </p:txBody>
      </p:sp>
    </p:spTree>
    <p:extLst>
      <p:ext uri="{BB962C8B-B14F-4D97-AF65-F5344CB8AC3E}">
        <p14:creationId xmlns:p14="http://schemas.microsoft.com/office/powerpoint/2010/main" val="1956904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noGrp="1"/>
          </p:cNvSpPr>
          <p:nvPr>
            <p:ph type="title" idx="4294967295"/>
          </p:nvPr>
        </p:nvSpPr>
        <p:spPr>
          <a:xfrm>
            <a:off x="410528" y="386771"/>
            <a:ext cx="11018520"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Streaming Ingestion</a:t>
            </a:r>
          </a:p>
        </p:txBody>
      </p:sp>
      <p:sp>
        <p:nvSpPr>
          <p:cNvPr id="2" name="Rectangle 1">
            <a:extLst>
              <a:ext uri="{FF2B5EF4-FFF2-40B4-BE49-F238E27FC236}">
                <a16:creationId xmlns:a16="http://schemas.microsoft.com/office/drawing/2014/main" id="{FEDBA33C-E60E-4B05-9062-1AF679C225CA}"/>
              </a:ext>
            </a:extLst>
          </p:cNvPr>
          <p:cNvSpPr/>
          <p:nvPr/>
        </p:nvSpPr>
        <p:spPr bwMode="auto">
          <a:xfrm>
            <a:off x="0" y="0"/>
            <a:ext cx="12192000" cy="28652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Data Explorer &gt; Ingestion</a:t>
            </a:r>
          </a:p>
        </p:txBody>
      </p:sp>
      <p:sp>
        <p:nvSpPr>
          <p:cNvPr id="6" name="TextBox 5">
            <a:extLst>
              <a:ext uri="{FF2B5EF4-FFF2-40B4-BE49-F238E27FC236}">
                <a16:creationId xmlns:a16="http://schemas.microsoft.com/office/drawing/2014/main" id="{C6719B15-94DC-492A-B556-F4EF1AC1FC2F}"/>
              </a:ext>
            </a:extLst>
          </p:cNvPr>
          <p:cNvSpPr txBox="1"/>
          <p:nvPr/>
        </p:nvSpPr>
        <p:spPr>
          <a:xfrm>
            <a:off x="410528" y="917902"/>
            <a:ext cx="10667780" cy="5370701"/>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Streaming ingestion allows </a:t>
            </a:r>
            <a:r>
              <a:rPr kumimoji="0" lang="en-US" sz="1800" b="0" i="0" u="none" strike="noStrike" kern="1200" cap="none" spc="0" normalizeH="0" baseline="0" noProof="0" dirty="0">
                <a:ln>
                  <a:noFill/>
                </a:ln>
                <a:solidFill>
                  <a:srgbClr val="000000"/>
                </a:solidFill>
                <a:effectLst/>
                <a:highlight>
                  <a:srgbClr val="FFFF00"/>
                </a:highlight>
                <a:uLnTx/>
                <a:uFillTx/>
                <a:latin typeface="Segoe UI"/>
                <a:ea typeface="+mn-ea"/>
                <a:cs typeface="+mn-cs"/>
              </a:rPr>
              <a:t>near real-time</a:t>
            </a:r>
            <a:r>
              <a:rPr kumimoji="0" lang="en-US" sz="1800" b="0" i="0" u="none" strike="noStrike" kern="1200" cap="none" spc="0" normalizeH="0" baseline="0" noProof="0" dirty="0">
                <a:ln>
                  <a:noFill/>
                </a:ln>
                <a:solidFill>
                  <a:srgbClr val="000000"/>
                </a:solidFill>
                <a:effectLst/>
                <a:uLnTx/>
                <a:uFillTx/>
                <a:latin typeface="Segoe UI"/>
                <a:ea typeface="+mn-ea"/>
                <a:cs typeface="+mn-cs"/>
              </a:rPr>
              <a:t> latency for small sets of data per table.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ingestion to row store. In the background, data is later moved to column store extents.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Streaming ingestion mode is enabled via the portal and applied on tables where policy is set.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Streaming ingestion types</a:t>
            </a:r>
          </a:p>
          <a:p>
            <a:pPr marL="914400" marR="0" lvl="2"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Custom ingestion using one of the ADX client libraries</a:t>
            </a:r>
          </a:p>
          <a:p>
            <a:pPr marL="914400" marR="0" lvl="2"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Using Event Hub as a data source</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Streaming ingestion policy</a:t>
            </a:r>
          </a:p>
          <a:p>
            <a:pPr marL="914400" marR="0" lvl="2"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Enable on cluster / define on database / table, inherited</a:t>
            </a:r>
          </a:p>
          <a:p>
            <a:pPr marL="457200" marR="0" lvl="2"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n-ea"/>
                <a:cs typeface="+mn-cs"/>
              </a:rPr>
              <a:t>alter database </a:t>
            </a:r>
            <a:r>
              <a:rPr kumimoji="0" lang="en-US" sz="1800" b="0" i="0" u="none" strike="noStrike" kern="0" cap="none" spc="0" normalizeH="0" baseline="0" noProof="0" dirty="0">
                <a:ln>
                  <a:noFill/>
                </a:ln>
                <a:solidFill>
                  <a:srgbClr val="7030A0"/>
                </a:solidFill>
                <a:effectLst/>
                <a:uLnTx/>
                <a:uFillTx/>
                <a:latin typeface="Consolas" panose="020B0609020204030204" pitchFamily="49" charset="0"/>
                <a:ea typeface="+mn-ea"/>
                <a:cs typeface="+mn-cs"/>
              </a:rPr>
              <a:t>StreamingTestDb</a:t>
            </a:r>
            <a:r>
              <a:rPr kumimoji="0" lang="en-US" sz="1800"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n-ea"/>
                <a:cs typeface="+mn-cs"/>
              </a:rPr>
              <a:t>policy</a:t>
            </a:r>
            <a:r>
              <a:rPr kumimoji="0" lang="en-US" sz="1800"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n-ea"/>
                <a:cs typeface="+mn-cs"/>
              </a:rPr>
              <a:t>streamingingestion</a:t>
            </a:r>
            <a:r>
              <a:rPr kumimoji="0" lang="en-US" sz="1800"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enable</a:t>
            </a:r>
          </a:p>
          <a:p>
            <a:pPr marL="457200" marR="0" lvl="2"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n-ea"/>
                <a:cs typeface="+mn-cs"/>
              </a:rPr>
              <a:t>alter table </a:t>
            </a:r>
            <a:r>
              <a:rPr kumimoji="0" lang="en-US" sz="1800" b="0" i="0" u="none" strike="noStrike" kern="0" cap="none" spc="0" normalizeH="0" baseline="0" noProof="0" dirty="0">
                <a:ln>
                  <a:noFill/>
                </a:ln>
                <a:solidFill>
                  <a:srgbClr val="7030A0"/>
                </a:solidFill>
                <a:effectLst/>
                <a:uLnTx/>
                <a:uFillTx/>
                <a:latin typeface="Consolas" panose="020B0609020204030204" pitchFamily="49" charset="0"/>
                <a:ea typeface="+mn-ea"/>
                <a:cs typeface="+mn-cs"/>
              </a:rPr>
              <a:t>TestTable</a:t>
            </a:r>
            <a:r>
              <a:rPr kumimoji="0" lang="en-US" sz="1800"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n-ea"/>
                <a:cs typeface="+mn-cs"/>
              </a:rPr>
              <a:t>policy</a:t>
            </a:r>
            <a:r>
              <a:rPr kumimoji="0" lang="en-US" sz="1800"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n-ea"/>
                <a:cs typeface="+mn-cs"/>
              </a:rPr>
              <a:t>streamingingestion</a:t>
            </a:r>
            <a:r>
              <a:rPr kumimoji="0" lang="en-US" sz="1800"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enable</a:t>
            </a:r>
          </a:p>
          <a:p>
            <a:pPr marL="914400" marR="0" lvl="2"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Number of row stores should be scaled up as the data rate increases</a:t>
            </a:r>
          </a:p>
          <a:p>
            <a:pPr marL="914400" marR="0" lvl="2"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a:ln>
                  <a:noFill/>
                </a:ln>
                <a:solidFill>
                  <a:srgbClr val="000000"/>
                </a:solidFill>
                <a:effectLst/>
                <a:uLnTx/>
                <a:uFillTx/>
                <a:latin typeface="Segoe UI"/>
                <a:ea typeface="+mn-ea"/>
                <a:cs typeface="+mn-cs"/>
              </a:rPr>
              <a:t>If not defined</a:t>
            </a:r>
            <a:r>
              <a:rPr kumimoji="0" lang="en-US" sz="1800" b="0" i="0" u="none" strike="noStrike" kern="1200" cap="none" spc="0" normalizeH="0" baseline="0" noProof="0" dirty="0">
                <a:ln>
                  <a:noFill/>
                </a:ln>
                <a:solidFill>
                  <a:srgbClr val="000000"/>
                </a:solidFill>
                <a:effectLst/>
                <a:uLnTx/>
                <a:uFillTx/>
                <a:latin typeface="Segoe UI"/>
                <a:ea typeface="+mn-ea"/>
                <a:cs typeface="+mn-cs"/>
              </a:rPr>
              <a:t>, data </a:t>
            </a:r>
            <a:r>
              <a:rPr kumimoji="0" lang="en-US" sz="1800" b="1" i="0" u="none" strike="noStrike" kern="1200" cap="none" spc="0" normalizeH="0" baseline="0" noProof="0" dirty="0">
                <a:ln>
                  <a:noFill/>
                </a:ln>
                <a:solidFill>
                  <a:srgbClr val="000000"/>
                </a:solidFill>
                <a:effectLst/>
                <a:uLnTx/>
                <a:uFillTx/>
                <a:latin typeface="Segoe UI"/>
                <a:ea typeface="+mn-ea"/>
                <a:cs typeface="+mn-cs"/>
              </a:rPr>
              <a:t>batching</a:t>
            </a:r>
            <a:r>
              <a:rPr kumimoji="0" lang="en-US" sz="1800" b="0" i="0" u="none" strike="noStrike" kern="1200" cap="none" spc="0" normalizeH="0" baseline="0" noProof="0" dirty="0">
                <a:ln>
                  <a:noFill/>
                </a:ln>
                <a:solidFill>
                  <a:srgbClr val="000000"/>
                </a:solidFill>
                <a:effectLst/>
                <a:uLnTx/>
                <a:uFillTx/>
                <a:latin typeface="Segoe UI"/>
                <a:ea typeface="+mn-ea"/>
                <a:cs typeface="+mn-cs"/>
              </a:rPr>
              <a:t> is applied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457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nable streaming ingestion while creating a cluster in Azure Data Explorer.">
            <a:extLst>
              <a:ext uri="{FF2B5EF4-FFF2-40B4-BE49-F238E27FC236}">
                <a16:creationId xmlns:a16="http://schemas.microsoft.com/office/drawing/2014/main" id="{BFC697EB-4020-45A0-B69A-A570687DBB1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0528" y="1026504"/>
            <a:ext cx="5399078" cy="3509401"/>
          </a:xfrm>
          <a:prstGeom prst="rect">
            <a:avLst/>
          </a:prstGeom>
          <a:noFill/>
          <a:extLst>
            <a:ext uri="{909E8E84-426E-40DD-AFC4-6F175D3DCCD1}">
              <a14:hiddenFill xmlns:a14="http://schemas.microsoft.com/office/drawing/2010/main">
                <a:solidFill>
                  <a:srgbClr val="FFFFFF"/>
                </a:solidFill>
              </a14:hiddenFill>
            </a:ext>
          </a:extLst>
        </p:spPr>
      </p:pic>
      <p:sp>
        <p:nvSpPr>
          <p:cNvPr id="4097" name="Title 1">
            <a:extLst>
              <a:ext uri="{FF2B5EF4-FFF2-40B4-BE49-F238E27FC236}">
                <a16:creationId xmlns:a16="http://schemas.microsoft.com/office/drawing/2014/main" id="{1EB10C1E-1D72-41E6-A3DE-3D18E3EB38B1}"/>
              </a:ext>
            </a:extLst>
          </p:cNvPr>
          <p:cNvSpPr txBox="1">
            <a:spLocks noGrp="1"/>
          </p:cNvSpPr>
          <p:nvPr>
            <p:ph type="title" idx="4294967295"/>
          </p:nvPr>
        </p:nvSpPr>
        <p:spPr>
          <a:xfrm>
            <a:off x="410528" y="386771"/>
            <a:ext cx="11018520"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Streaming Ingestion</a:t>
            </a:r>
          </a:p>
        </p:txBody>
      </p:sp>
      <p:sp>
        <p:nvSpPr>
          <p:cNvPr id="2" name="Rectangle 1">
            <a:extLst>
              <a:ext uri="{FF2B5EF4-FFF2-40B4-BE49-F238E27FC236}">
                <a16:creationId xmlns:a16="http://schemas.microsoft.com/office/drawing/2014/main" id="{FEDBA33C-E60E-4B05-9062-1AF679C225CA}"/>
              </a:ext>
            </a:extLst>
          </p:cNvPr>
          <p:cNvSpPr/>
          <p:nvPr/>
        </p:nvSpPr>
        <p:spPr bwMode="auto">
          <a:xfrm>
            <a:off x="0" y="0"/>
            <a:ext cx="12192000" cy="28652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Data Explorer &gt; Ingestion</a:t>
            </a:r>
          </a:p>
        </p:txBody>
      </p:sp>
      <p:sp>
        <p:nvSpPr>
          <p:cNvPr id="12" name="TextBox 11">
            <a:extLst>
              <a:ext uri="{FF2B5EF4-FFF2-40B4-BE49-F238E27FC236}">
                <a16:creationId xmlns:a16="http://schemas.microsoft.com/office/drawing/2014/main" id="{DE5930D5-7D1E-463A-83DE-73CD06924705}"/>
              </a:ext>
            </a:extLst>
          </p:cNvPr>
          <p:cNvSpPr txBox="1"/>
          <p:nvPr/>
        </p:nvSpPr>
        <p:spPr>
          <a:xfrm>
            <a:off x="4824663" y="3787980"/>
            <a:ext cx="7149315" cy="2677656"/>
          </a:xfrm>
          <a:prstGeom prst="rect">
            <a:avLst/>
          </a:prstGeom>
          <a:solidFill>
            <a:srgbClr val="FFFFFF">
              <a:lumMod val="95000"/>
            </a:srgbClr>
          </a:solidFill>
        </p:spPr>
        <p:style>
          <a:lnRef idx="0">
            <a:scrgbClr r="0" g="0" b="0"/>
          </a:lnRef>
          <a:fillRef idx="0">
            <a:scrgbClr r="0" g="0" b="0"/>
          </a:fillRef>
          <a:effectRef idx="0">
            <a:scrgbClr r="0" g="0" b="0"/>
          </a:effectRef>
          <a:fontRef idx="major"/>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B050"/>
                </a:solidFill>
                <a:effectLst/>
                <a:uLnTx/>
                <a:uFillTx/>
                <a:latin typeface="Consolas" panose="020B0609020204030204" pitchFamily="49" charset="0"/>
                <a:ea typeface="+mj-ea"/>
                <a:cs typeface="+mj-cs"/>
              </a:rPr>
              <a:t>//create table</a:t>
            </a:r>
            <a:endParaRPr kumimoji="0" lang="en-GB" sz="14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mj-ea"/>
                <a:cs typeface="+mj-cs"/>
              </a:rPr>
              <a:t>.</a:t>
            </a:r>
            <a:r>
              <a:rPr kumimoji="0" lang="en-US" sz="14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j-ea"/>
                <a:cs typeface="+mj-cs"/>
              </a:rPr>
              <a:t>create table </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mj-ea"/>
                <a:cs typeface="+mj-cs"/>
              </a:rPr>
              <a:t>TestTable (TimeStamp:</a:t>
            </a:r>
            <a:r>
              <a:rPr kumimoji="0" lang="en-US" sz="14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j-ea"/>
                <a:cs typeface="+mj-cs"/>
              </a:rPr>
              <a:t>datetime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mj-ea"/>
                <a:cs typeface="+mj-cs"/>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ea typeface="+mj-ea"/>
                <a:cs typeface="+mj-cs"/>
              </a:rPr>
              <a:t>Name:</a:t>
            </a:r>
            <a:r>
              <a:rPr kumimoji="0" lang="en-US" sz="14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j-ea"/>
                <a:cs typeface="+mj-cs"/>
              </a:rPr>
              <a:t>string</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mj-ea"/>
                <a:cs typeface="+mj-cs"/>
              </a:rPr>
              <a:t>, Metric:</a:t>
            </a:r>
            <a:r>
              <a:rPr kumimoji="0" lang="en-US" sz="14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j-ea"/>
                <a:cs typeface="+mj-cs"/>
              </a:rPr>
              <a:t>int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mj-ea"/>
                <a:cs typeface="+mj-cs"/>
              </a:rPr>
              <a:t>, Source:</a:t>
            </a:r>
            <a:r>
              <a:rPr kumimoji="0" lang="en-US" sz="14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j-ea"/>
                <a:cs typeface="+mj-cs"/>
              </a:rPr>
              <a:t>string</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mj-ea"/>
                <a:cs typeface="+mj-cs"/>
              </a:rPr>
              <a:t>)</a:t>
            </a:r>
            <a:endParaRPr kumimoji="0" lang="en-GB" sz="1400" b="0" i="0" u="none" strike="noStrike" kern="0" cap="none" spc="0" normalizeH="0" baseline="0" noProof="0" dirty="0">
              <a:ln>
                <a:noFill/>
              </a:ln>
              <a:solidFill>
                <a:srgbClr val="000000"/>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B050"/>
                </a:solidFill>
                <a:effectLst/>
                <a:uLnTx/>
                <a:uFillTx/>
                <a:latin typeface="Consolas" panose="020B0609020204030204" pitchFamily="49" charset="0"/>
                <a:ea typeface="+mj-ea"/>
                <a:cs typeface="+mj-cs"/>
              </a:rPr>
              <a:t>//define table policy</a:t>
            </a:r>
            <a:endParaRPr kumimoji="0" lang="en-GB" sz="14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mj-ea"/>
                <a:cs typeface="+mj-cs"/>
              </a:rPr>
              <a:t>.</a:t>
            </a:r>
            <a:r>
              <a:rPr kumimoji="0" lang="en-US" sz="14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j-ea"/>
                <a:cs typeface="+mj-cs"/>
              </a:rPr>
              <a:t>alter table </a:t>
            </a:r>
            <a:r>
              <a:rPr kumimoji="0" lang="en-US" sz="1400" b="0" i="0" u="none" strike="noStrike" kern="0" cap="none" spc="0" normalizeH="0" baseline="0" noProof="0" dirty="0">
                <a:ln>
                  <a:noFill/>
                </a:ln>
                <a:solidFill>
                  <a:srgbClr val="7030A0"/>
                </a:solidFill>
                <a:effectLst/>
                <a:uLnTx/>
                <a:uFillTx/>
                <a:latin typeface="Consolas" panose="020B0609020204030204" pitchFamily="49" charset="0"/>
                <a:ea typeface="+mj-ea"/>
                <a:cs typeface="+mj-cs"/>
              </a:rPr>
              <a:t>TestTable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mj-ea"/>
                <a:cs typeface="+mj-cs"/>
              </a:rPr>
              <a:t> </a:t>
            </a:r>
            <a:r>
              <a:rPr kumimoji="0" lang="en-US" sz="14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j-ea"/>
                <a:cs typeface="+mj-cs"/>
              </a:rPr>
              <a:t>policy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mj-ea"/>
                <a:cs typeface="+mj-cs"/>
              </a:rPr>
              <a:t> </a:t>
            </a:r>
            <a:r>
              <a:rPr kumimoji="0" lang="en-US" sz="14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j-ea"/>
                <a:cs typeface="+mj-cs"/>
              </a:rPr>
              <a:t>streamingingestion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mj-ea"/>
                <a:cs typeface="+mj-cs"/>
              </a:rPr>
              <a:t> enable</a:t>
            </a:r>
            <a:endParaRPr kumimoji="0" lang="en-GB" sz="1400" b="0" i="0" u="none" strike="noStrike" kern="0" cap="none" spc="0" normalizeH="0" baseline="0" noProof="0" dirty="0">
              <a:ln>
                <a:noFill/>
              </a:ln>
              <a:solidFill>
                <a:srgbClr val="000000"/>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B050"/>
                </a:solidFill>
                <a:effectLst/>
                <a:uLnTx/>
                <a:uFillTx/>
                <a:latin typeface="Consolas" panose="020B0609020204030204" pitchFamily="49" charset="0"/>
                <a:ea typeface="+mj-ea"/>
                <a:cs typeface="+mj-cs"/>
              </a:rPr>
              <a:t>//define database policy</a:t>
            </a:r>
            <a:endParaRPr kumimoji="0" lang="en-GB" sz="14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mj-ea"/>
                <a:cs typeface="+mj-cs"/>
              </a:rPr>
              <a:t>.</a:t>
            </a:r>
            <a:r>
              <a:rPr kumimoji="0" lang="en-US" sz="14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j-ea"/>
                <a:cs typeface="+mj-cs"/>
              </a:rPr>
              <a:t>alter database </a:t>
            </a:r>
            <a:r>
              <a:rPr kumimoji="0" lang="en-US" sz="1400" b="0" i="0" u="none" strike="noStrike" kern="0" cap="none" spc="0" normalizeH="0" baseline="0" noProof="0" dirty="0">
                <a:ln>
                  <a:noFill/>
                </a:ln>
                <a:solidFill>
                  <a:srgbClr val="7030A0"/>
                </a:solidFill>
                <a:effectLst/>
                <a:uLnTx/>
                <a:uFillTx/>
                <a:latin typeface="Consolas" panose="020B0609020204030204" pitchFamily="49" charset="0"/>
                <a:ea typeface="+mj-ea"/>
                <a:cs typeface="+mj-cs"/>
              </a:rPr>
              <a:t>StreamingTestDb</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mj-ea"/>
                <a:cs typeface="+mj-cs"/>
              </a:rPr>
              <a:t> </a:t>
            </a:r>
            <a:r>
              <a:rPr kumimoji="0" lang="en-US" sz="14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j-ea"/>
                <a:cs typeface="+mj-cs"/>
              </a:rPr>
              <a:t>policy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mj-ea"/>
                <a:cs typeface="+mj-cs"/>
              </a:rPr>
              <a:t> </a:t>
            </a:r>
            <a:r>
              <a:rPr kumimoji="0" lang="en-US" sz="14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j-ea"/>
                <a:cs typeface="+mj-cs"/>
              </a:rPr>
              <a:t>streamingingestion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mj-ea"/>
                <a:cs typeface="+mj-cs"/>
              </a:rPr>
              <a:t> enable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B050"/>
                </a:solidFill>
                <a:effectLst/>
                <a:uLnTx/>
                <a:uFillTx/>
                <a:latin typeface="Consolas" panose="020B0609020204030204" pitchFamily="49" charset="0"/>
                <a:ea typeface="+mj-ea"/>
                <a:cs typeface="+mj-cs"/>
              </a:rPr>
              <a:t>//control command</a:t>
            </a:r>
            <a:endParaRPr kumimoji="0" lang="en-GB" sz="14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mj-ea"/>
                <a:cs typeface="+mj-cs"/>
              </a:rPr>
              <a:t>.</a:t>
            </a:r>
            <a:r>
              <a:rPr kumimoji="0" lang="en-US" sz="14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j-ea"/>
                <a:cs typeface="+mj-cs"/>
              </a:rPr>
              <a:t>show table </a:t>
            </a:r>
            <a:r>
              <a:rPr kumimoji="0" lang="en-US" sz="1400" b="0" i="0" u="none" strike="noStrike" kern="0" cap="none" spc="0" normalizeH="0" baseline="0" noProof="0" dirty="0">
                <a:ln>
                  <a:noFill/>
                </a:ln>
                <a:solidFill>
                  <a:srgbClr val="7030A0"/>
                </a:solidFill>
                <a:effectLst/>
                <a:uLnTx/>
                <a:uFillTx/>
                <a:latin typeface="Consolas" panose="020B0609020204030204" pitchFamily="49" charset="0"/>
                <a:ea typeface="+mj-ea"/>
                <a:cs typeface="+mj-cs"/>
              </a:rPr>
              <a:t>MyTable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mj-ea"/>
                <a:cs typeface="+mj-cs"/>
              </a:rPr>
              <a:t> </a:t>
            </a:r>
            <a:r>
              <a:rPr kumimoji="0" lang="en-US" sz="14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j-ea"/>
                <a:cs typeface="+mj-cs"/>
              </a:rPr>
              <a:t>policy streamingingestion</a:t>
            </a:r>
            <a:endParaRPr kumimoji="0" lang="en-GB" sz="1400" b="0" i="0" u="none" strike="noStrike" kern="0" cap="none" spc="0" normalizeH="0" baseline="0" noProof="0" dirty="0">
              <a:ln>
                <a:noFill/>
              </a:ln>
              <a:solidFill>
                <a:srgbClr val="000041">
                  <a:lumMod val="50000"/>
                  <a:lumOff val="50000"/>
                </a:srgbClr>
              </a:solidFill>
              <a:effectLst/>
              <a:uLnTx/>
              <a:uFillTx/>
              <a:latin typeface="Consolas" panose="020B0609020204030204" pitchFamily="49" charset="0"/>
              <a:ea typeface="+mj-ea"/>
              <a:cs typeface="+mj-cs"/>
            </a:endParaRPr>
          </a:p>
        </p:txBody>
      </p:sp>
      <p:sp>
        <p:nvSpPr>
          <p:cNvPr id="16" name="TextBox 15">
            <a:extLst>
              <a:ext uri="{FF2B5EF4-FFF2-40B4-BE49-F238E27FC236}">
                <a16:creationId xmlns:a16="http://schemas.microsoft.com/office/drawing/2014/main" id="{9AE3F440-770E-4286-A013-758EFD154F99}"/>
              </a:ext>
            </a:extLst>
          </p:cNvPr>
          <p:cNvSpPr txBox="1"/>
          <p:nvPr/>
        </p:nvSpPr>
        <p:spPr>
          <a:xfrm>
            <a:off x="4824664" y="3480203"/>
            <a:ext cx="7149314" cy="307777"/>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Kusto</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21681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DB82E1-CE38-4DD1-8D12-4083203167DF}"/>
              </a:ext>
            </a:extLst>
          </p:cNvPr>
          <p:cNvSpPr>
            <a:spLocks noGrp="1"/>
          </p:cNvSpPr>
          <p:nvPr>
            <p:ph type="title"/>
          </p:nvPr>
        </p:nvSpPr>
        <p:spPr>
          <a:xfrm>
            <a:off x="588263" y="457200"/>
            <a:ext cx="11018520" cy="553998"/>
          </a:xfrm>
        </p:spPr>
        <p:txBody>
          <a:bodyPr/>
          <a:lstStyle/>
          <a:p>
            <a:pPr algn="l"/>
            <a:r>
              <a:rPr lang="en-US" dirty="0"/>
              <a:t>Batching vs streaming ingestion</a:t>
            </a:r>
          </a:p>
        </p:txBody>
      </p:sp>
      <p:sp>
        <p:nvSpPr>
          <p:cNvPr id="6" name="Content Placeholder 2">
            <a:extLst>
              <a:ext uri="{FF2B5EF4-FFF2-40B4-BE49-F238E27FC236}">
                <a16:creationId xmlns:a16="http://schemas.microsoft.com/office/drawing/2014/main" id="{AC2C93BE-616D-45E8-B445-53B43F483DB6}"/>
              </a:ext>
            </a:extLst>
          </p:cNvPr>
          <p:cNvSpPr txBox="1">
            <a:spLocks/>
          </p:cNvSpPr>
          <p:nvPr/>
        </p:nvSpPr>
        <p:spPr>
          <a:xfrm>
            <a:off x="588263" y="1828562"/>
            <a:ext cx="5507738" cy="3323987"/>
          </a:xfrm>
          <a:prstGeom prst="rect">
            <a:avLst/>
          </a:prstGeom>
        </p:spPr>
        <p:txBody>
          <a:bodyPr vert="horz" wrap="square" lIns="0" tIns="91440" rIns="146304" bIns="91440" numCol="1"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7325"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1" i="0" u="none" strike="noStrike" kern="1200" cap="none" spc="-49" normalizeH="0" baseline="0" noProof="0" dirty="0">
                <a:ln>
                  <a:noFill/>
                </a:ln>
                <a:solidFill>
                  <a:srgbClr val="0078D4"/>
                </a:solidFill>
                <a:effectLst/>
                <a:uLnTx/>
                <a:uFillTx/>
                <a:latin typeface="Segoe UI"/>
                <a:ea typeface="+mn-ea"/>
                <a:cs typeface="+mn-cs"/>
              </a:rPr>
              <a:t>Batching</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FFFFFF"/>
                </a:solidFill>
                <a:effectLst/>
                <a:uLnTx/>
                <a:uFillTx/>
                <a:latin typeface="Segoe UI"/>
                <a:ea typeface="+mn-ea"/>
                <a:cs typeface="+mn-cs"/>
              </a:rPr>
              <a:t>Optimized for high ingestion throughput</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FFFFFF"/>
                </a:solidFill>
                <a:effectLst/>
                <a:uLnTx/>
                <a:uFillTx/>
                <a:latin typeface="Segoe UI"/>
                <a:ea typeface="+mn-ea"/>
                <a:cs typeface="+mn-cs"/>
              </a:rPr>
              <a:t>Preferred method and most performant</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FFFFFF"/>
                </a:solidFill>
                <a:effectLst/>
                <a:uLnTx/>
                <a:uFillTx/>
                <a:latin typeface="Segoe UI"/>
                <a:ea typeface="+mn-ea"/>
                <a:cs typeface="+mn-cs"/>
              </a:rPr>
              <a:t>Data is batched according to properties </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FFFFFF"/>
                </a:solidFill>
                <a:effectLst/>
                <a:uLnTx/>
                <a:uFillTx/>
                <a:latin typeface="Segoe UI"/>
                <a:ea typeface="+mn-ea"/>
                <a:cs typeface="+mn-cs"/>
              </a:rPr>
              <a:t>Set </a:t>
            </a:r>
            <a:r>
              <a:rPr kumimoji="0" lang="en-US" sz="2000" b="0" i="0" u="none" strike="noStrike" kern="1200" cap="none" spc="-49" normalizeH="0" baseline="0" noProof="0" dirty="0">
                <a:ln>
                  <a:noFill/>
                </a:ln>
                <a:solidFill>
                  <a:srgbClr val="FFFFFF"/>
                </a:solidFill>
                <a:effectLst/>
                <a:uLnTx/>
                <a:uFillTx/>
                <a:latin typeface="Segoe UI"/>
                <a:ea typeface="+mn-ea"/>
                <a:cs typeface="+mn-cs"/>
                <a:hlinkClick r:id="rId4"/>
              </a:rPr>
              <a:t>ingestion batching</a:t>
            </a:r>
            <a:r>
              <a:rPr kumimoji="0" lang="en-US" sz="2000" b="0" i="0" u="none" strike="noStrike" kern="1200" cap="none" spc="-49" normalizeH="0" baseline="0" noProof="0" dirty="0">
                <a:ln>
                  <a:noFill/>
                </a:ln>
                <a:solidFill>
                  <a:srgbClr val="FFFFFF"/>
                </a:solidFill>
                <a:effectLst/>
                <a:uLnTx/>
                <a:uFillTx/>
                <a:latin typeface="Segoe UI"/>
                <a:ea typeface="+mn-ea"/>
                <a:cs typeface="+mn-cs"/>
              </a:rPr>
              <a:t> policy on databases or tables</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FFFFFF"/>
                </a:solidFill>
                <a:effectLst/>
                <a:uLnTx/>
                <a:uFillTx/>
                <a:latin typeface="Segoe UI"/>
                <a:ea typeface="+mn-ea"/>
                <a:cs typeface="+mn-cs"/>
              </a:rPr>
              <a:t>Default max batching value is 5 minutes, 1000 items or total of 1 GB</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FFFFFF"/>
                </a:solidFill>
                <a:effectLst/>
                <a:uLnTx/>
                <a:uFillTx/>
                <a:latin typeface="Segoe UI"/>
                <a:ea typeface="+mn-ea"/>
                <a:cs typeface="+mn-cs"/>
              </a:rPr>
              <a:t>4 GB data size limit for a batch ingestion command</a:t>
            </a:r>
          </a:p>
        </p:txBody>
      </p:sp>
      <p:pic>
        <p:nvPicPr>
          <p:cNvPr id="7" name="Picture 6" descr="ADX logo">
            <a:extLst>
              <a:ext uri="{FF2B5EF4-FFF2-40B4-BE49-F238E27FC236}">
                <a16:creationId xmlns:a16="http://schemas.microsoft.com/office/drawing/2014/main" id="{2CFDEB71-F9CE-4D77-828C-8BAB9B548F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23208" y="454563"/>
            <a:ext cx="1189963" cy="624731"/>
          </a:xfrm>
          <a:prstGeom prst="rect">
            <a:avLst/>
          </a:prstGeom>
        </p:spPr>
      </p:pic>
      <p:sp>
        <p:nvSpPr>
          <p:cNvPr id="4" name="Content Placeholder 2">
            <a:extLst>
              <a:ext uri="{FF2B5EF4-FFF2-40B4-BE49-F238E27FC236}">
                <a16:creationId xmlns:a16="http://schemas.microsoft.com/office/drawing/2014/main" id="{F07157D5-68D0-4082-842D-192B6491177A}"/>
              </a:ext>
            </a:extLst>
          </p:cNvPr>
          <p:cNvSpPr txBox="1">
            <a:spLocks/>
          </p:cNvSpPr>
          <p:nvPr/>
        </p:nvSpPr>
        <p:spPr>
          <a:xfrm>
            <a:off x="6257925" y="1828562"/>
            <a:ext cx="5507738" cy="3016210"/>
          </a:xfrm>
          <a:prstGeom prst="rect">
            <a:avLst/>
          </a:prstGeom>
        </p:spPr>
        <p:txBody>
          <a:bodyPr vert="horz" wrap="square" lIns="0" tIns="91440" rIns="146304" bIns="91440" numCol="1"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7325"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1" i="0" u="none" strike="noStrike" kern="1200" cap="none" spc="-49" normalizeH="0" baseline="0" noProof="0" dirty="0">
                <a:ln>
                  <a:noFill/>
                </a:ln>
                <a:solidFill>
                  <a:srgbClr val="0078D4"/>
                </a:solidFill>
                <a:effectLst/>
                <a:uLnTx/>
                <a:uFillTx/>
                <a:latin typeface="Segoe UI"/>
                <a:ea typeface="+mn-ea"/>
                <a:cs typeface="+mn-cs"/>
              </a:rPr>
              <a:t>Streaming</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FFFFFF"/>
                </a:solidFill>
                <a:effectLst/>
                <a:uLnTx/>
                <a:uFillTx/>
                <a:latin typeface="Segoe UI"/>
                <a:ea typeface="+mn-ea"/>
                <a:cs typeface="+mn-cs"/>
              </a:rPr>
              <a:t>Ongoing data ingestion from a streaming source</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FFFFFF"/>
                </a:solidFill>
                <a:effectLst/>
                <a:uLnTx/>
                <a:uFillTx/>
                <a:latin typeface="Segoe UI"/>
                <a:ea typeface="+mn-ea"/>
                <a:cs typeface="+mn-cs"/>
              </a:rPr>
              <a:t>Near real-time latency for small sets of data per table </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FFFFFF"/>
                </a:solidFill>
                <a:effectLst/>
                <a:uLnTx/>
                <a:uFillTx/>
                <a:latin typeface="Segoe UI"/>
                <a:ea typeface="+mn-ea"/>
                <a:cs typeface="+mn-cs"/>
              </a:rPr>
              <a:t>Initially ingested to row store</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FFFFFF"/>
                </a:solidFill>
                <a:effectLst/>
                <a:uLnTx/>
                <a:uFillTx/>
                <a:latin typeface="Segoe UI"/>
                <a:ea typeface="+mn-ea"/>
                <a:cs typeface="+mn-cs"/>
              </a:rPr>
              <a:t>Then moved to column store extents</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FFFFFF"/>
                </a:solidFill>
                <a:effectLst/>
                <a:uLnTx/>
                <a:uFillTx/>
                <a:latin typeface="Segoe UI"/>
                <a:ea typeface="+mn-ea"/>
                <a:cs typeface="+mn-cs"/>
              </a:rPr>
              <a:t>Steaming can be done using ADX client library or supported pipelines</a:t>
            </a:r>
          </a:p>
        </p:txBody>
      </p:sp>
      <p:sp>
        <p:nvSpPr>
          <p:cNvPr id="14" name="TextBox 13">
            <a:extLst>
              <a:ext uri="{FF2B5EF4-FFF2-40B4-BE49-F238E27FC236}">
                <a16:creationId xmlns:a16="http://schemas.microsoft.com/office/drawing/2014/main" id="{00A83F7F-D6DC-475C-8072-16E81A3E4D51}"/>
              </a:ext>
            </a:extLst>
          </p:cNvPr>
          <p:cNvSpPr txBox="1"/>
          <p:nvPr/>
        </p:nvSpPr>
        <p:spPr>
          <a:xfrm>
            <a:off x="586739" y="5540164"/>
            <a:ext cx="1117892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6E6E6"/>
                </a:solidFill>
                <a:effectLst/>
                <a:uLnTx/>
                <a:uFillTx/>
                <a:latin typeface="Segoe UI" panose="020B0502040204020203" pitchFamily="34" charset="0"/>
                <a:ea typeface="+mn-ea"/>
                <a:cs typeface="+mn-cs"/>
              </a:rPr>
              <a:t>NOTE: </a:t>
            </a:r>
            <a:r>
              <a:rPr kumimoji="0" lang="en-US" sz="1800" b="0" i="0" u="none" strike="noStrike" kern="1200" cap="none" spc="0" normalizeH="0" baseline="0" noProof="0">
                <a:ln>
                  <a:noFill/>
                </a:ln>
                <a:solidFill>
                  <a:srgbClr val="E6E6E6"/>
                </a:solidFill>
                <a:effectLst/>
                <a:uLnTx/>
                <a:uFillTx/>
                <a:latin typeface="Segoe UI" panose="020B0502040204020203" pitchFamily="34" charset="0"/>
                <a:ea typeface="+mn-ea"/>
                <a:cs typeface="+mn-cs"/>
              </a:rPr>
              <a:t>The recommendation is to ingest files between 100 MB and 1 GB.</a:t>
            </a:r>
          </a:p>
        </p:txBody>
      </p:sp>
      <p:sp>
        <p:nvSpPr>
          <p:cNvPr id="16" name="TextBox 15">
            <a:extLst>
              <a:ext uri="{FF2B5EF4-FFF2-40B4-BE49-F238E27FC236}">
                <a16:creationId xmlns:a16="http://schemas.microsoft.com/office/drawing/2014/main" id="{25D416AC-8441-44D6-A2F1-9EBF6DB86451}"/>
              </a:ext>
            </a:extLst>
          </p:cNvPr>
          <p:cNvSpPr txBox="1"/>
          <p:nvPr/>
        </p:nvSpPr>
        <p:spPr>
          <a:xfrm>
            <a:off x="586740" y="6297112"/>
            <a:ext cx="1117892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6E6E6"/>
                </a:solidFill>
                <a:effectLst/>
                <a:uLnTx/>
                <a:uFillTx/>
                <a:latin typeface="Segoe UI" panose="020B0502040204020203" pitchFamily="34" charset="0"/>
                <a:ea typeface="+mn-ea"/>
                <a:cs typeface="+mn-cs"/>
              </a:rPr>
              <a:t>See more: </a:t>
            </a:r>
            <a:r>
              <a:rPr kumimoji="0" lang="en-US" sz="1800" b="0" i="0" u="none" strike="noStrike" kern="1200" cap="none" spc="0" normalizeH="0" baseline="0" noProof="0">
                <a:ln>
                  <a:noFill/>
                </a:ln>
                <a:solidFill>
                  <a:srgbClr val="E6E6E6"/>
                </a:solidFill>
                <a:effectLst/>
                <a:uLnTx/>
                <a:uFillTx/>
                <a:latin typeface="Segoe UI" panose="020B0502040204020203" pitchFamily="34" charset="0"/>
                <a:ea typeface="+mn-ea"/>
                <a:cs typeface="+mn-cs"/>
                <a:hlinkClick r:id="rId6"/>
              </a:rPr>
              <a:t>comparing-ingestion-methods-and-tools</a:t>
            </a:r>
            <a:r>
              <a:rPr kumimoji="0" lang="en-US" sz="1800" b="0" i="0" u="none" strike="noStrike" kern="1200" cap="none" spc="0" normalizeH="0" baseline="0" noProof="0">
                <a:ln>
                  <a:noFill/>
                </a:ln>
                <a:solidFill>
                  <a:srgbClr val="E6E6E6"/>
                </a:solidFill>
                <a:effectLst/>
                <a:uLnTx/>
                <a:uFillTx/>
                <a:latin typeface="Segoe UI" panose="020B0502040204020203" pitchFamily="34" charset="0"/>
                <a:ea typeface="+mn-ea"/>
                <a:cs typeface="+mn-cs"/>
              </a:rPr>
              <a:t> </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43750236"/>
      </p:ext>
    </p:extLst>
  </p:cSld>
  <p:clrMapOvr>
    <a:masterClrMapping/>
  </p:clrMapOvr>
  <p:transition>
    <p:fade/>
  </p:transition>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descr="Tools">
            <a:extLst>
              <a:ext uri="{FF2B5EF4-FFF2-40B4-BE49-F238E27FC236}">
                <a16:creationId xmlns:a16="http://schemas.microsoft.com/office/drawing/2014/main" id="{839F7F00-074A-45E5-9B8D-4C18B9D3ABB5}"/>
              </a:ext>
            </a:extLst>
          </p:cNvPr>
          <p:cNvSpPr/>
          <p:nvPr/>
        </p:nvSpPr>
        <p:spPr bwMode="auto">
          <a:xfrm>
            <a:off x="2002948" y="5494969"/>
            <a:ext cx="1519081" cy="9706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3CB32AFD-36C6-4B65-BF86-350D1D676F9E}"/>
              </a:ext>
            </a:extLst>
          </p:cNvPr>
          <p:cNvSpPr/>
          <p:nvPr/>
        </p:nvSpPr>
        <p:spPr bwMode="auto">
          <a:xfrm>
            <a:off x="2002948" y="5494969"/>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Tools</a:t>
            </a:r>
          </a:p>
        </p:txBody>
      </p:sp>
      <p:sp>
        <p:nvSpPr>
          <p:cNvPr id="60" name="Rectangle 59" descr="Connection &amp; plugins">
            <a:extLst>
              <a:ext uri="{FF2B5EF4-FFF2-40B4-BE49-F238E27FC236}">
                <a16:creationId xmlns:a16="http://schemas.microsoft.com/office/drawing/2014/main" id="{184956DC-55DD-45F7-BC9D-3AA0ED2D88FF}"/>
              </a:ext>
            </a:extLst>
          </p:cNvPr>
          <p:cNvSpPr/>
          <p:nvPr/>
        </p:nvSpPr>
        <p:spPr bwMode="auto">
          <a:xfrm>
            <a:off x="2002948" y="4205991"/>
            <a:ext cx="1519081" cy="112618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21D8690F-7F19-4C83-9962-6B50FF080F6A}"/>
              </a:ext>
            </a:extLst>
          </p:cNvPr>
          <p:cNvSpPr/>
          <p:nvPr/>
        </p:nvSpPr>
        <p:spPr bwMode="auto">
          <a:xfrm>
            <a:off x="2002948" y="4205991"/>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Connection &amp; plugins</a:t>
            </a:r>
          </a:p>
        </p:txBody>
      </p:sp>
      <p:sp>
        <p:nvSpPr>
          <p:cNvPr id="58" name="Rectangle 57" descr="Managed pipelines">
            <a:extLst>
              <a:ext uri="{FF2B5EF4-FFF2-40B4-BE49-F238E27FC236}">
                <a16:creationId xmlns:a16="http://schemas.microsoft.com/office/drawing/2014/main" id="{55A10219-FA1D-410C-BFEA-19B255CB3E84}"/>
              </a:ext>
            </a:extLst>
          </p:cNvPr>
          <p:cNvSpPr/>
          <p:nvPr/>
        </p:nvSpPr>
        <p:spPr bwMode="auto">
          <a:xfrm>
            <a:off x="2002948" y="2676936"/>
            <a:ext cx="1519081" cy="138012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A2B48BCA-052C-42A5-9E0E-65A95E28261D}"/>
              </a:ext>
            </a:extLst>
          </p:cNvPr>
          <p:cNvSpPr/>
          <p:nvPr/>
        </p:nvSpPr>
        <p:spPr bwMode="auto">
          <a:xfrm>
            <a:off x="2002948" y="2676936"/>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Managed pipelines</a:t>
            </a:r>
          </a:p>
        </p:txBody>
      </p:sp>
      <p:sp>
        <p:nvSpPr>
          <p:cNvPr id="17" name="Rectangle 16" descr="SDKs">
            <a:extLst>
              <a:ext uri="{FF2B5EF4-FFF2-40B4-BE49-F238E27FC236}">
                <a16:creationId xmlns:a16="http://schemas.microsoft.com/office/drawing/2014/main" id="{920B861C-F562-4D7E-BAFD-33C966189554}"/>
              </a:ext>
            </a:extLst>
          </p:cNvPr>
          <p:cNvSpPr/>
          <p:nvPr/>
        </p:nvSpPr>
        <p:spPr bwMode="auto">
          <a:xfrm>
            <a:off x="2002948" y="1160680"/>
            <a:ext cx="1519081" cy="138012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D8A0659C-8E5B-4D41-8172-CFC93ECF7FC1}"/>
              </a:ext>
            </a:extLst>
          </p:cNvPr>
          <p:cNvSpPr/>
          <p:nvPr/>
        </p:nvSpPr>
        <p:spPr bwMode="auto">
          <a:xfrm>
            <a:off x="2002948" y="1160680"/>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SDKs</a:t>
            </a:r>
          </a:p>
        </p:txBody>
      </p:sp>
      <p:sp>
        <p:nvSpPr>
          <p:cNvPr id="10" name="Title 9">
            <a:extLst>
              <a:ext uri="{FF2B5EF4-FFF2-40B4-BE49-F238E27FC236}">
                <a16:creationId xmlns:a16="http://schemas.microsoft.com/office/drawing/2014/main" id="{CD78F207-D604-4936-8124-622D7B36A422}"/>
              </a:ext>
            </a:extLst>
          </p:cNvPr>
          <p:cNvSpPr>
            <a:spLocks noGrp="1"/>
          </p:cNvSpPr>
          <p:nvPr>
            <p:ph type="title"/>
          </p:nvPr>
        </p:nvSpPr>
        <p:spPr>
          <a:xfrm>
            <a:off x="588263" y="457200"/>
            <a:ext cx="11018520" cy="553998"/>
          </a:xfrm>
        </p:spPr>
        <p:txBody>
          <a:bodyPr>
            <a:normAutofit/>
          </a:bodyPr>
          <a:lstStyle/>
          <a:p>
            <a:r>
              <a:rPr lang="en-US"/>
              <a:t>Data Management and Ingestion</a:t>
            </a:r>
            <a:endParaRPr lang="en-US">
              <a:solidFill>
                <a:schemeClr val="accent2"/>
              </a:solidFill>
            </a:endParaRPr>
          </a:p>
        </p:txBody>
      </p:sp>
      <p:sp>
        <p:nvSpPr>
          <p:cNvPr id="303" name="Rectangle 302" descr="Data Explorer">
            <a:extLst>
              <a:ext uri="{FF2B5EF4-FFF2-40B4-BE49-F238E27FC236}">
                <a16:creationId xmlns:a16="http://schemas.microsoft.com/office/drawing/2014/main" id="{612274E1-2078-4B08-8194-B42CE98A81B7}"/>
              </a:ext>
            </a:extLst>
          </p:cNvPr>
          <p:cNvSpPr/>
          <p:nvPr/>
        </p:nvSpPr>
        <p:spPr bwMode="auto">
          <a:xfrm>
            <a:off x="4869440" y="2323403"/>
            <a:ext cx="6831793" cy="3146692"/>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sp>
        <p:nvSpPr>
          <p:cNvPr id="304" name="Rectangle 303">
            <a:extLst>
              <a:ext uri="{FF2B5EF4-FFF2-40B4-BE49-F238E27FC236}">
                <a16:creationId xmlns:a16="http://schemas.microsoft.com/office/drawing/2014/main" id="{2C9A6274-300F-408E-9EF5-C9EAA9DE59FE}"/>
              </a:ext>
            </a:extLst>
          </p:cNvPr>
          <p:cNvSpPr/>
          <p:nvPr/>
        </p:nvSpPr>
        <p:spPr>
          <a:xfrm>
            <a:off x="5790502" y="2574099"/>
            <a:ext cx="144302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600" b="0" i="0" u="none" strike="noStrike" kern="0" cap="none" spc="0" normalizeH="0" baseline="0" noProof="0">
                <a:ln>
                  <a:noFill/>
                </a:ln>
                <a:solidFill>
                  <a:srgbClr val="50E6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Explorer</a:t>
            </a:r>
          </a:p>
        </p:txBody>
      </p:sp>
      <p:sp>
        <p:nvSpPr>
          <p:cNvPr id="142" name="Rectangle 141" descr="ADX Data Management">
            <a:extLst>
              <a:ext uri="{FF2B5EF4-FFF2-40B4-BE49-F238E27FC236}">
                <a16:creationId xmlns:a16="http://schemas.microsoft.com/office/drawing/2014/main" id="{DDFB41EF-DB8C-4109-92F5-1A4CB6B9015A}"/>
              </a:ext>
            </a:extLst>
          </p:cNvPr>
          <p:cNvSpPr/>
          <p:nvPr/>
        </p:nvSpPr>
        <p:spPr bwMode="auto">
          <a:xfrm>
            <a:off x="5113109" y="3343077"/>
            <a:ext cx="4546940" cy="180641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Rectangle 142">
            <a:extLst>
              <a:ext uri="{FF2B5EF4-FFF2-40B4-BE49-F238E27FC236}">
                <a16:creationId xmlns:a16="http://schemas.microsoft.com/office/drawing/2014/main" id="{42F09937-D107-4C3B-AD77-B525949C5CE5}"/>
              </a:ext>
            </a:extLst>
          </p:cNvPr>
          <p:cNvSpPr/>
          <p:nvPr/>
        </p:nvSpPr>
        <p:spPr bwMode="auto">
          <a:xfrm>
            <a:off x="8252468" y="3473329"/>
            <a:ext cx="1229664" cy="41937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Batching</a:t>
            </a:r>
          </a:p>
        </p:txBody>
      </p:sp>
      <p:sp>
        <p:nvSpPr>
          <p:cNvPr id="144" name="Rectangle 143">
            <a:extLst>
              <a:ext uri="{FF2B5EF4-FFF2-40B4-BE49-F238E27FC236}">
                <a16:creationId xmlns:a16="http://schemas.microsoft.com/office/drawing/2014/main" id="{97A01BF6-F80B-4203-81FE-7F7A9703CE5E}"/>
              </a:ext>
            </a:extLst>
          </p:cNvPr>
          <p:cNvSpPr/>
          <p:nvPr/>
        </p:nvSpPr>
        <p:spPr bwMode="auto">
          <a:xfrm>
            <a:off x="8249028" y="3977748"/>
            <a:ext cx="1229664" cy="41937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Ingestion</a:t>
            </a:r>
          </a:p>
        </p:txBody>
      </p:sp>
      <p:sp>
        <p:nvSpPr>
          <p:cNvPr id="145" name="Rectangle 144">
            <a:extLst>
              <a:ext uri="{FF2B5EF4-FFF2-40B4-BE49-F238E27FC236}">
                <a16:creationId xmlns:a16="http://schemas.microsoft.com/office/drawing/2014/main" id="{E9C77C08-638E-4C34-A755-22F8F284E2E3}"/>
              </a:ext>
            </a:extLst>
          </p:cNvPr>
          <p:cNvSpPr/>
          <p:nvPr/>
        </p:nvSpPr>
        <p:spPr bwMode="auto">
          <a:xfrm>
            <a:off x="8245588" y="4482167"/>
            <a:ext cx="1229664" cy="41937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46" name="Rectangle 145">
            <a:extLst>
              <a:ext uri="{FF2B5EF4-FFF2-40B4-BE49-F238E27FC236}">
                <a16:creationId xmlns:a16="http://schemas.microsoft.com/office/drawing/2014/main" id="{C887F481-A2BC-48FE-B6E6-FE1A12CE8D47}"/>
              </a:ext>
            </a:extLst>
          </p:cNvPr>
          <p:cNvSpPr/>
          <p:nvPr/>
        </p:nvSpPr>
        <p:spPr bwMode="auto">
          <a:xfrm>
            <a:off x="5944975" y="4062001"/>
            <a:ext cx="2009074" cy="8543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47" name="Rectangle 146">
            <a:extLst>
              <a:ext uri="{FF2B5EF4-FFF2-40B4-BE49-F238E27FC236}">
                <a16:creationId xmlns:a16="http://schemas.microsoft.com/office/drawing/2014/main" id="{168D7DF1-9FDD-4FE4-BB4A-2FF62958304F}"/>
              </a:ext>
            </a:extLst>
          </p:cNvPr>
          <p:cNvSpPr/>
          <p:nvPr/>
        </p:nvSpPr>
        <p:spPr bwMode="auto">
          <a:xfrm>
            <a:off x="5307444" y="3473329"/>
            <a:ext cx="1229664" cy="41937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Connections</a:t>
            </a:r>
          </a:p>
        </p:txBody>
      </p:sp>
      <p:sp>
        <p:nvSpPr>
          <p:cNvPr id="148" name="Rectangle 147">
            <a:extLst>
              <a:ext uri="{FF2B5EF4-FFF2-40B4-BE49-F238E27FC236}">
                <a16:creationId xmlns:a16="http://schemas.microsoft.com/office/drawing/2014/main" id="{04A9A880-DC4B-4A1F-A209-7DE2C6BE79AB}"/>
              </a:ext>
            </a:extLst>
          </p:cNvPr>
          <p:cNvSpPr/>
          <p:nvPr/>
        </p:nvSpPr>
        <p:spPr bwMode="auto">
          <a:xfrm>
            <a:off x="10309896" y="3343077"/>
            <a:ext cx="1229664" cy="1806410"/>
          </a:xfrm>
          <a:prstGeom prst="rect">
            <a:avLst/>
          </a:prstGeom>
          <a:solidFill>
            <a:schemeClr val="tx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Data Explorer </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Engine</a:t>
            </a:r>
          </a:p>
        </p:txBody>
      </p:sp>
      <p:cxnSp>
        <p:nvCxnSpPr>
          <p:cNvPr id="285" name="Straight Arrow Connector 284" descr="Connections to Batching">
            <a:extLst>
              <a:ext uri="{FF2B5EF4-FFF2-40B4-BE49-F238E27FC236}">
                <a16:creationId xmlns:a16="http://schemas.microsoft.com/office/drawing/2014/main" id="{4F0022C1-E4D9-467D-BF06-59A3555C5770}"/>
              </a:ext>
            </a:extLst>
          </p:cNvPr>
          <p:cNvCxnSpPr>
            <a:cxnSpLocks/>
            <a:endCxn id="143" idx="1"/>
          </p:cNvCxnSpPr>
          <p:nvPr/>
        </p:nvCxnSpPr>
        <p:spPr>
          <a:xfrm>
            <a:off x="6553648" y="3676235"/>
            <a:ext cx="1698820" cy="6781"/>
          </a:xfrm>
          <a:prstGeom prst="straightConnector1">
            <a:avLst/>
          </a:prstGeom>
          <a:ln w="25400">
            <a:solidFill>
              <a:schemeClr val="accent2"/>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89" name="Straight Arrow Connector 288" descr="Ingestion connector to Data Explorer Engine">
            <a:extLst>
              <a:ext uri="{FF2B5EF4-FFF2-40B4-BE49-F238E27FC236}">
                <a16:creationId xmlns:a16="http://schemas.microsoft.com/office/drawing/2014/main" id="{0325A154-C7B5-4AC4-8E39-D3ED9C38F17C}"/>
              </a:ext>
            </a:extLst>
          </p:cNvPr>
          <p:cNvCxnSpPr>
            <a:cxnSpLocks/>
          </p:cNvCxnSpPr>
          <p:nvPr/>
        </p:nvCxnSpPr>
        <p:spPr>
          <a:xfrm>
            <a:off x="9482132" y="4170022"/>
            <a:ext cx="811458" cy="0"/>
          </a:xfrm>
          <a:prstGeom prst="straightConnector1">
            <a:avLst/>
          </a:prstGeom>
          <a:ln w="25400">
            <a:solidFill>
              <a:schemeClr val="accent2"/>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01" name="Connector: Elbow 300" descr="Management connection to Data Explorer engine">
            <a:extLst>
              <a:ext uri="{FF2B5EF4-FFF2-40B4-BE49-F238E27FC236}">
                <a16:creationId xmlns:a16="http://schemas.microsoft.com/office/drawing/2014/main" id="{2BB4E4D8-BF2C-43D1-A7BC-8EBE10275A0A}"/>
              </a:ext>
            </a:extLst>
          </p:cNvPr>
          <p:cNvCxnSpPr>
            <a:cxnSpLocks/>
            <a:stCxn id="145" idx="3"/>
          </p:cNvCxnSpPr>
          <p:nvPr/>
        </p:nvCxnSpPr>
        <p:spPr>
          <a:xfrm flipV="1">
            <a:off x="9475252" y="4315511"/>
            <a:ext cx="818338" cy="376343"/>
          </a:xfrm>
          <a:prstGeom prst="bentConnector3">
            <a:avLst>
              <a:gd name="adj1" fmla="val 50000"/>
            </a:avLst>
          </a:prstGeom>
          <a:ln w="25400">
            <a:solidFill>
              <a:schemeClr val="accent2"/>
            </a:solidFill>
            <a:prstDash val="soli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2" name="Rectangle 31" descr="Group of SDKs, Managed Pipelines, Connection &amp; plugins, and Tools">
            <a:extLst>
              <a:ext uri="{FF2B5EF4-FFF2-40B4-BE49-F238E27FC236}">
                <a16:creationId xmlns:a16="http://schemas.microsoft.com/office/drawing/2014/main" id="{F3BC83B1-65FA-4D4D-8920-6FE1E1E19472}"/>
              </a:ext>
            </a:extLst>
          </p:cNvPr>
          <p:cNvSpPr/>
          <p:nvPr/>
        </p:nvSpPr>
        <p:spPr bwMode="auto">
          <a:xfrm>
            <a:off x="3553653" y="1556374"/>
            <a:ext cx="499503" cy="46177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descr="Diverging paths to same connections">
            <a:extLst>
              <a:ext uri="{FF2B5EF4-FFF2-40B4-BE49-F238E27FC236}">
                <a16:creationId xmlns:a16="http://schemas.microsoft.com/office/drawing/2014/main" id="{DC7CDF82-5401-4457-984B-87AE98EB6815}"/>
              </a:ext>
            </a:extLst>
          </p:cNvPr>
          <p:cNvGrpSpPr/>
          <p:nvPr/>
        </p:nvGrpSpPr>
        <p:grpSpPr>
          <a:xfrm>
            <a:off x="3838912" y="3457398"/>
            <a:ext cx="406369" cy="412204"/>
            <a:chOff x="2288705" y="2294711"/>
            <a:chExt cx="596170" cy="604730"/>
          </a:xfrm>
        </p:grpSpPr>
        <p:sp>
          <p:nvSpPr>
            <p:cNvPr id="35" name="Oval 34">
              <a:extLst>
                <a:ext uri="{FF2B5EF4-FFF2-40B4-BE49-F238E27FC236}">
                  <a16:creationId xmlns:a16="http://schemas.microsoft.com/office/drawing/2014/main" id="{8FB57D03-3361-4CA6-9A33-CB79CCAC519F}"/>
                </a:ext>
              </a:extLst>
            </p:cNvPr>
            <p:cNvSpPr/>
            <p:nvPr/>
          </p:nvSpPr>
          <p:spPr bwMode="auto">
            <a:xfrm>
              <a:off x="2288705" y="2299060"/>
              <a:ext cx="596170" cy="59617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36" name="arrow_25">
              <a:extLst>
                <a:ext uri="{FF2B5EF4-FFF2-40B4-BE49-F238E27FC236}">
                  <a16:creationId xmlns:a16="http://schemas.microsoft.com/office/drawing/2014/main" id="{CF158114-DBE0-48A3-8579-F4E799069510}"/>
                </a:ext>
              </a:extLst>
            </p:cNvPr>
            <p:cNvSpPr>
              <a:spLocks noChangeAspect="1" noEditPoints="1"/>
            </p:cNvSpPr>
            <p:nvPr/>
          </p:nvSpPr>
          <p:spPr bwMode="auto">
            <a:xfrm>
              <a:off x="2359550" y="2681716"/>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arrow_25">
              <a:extLst>
                <a:ext uri="{FF2B5EF4-FFF2-40B4-BE49-F238E27FC236}">
                  <a16:creationId xmlns:a16="http://schemas.microsoft.com/office/drawing/2014/main" id="{2A5F6C04-9299-4C55-BD5F-BA98CEA48979}"/>
                </a:ext>
              </a:extLst>
            </p:cNvPr>
            <p:cNvSpPr>
              <a:spLocks noChangeAspect="1" noEditPoints="1"/>
            </p:cNvSpPr>
            <p:nvPr/>
          </p:nvSpPr>
          <p:spPr bwMode="auto">
            <a:xfrm flipV="1">
              <a:off x="2359550" y="2294711"/>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38" name="Straight Arrow Connector 37" descr="path to ADX Data Management Connections">
            <a:extLst>
              <a:ext uri="{FF2B5EF4-FFF2-40B4-BE49-F238E27FC236}">
                <a16:creationId xmlns:a16="http://schemas.microsoft.com/office/drawing/2014/main" id="{EC29D4C0-DD0D-46DB-9FCA-D0D6C050EC6C}"/>
              </a:ext>
            </a:extLst>
          </p:cNvPr>
          <p:cNvCxnSpPr>
            <a:cxnSpLocks/>
          </p:cNvCxnSpPr>
          <p:nvPr/>
        </p:nvCxnSpPr>
        <p:spPr>
          <a:xfrm>
            <a:off x="4245281" y="3663511"/>
            <a:ext cx="1045623" cy="0"/>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DB6B646-4EA5-4293-8D48-B64F7795C681}"/>
              </a:ext>
              <a:ext uri="{C183D7F6-B498-43B3-948B-1728B52AA6E4}">
                <adec:decorative xmlns:adec="http://schemas.microsoft.com/office/drawing/2017/decorative" val="1"/>
              </a:ext>
            </a:extLst>
          </p:cNvPr>
          <p:cNvSpPr/>
          <p:nvPr/>
        </p:nvSpPr>
        <p:spPr bwMode="auto">
          <a:xfrm>
            <a:off x="4578829" y="2013819"/>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4DD4345-EBC3-4B1B-BE2F-72C09F37A846}"/>
              </a:ext>
              <a:ext uri="{C183D7F6-B498-43B3-948B-1728B52AA6E4}">
                <adec:decorative xmlns:adec="http://schemas.microsoft.com/office/drawing/2017/decorative" val="1"/>
              </a:ext>
            </a:extLst>
          </p:cNvPr>
          <p:cNvSpPr/>
          <p:nvPr/>
        </p:nvSpPr>
        <p:spPr bwMode="auto">
          <a:xfrm>
            <a:off x="8692035" y="536127"/>
            <a:ext cx="2498728" cy="635684"/>
          </a:xfrm>
          <a:prstGeom prst="rect">
            <a:avLst/>
          </a:prstGeom>
          <a:gradFill>
            <a:gsLst>
              <a:gs pos="1000">
                <a:schemeClr val="accent1">
                  <a:lumMod val="50000"/>
                  <a:alpha val="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AB94B80A-455A-499C-A70C-3E6CD1A905E3}"/>
              </a:ext>
            </a:extLst>
          </p:cNvPr>
          <p:cNvSpPr/>
          <p:nvPr/>
        </p:nvSpPr>
        <p:spPr bwMode="auto">
          <a:xfrm>
            <a:off x="10876181" y="460334"/>
            <a:ext cx="787270" cy="787270"/>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pic>
        <p:nvPicPr>
          <p:cNvPr id="2" name="Graphic 1" descr="Event hub">
            <a:extLst>
              <a:ext uri="{FF2B5EF4-FFF2-40B4-BE49-F238E27FC236}">
                <a16:creationId xmlns:a16="http://schemas.microsoft.com/office/drawing/2014/main" id="{A35DBE71-EC58-41E0-AD6F-DE7BE403800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96859" y="3024704"/>
            <a:ext cx="306544" cy="306544"/>
          </a:xfrm>
          <a:prstGeom prst="rect">
            <a:avLst/>
          </a:prstGeom>
        </p:spPr>
      </p:pic>
      <p:pic>
        <p:nvPicPr>
          <p:cNvPr id="4" name="Graphic 3" descr="IoT hub">
            <a:extLst>
              <a:ext uri="{FF2B5EF4-FFF2-40B4-BE49-F238E27FC236}">
                <a16:creationId xmlns:a16="http://schemas.microsoft.com/office/drawing/2014/main" id="{D625232C-B188-4F8C-BD32-EAA8B777797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840841" y="3006361"/>
            <a:ext cx="332096" cy="332096"/>
          </a:xfrm>
          <a:prstGeom prst="rect">
            <a:avLst/>
          </a:prstGeom>
        </p:spPr>
      </p:pic>
      <p:pic>
        <p:nvPicPr>
          <p:cNvPr id="5" name="Graphic 4" descr="ADLS gen2">
            <a:extLst>
              <a:ext uri="{FF2B5EF4-FFF2-40B4-BE49-F238E27FC236}">
                <a16:creationId xmlns:a16="http://schemas.microsoft.com/office/drawing/2014/main" id="{716A1160-7744-483C-9A9D-190E938A8AB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282840" y="3530560"/>
            <a:ext cx="334582" cy="334582"/>
          </a:xfrm>
          <a:prstGeom prst="rect">
            <a:avLst/>
          </a:prstGeom>
        </p:spPr>
      </p:pic>
      <p:pic>
        <p:nvPicPr>
          <p:cNvPr id="9" name="Graphic 8" descr="Event Grid">
            <a:extLst>
              <a:ext uri="{FF2B5EF4-FFF2-40B4-BE49-F238E27FC236}">
                <a16:creationId xmlns:a16="http://schemas.microsoft.com/office/drawing/2014/main" id="{10C311F1-31D1-41F6-A8E0-6D026E7117EB}"/>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853205" y="3529578"/>
            <a:ext cx="332096" cy="332096"/>
          </a:xfrm>
          <a:prstGeom prst="rect">
            <a:avLst/>
          </a:prstGeom>
        </p:spPr>
      </p:pic>
      <p:pic>
        <p:nvPicPr>
          <p:cNvPr id="12" name="Picture 2" descr="dotnet core">
            <a:extLst>
              <a:ext uri="{FF2B5EF4-FFF2-40B4-BE49-F238E27FC236}">
                <a16:creationId xmlns:a16="http://schemas.microsoft.com/office/drawing/2014/main" id="{6B0E2499-4D7A-4E22-BE61-93F08327553C}"/>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302516" y="1486281"/>
            <a:ext cx="334962" cy="334962"/>
          </a:xfrm>
          <a:prstGeom prst="ellipse">
            <a:avLst/>
          </a:prstGeom>
          <a:noFill/>
        </p:spPr>
      </p:pic>
      <p:pic>
        <p:nvPicPr>
          <p:cNvPr id="13" name="Picture 2" descr="python">
            <a:extLst>
              <a:ext uri="{FF2B5EF4-FFF2-40B4-BE49-F238E27FC236}">
                <a16:creationId xmlns:a16="http://schemas.microsoft.com/office/drawing/2014/main" id="{ED4BEB92-A88D-4807-A2D5-A908001D95CF}"/>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929104" y="1496631"/>
            <a:ext cx="307638" cy="307638"/>
          </a:xfrm>
          <a:prstGeom prst="rect">
            <a:avLst/>
          </a:prstGeom>
          <a:noFill/>
        </p:spPr>
      </p:pic>
      <p:pic>
        <p:nvPicPr>
          <p:cNvPr id="14" name="Picture 2" descr="Go lang">
            <a:extLst>
              <a:ext uri="{FF2B5EF4-FFF2-40B4-BE49-F238E27FC236}">
                <a16:creationId xmlns:a16="http://schemas.microsoft.com/office/drawing/2014/main" id="{42E7B07C-9DE5-445A-A4EA-B9847B056C0C}"/>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206708" y="1968742"/>
            <a:ext cx="526578" cy="197906"/>
          </a:xfrm>
          <a:prstGeom prst="rect">
            <a:avLst/>
          </a:prstGeom>
          <a:noFill/>
        </p:spPr>
      </p:pic>
      <p:pic>
        <p:nvPicPr>
          <p:cNvPr id="16" name="Picture 2" descr="Java">
            <a:extLst>
              <a:ext uri="{FF2B5EF4-FFF2-40B4-BE49-F238E27FC236}">
                <a16:creationId xmlns:a16="http://schemas.microsoft.com/office/drawing/2014/main" id="{5EB3B520-4F14-4F51-9DBC-32BBE0FE7BD6}"/>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2926584" y="1860638"/>
            <a:ext cx="314586" cy="575365"/>
          </a:xfrm>
          <a:prstGeom prst="rect">
            <a:avLst/>
          </a:prstGeom>
          <a:noFill/>
        </p:spPr>
      </p:pic>
      <p:pic>
        <p:nvPicPr>
          <p:cNvPr id="19" name="Picture 2" descr="Kafka">
            <a:extLst>
              <a:ext uri="{FF2B5EF4-FFF2-40B4-BE49-F238E27FC236}">
                <a16:creationId xmlns:a16="http://schemas.microsoft.com/office/drawing/2014/main" id="{FCA72D1F-AB6C-44E4-A277-738D9F291A7E}"/>
              </a:ext>
            </a:extLst>
          </p:cNvPr>
          <p:cNvPicPr>
            <a:picLocks noChangeAspect="1" noChangeArrowheads="1"/>
          </p:cNvPicPr>
          <p:nvPr/>
        </p:nvPicPr>
        <p:blipFill>
          <a:blip r:embed="rId15" cstate="screen">
            <a:lum bright="70000" contrast="-70000"/>
            <a:extLst>
              <a:ext uri="{28A0092B-C50C-407E-A947-70E740481C1C}">
                <a14:useLocalDpi xmlns:a14="http://schemas.microsoft.com/office/drawing/2010/main"/>
              </a:ext>
            </a:extLst>
          </a:blip>
          <a:srcRect/>
          <a:stretch>
            <a:fillRect/>
          </a:stretch>
        </p:blipFill>
        <p:spPr bwMode="auto">
          <a:xfrm>
            <a:off x="2128647" y="4589869"/>
            <a:ext cx="569967" cy="284984"/>
          </a:xfrm>
          <a:prstGeom prst="rect">
            <a:avLst/>
          </a:prstGeom>
          <a:noFill/>
        </p:spPr>
      </p:pic>
      <p:pic>
        <p:nvPicPr>
          <p:cNvPr id="22" name="Picture 2" descr="Power Automate">
            <a:extLst>
              <a:ext uri="{FF2B5EF4-FFF2-40B4-BE49-F238E27FC236}">
                <a16:creationId xmlns:a16="http://schemas.microsoft.com/office/drawing/2014/main" id="{99BB619E-83D2-4A66-A5E8-0D15D2251DC9}"/>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3027979" y="4955840"/>
            <a:ext cx="299848" cy="241509"/>
          </a:xfrm>
          <a:prstGeom prst="rect">
            <a:avLst/>
          </a:prstGeom>
          <a:noFill/>
        </p:spPr>
      </p:pic>
      <p:grpSp>
        <p:nvGrpSpPr>
          <p:cNvPr id="24" name="Group 23" descr="Logstash">
            <a:extLst>
              <a:ext uri="{FF2B5EF4-FFF2-40B4-BE49-F238E27FC236}">
                <a16:creationId xmlns:a16="http://schemas.microsoft.com/office/drawing/2014/main" id="{387B026A-DC92-42FF-87AF-D8040AD824B9}"/>
              </a:ext>
            </a:extLst>
          </p:cNvPr>
          <p:cNvGrpSpPr/>
          <p:nvPr/>
        </p:nvGrpSpPr>
        <p:grpSpPr>
          <a:xfrm>
            <a:off x="2104007" y="4938071"/>
            <a:ext cx="832493" cy="284984"/>
            <a:chOff x="2943561" y="4592034"/>
            <a:chExt cx="705494" cy="241509"/>
          </a:xfrm>
        </p:grpSpPr>
        <p:pic>
          <p:nvPicPr>
            <p:cNvPr id="21" name="Picture 20" descr="Logo&#10;&#10;Description automatically generated">
              <a:extLst>
                <a:ext uri="{FF2B5EF4-FFF2-40B4-BE49-F238E27FC236}">
                  <a16:creationId xmlns:a16="http://schemas.microsoft.com/office/drawing/2014/main" id="{420CAA50-9D0C-462F-BC81-09070A21A689}"/>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b="-22116"/>
            <a:stretch/>
          </p:blipFill>
          <p:spPr>
            <a:xfrm>
              <a:off x="2943561" y="4592034"/>
              <a:ext cx="183617" cy="241509"/>
            </a:xfrm>
            <a:prstGeom prst="rect">
              <a:avLst/>
            </a:prstGeom>
          </p:spPr>
        </p:pic>
        <p:pic>
          <p:nvPicPr>
            <p:cNvPr id="73" name="Picture 72" descr="Logo&#10;&#10;Description automatically generated">
              <a:extLst>
                <a:ext uri="{FF2B5EF4-FFF2-40B4-BE49-F238E27FC236}">
                  <a16:creationId xmlns:a16="http://schemas.microsoft.com/office/drawing/2014/main" id="{F3DBF607-4683-4B4E-A9BF-DFA6ECC11664}"/>
                </a:ext>
              </a:extLst>
            </p:cNvPr>
            <p:cNvPicPr>
              <a:picLocks noChangeAspect="1"/>
            </p:cNvPicPr>
            <p:nvPr/>
          </p:nvPicPr>
          <p:blipFill rotWithShape="1">
            <a:blip r:embed="rId18" cstate="screen">
              <a:lum bright="70000" contrast="-70000"/>
              <a:extLst>
                <a:ext uri="{28A0092B-C50C-407E-A947-70E740481C1C}">
                  <a14:useLocalDpi xmlns:a14="http://schemas.microsoft.com/office/drawing/2010/main"/>
                </a:ext>
              </a:extLst>
            </a:blip>
            <a:srcRect b="-1"/>
            <a:stretch/>
          </p:blipFill>
          <p:spPr>
            <a:xfrm>
              <a:off x="3125985" y="4627880"/>
              <a:ext cx="523070" cy="197770"/>
            </a:xfrm>
            <a:prstGeom prst="rect">
              <a:avLst/>
            </a:prstGeom>
          </p:spPr>
        </p:pic>
      </p:grpSp>
      <p:pic>
        <p:nvPicPr>
          <p:cNvPr id="1026" name="Picture 2" descr="Node.js">
            <a:extLst>
              <a:ext uri="{FF2B5EF4-FFF2-40B4-BE49-F238E27FC236}">
                <a16:creationId xmlns:a16="http://schemas.microsoft.com/office/drawing/2014/main" id="{76566ED8-AEA0-407A-AF78-97C9A2C1410D}"/>
              </a:ext>
            </a:extLst>
          </p:cNvPr>
          <p:cNvPicPr>
            <a:picLocks noChangeAspect="1" noChangeArrowheads="1"/>
          </p:cNvPicPr>
          <p:nvPr/>
        </p:nvPicPr>
        <p:blipFill rotWithShape="1">
          <a:blip r:embed="rId19" cstate="screen">
            <a:clrChange>
              <a:clrFrom>
                <a:srgbClr val="333333"/>
              </a:clrFrom>
              <a:clrTo>
                <a:srgbClr val="333333">
                  <a:alpha val="0"/>
                </a:srgbClr>
              </a:clrTo>
            </a:clrChange>
            <a:extLst>
              <a:ext uri="{28A0092B-C50C-407E-A947-70E740481C1C}">
                <a14:useLocalDpi xmlns:a14="http://schemas.microsoft.com/office/drawing/2010/main"/>
              </a:ext>
            </a:extLst>
          </a:blip>
          <a:srcRect l="9033" t="21282" b="18111"/>
          <a:stretch/>
        </p:blipFill>
        <p:spPr bwMode="auto">
          <a:xfrm>
            <a:off x="2090916" y="2206901"/>
            <a:ext cx="758163" cy="270724"/>
          </a:xfrm>
          <a:prstGeom prst="rect">
            <a:avLst/>
          </a:prstGeom>
          <a:noFill/>
        </p:spPr>
      </p:pic>
      <p:pic>
        <p:nvPicPr>
          <p:cNvPr id="2050" name="Picture 2" descr="Apache Spark">
            <a:extLst>
              <a:ext uri="{FF2B5EF4-FFF2-40B4-BE49-F238E27FC236}">
                <a16:creationId xmlns:a16="http://schemas.microsoft.com/office/drawing/2014/main" id="{F3A73C4E-C3B8-4346-B4B0-335D99F7EB5E}"/>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2830784" y="4541352"/>
            <a:ext cx="530744" cy="276222"/>
          </a:xfrm>
          <a:prstGeom prst="rect">
            <a:avLst/>
          </a:prstGeom>
          <a:noFill/>
        </p:spPr>
      </p:pic>
      <p:pic>
        <p:nvPicPr>
          <p:cNvPr id="3" name="Graphic 2" descr="ADF">
            <a:extLst>
              <a:ext uri="{FF2B5EF4-FFF2-40B4-BE49-F238E27FC236}">
                <a16:creationId xmlns:a16="http://schemas.microsoft.com/office/drawing/2014/main" id="{DA8105E4-CF2F-4EA7-B943-E1619BCB1A54}"/>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231828" y="5708986"/>
            <a:ext cx="417456" cy="417456"/>
          </a:xfrm>
          <a:prstGeom prst="rect">
            <a:avLst/>
          </a:prstGeom>
        </p:spPr>
      </p:pic>
      <p:sp>
        <p:nvSpPr>
          <p:cNvPr id="55" name="Rectangle 54">
            <a:extLst>
              <a:ext uri="{FF2B5EF4-FFF2-40B4-BE49-F238E27FC236}">
                <a16:creationId xmlns:a16="http://schemas.microsoft.com/office/drawing/2014/main" id="{11E2F04E-3BAF-4EB4-A365-EFE0292E18C3}"/>
              </a:ext>
            </a:extLst>
          </p:cNvPr>
          <p:cNvSpPr/>
          <p:nvPr/>
        </p:nvSpPr>
        <p:spPr bwMode="auto">
          <a:xfrm>
            <a:off x="2719945" y="5824698"/>
            <a:ext cx="584471" cy="287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One Click</a:t>
            </a:r>
            <a:b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Ingestion</a:t>
            </a:r>
          </a:p>
        </p:txBody>
      </p:sp>
      <p:sp>
        <p:nvSpPr>
          <p:cNvPr id="56" name="Rectangle 55">
            <a:extLst>
              <a:ext uri="{FF2B5EF4-FFF2-40B4-BE49-F238E27FC236}">
                <a16:creationId xmlns:a16="http://schemas.microsoft.com/office/drawing/2014/main" id="{596BD5B0-B4D1-4E97-8792-AD1B4FEFDBDE}"/>
              </a:ext>
            </a:extLst>
          </p:cNvPr>
          <p:cNvSpPr/>
          <p:nvPr/>
        </p:nvSpPr>
        <p:spPr bwMode="auto">
          <a:xfrm>
            <a:off x="2028067" y="6142496"/>
            <a:ext cx="1519081" cy="193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LightIngest</a:t>
            </a:r>
          </a:p>
        </p:txBody>
      </p:sp>
      <p:pic>
        <p:nvPicPr>
          <p:cNvPr id="11" name="Picture 10" descr="ADX logo">
            <a:extLst>
              <a:ext uri="{FF2B5EF4-FFF2-40B4-BE49-F238E27FC236}">
                <a16:creationId xmlns:a16="http://schemas.microsoft.com/office/drawing/2014/main" id="{8CB4D46E-A013-4FB6-8C87-6EC0964051E8}"/>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0834688" y="625527"/>
            <a:ext cx="870256" cy="456884"/>
          </a:xfrm>
          <a:prstGeom prst="rect">
            <a:avLst/>
          </a:prstGeom>
        </p:spPr>
      </p:pic>
      <p:pic>
        <p:nvPicPr>
          <p:cNvPr id="15" name="Picture 14" descr="ADX logo">
            <a:extLst>
              <a:ext uri="{FF2B5EF4-FFF2-40B4-BE49-F238E27FC236}">
                <a16:creationId xmlns:a16="http://schemas.microsoft.com/office/drawing/2014/main" id="{F02982ED-7E2E-402D-A396-7D4D6670F3CA}"/>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4566361" y="2125905"/>
            <a:ext cx="524439" cy="275331"/>
          </a:xfrm>
          <a:prstGeom prst="rect">
            <a:avLst/>
          </a:prstGeom>
        </p:spPr>
      </p:pic>
    </p:spTree>
    <p:extLst>
      <p:ext uri="{BB962C8B-B14F-4D97-AF65-F5344CB8AC3E}">
        <p14:creationId xmlns:p14="http://schemas.microsoft.com/office/powerpoint/2010/main" val="13236222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a:lstStyle/>
          <a:p>
            <a:r>
              <a:rPr lang="en-US"/>
              <a:t>Cross Queries</a:t>
            </a:r>
            <a:endParaRPr lang="en-US">
              <a:solidFill>
                <a:schemeClr val="accent2"/>
              </a:solidFill>
            </a:endParaRPr>
          </a:p>
        </p:txBody>
      </p:sp>
      <p:sp>
        <p:nvSpPr>
          <p:cNvPr id="110" name="TextBox 109">
            <a:extLst>
              <a:ext uri="{FF2B5EF4-FFF2-40B4-BE49-F238E27FC236}">
                <a16:creationId xmlns:a16="http://schemas.microsoft.com/office/drawing/2014/main" id="{4148C721-2582-4EC9-8A78-33F2969DB158}"/>
              </a:ext>
            </a:extLst>
          </p:cNvPr>
          <p:cNvSpPr txBox="1"/>
          <p:nvPr/>
        </p:nvSpPr>
        <p:spPr>
          <a:xfrm>
            <a:off x="2299394" y="1586293"/>
            <a:ext cx="7593211" cy="461665"/>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Between Data Explorer databases and clusters</a:t>
            </a:r>
          </a:p>
        </p:txBody>
      </p:sp>
      <p:sp>
        <p:nvSpPr>
          <p:cNvPr id="3" name="Rectangle 2">
            <a:extLst>
              <a:ext uri="{FF2B5EF4-FFF2-40B4-BE49-F238E27FC236}">
                <a16:creationId xmlns:a16="http://schemas.microsoft.com/office/drawing/2014/main" id="{560DDC58-8C08-4525-BC60-9A45DD32054B}"/>
              </a:ext>
              <a:ext uri="{C183D7F6-B498-43B3-948B-1728B52AA6E4}">
                <adec:decorative xmlns:adec="http://schemas.microsoft.com/office/drawing/2017/decorative" val="1"/>
              </a:ext>
            </a:extLst>
          </p:cNvPr>
          <p:cNvSpPr/>
          <p:nvPr/>
        </p:nvSpPr>
        <p:spPr bwMode="auto">
          <a:xfrm>
            <a:off x="8692035" y="536127"/>
            <a:ext cx="2498728" cy="635684"/>
          </a:xfrm>
          <a:prstGeom prst="rect">
            <a:avLst/>
          </a:prstGeom>
          <a:gradFill>
            <a:gsLst>
              <a:gs pos="1000">
                <a:schemeClr val="accent1">
                  <a:lumMod val="50000"/>
                  <a:alpha val="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FDAFC38D-7E51-4D21-8517-7F83273C76EE}"/>
              </a:ext>
            </a:extLst>
          </p:cNvPr>
          <p:cNvSpPr/>
          <p:nvPr/>
        </p:nvSpPr>
        <p:spPr bwMode="auto">
          <a:xfrm>
            <a:off x="10876181" y="460334"/>
            <a:ext cx="787270" cy="787270"/>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24" name="TextBox 23">
            <a:extLst>
              <a:ext uri="{FF2B5EF4-FFF2-40B4-BE49-F238E27FC236}">
                <a16:creationId xmlns:a16="http://schemas.microsoft.com/office/drawing/2014/main" id="{34BECB4E-FF86-48A2-A97C-6F3A18138EFF}"/>
              </a:ext>
            </a:extLst>
          </p:cNvPr>
          <p:cNvSpPr txBox="1"/>
          <p:nvPr/>
        </p:nvSpPr>
        <p:spPr>
          <a:xfrm>
            <a:off x="2299394" y="2711578"/>
            <a:ext cx="7593211" cy="461665"/>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Query SQL pool from Data Explorer</a:t>
            </a:r>
          </a:p>
        </p:txBody>
      </p:sp>
      <p:sp>
        <p:nvSpPr>
          <p:cNvPr id="25" name="TextBox 24">
            <a:extLst>
              <a:ext uri="{FF2B5EF4-FFF2-40B4-BE49-F238E27FC236}">
                <a16:creationId xmlns:a16="http://schemas.microsoft.com/office/drawing/2014/main" id="{1BF2CFB1-3467-49EF-84B2-E24380FC5BDB}"/>
              </a:ext>
            </a:extLst>
          </p:cNvPr>
          <p:cNvSpPr txBox="1"/>
          <p:nvPr/>
        </p:nvSpPr>
        <p:spPr>
          <a:xfrm>
            <a:off x="2299394" y="3824337"/>
            <a:ext cx="7593211" cy="461665"/>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Query Azure Monitor from Data Explorer</a:t>
            </a:r>
          </a:p>
        </p:txBody>
      </p:sp>
      <p:sp>
        <p:nvSpPr>
          <p:cNvPr id="26" name="TextBox 25">
            <a:extLst>
              <a:ext uri="{FF2B5EF4-FFF2-40B4-BE49-F238E27FC236}">
                <a16:creationId xmlns:a16="http://schemas.microsoft.com/office/drawing/2014/main" id="{2992F060-BB7D-4DA3-91DF-E4C11A413E86}"/>
              </a:ext>
            </a:extLst>
          </p:cNvPr>
          <p:cNvSpPr txBox="1"/>
          <p:nvPr/>
        </p:nvSpPr>
        <p:spPr>
          <a:xfrm>
            <a:off x="2299394" y="4849414"/>
            <a:ext cx="7593211" cy="461665"/>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Query Cosmos DB from Data Explorer</a:t>
            </a:r>
            <a:endParaRPr kumimoji="0" lang="en-US" sz="3200" b="0" i="0" u="none" strike="noStrike" kern="1200" cap="none" spc="0" normalizeH="0" baseline="0" noProof="0">
              <a:ln>
                <a:noFill/>
              </a:ln>
              <a:solidFill>
                <a:srgbClr val="50E6FF"/>
              </a:solidFill>
              <a:effectLst/>
              <a:uLnTx/>
              <a:uFillTx/>
              <a:latin typeface="Segoe UI"/>
              <a:ea typeface="+mn-ea"/>
              <a:cs typeface="Segoe UI Light" panose="020B0502040204020203" pitchFamily="34" charset="0"/>
            </a:endParaRPr>
          </a:p>
        </p:txBody>
      </p:sp>
      <p:sp>
        <p:nvSpPr>
          <p:cNvPr id="28" name="Oval 27" descr="ADX to ADX">
            <a:extLst>
              <a:ext uri="{FF2B5EF4-FFF2-40B4-BE49-F238E27FC236}">
                <a16:creationId xmlns:a16="http://schemas.microsoft.com/office/drawing/2014/main" id="{04A8C319-7AAE-4A05-AA87-14A9F4ACA4F8}"/>
              </a:ext>
            </a:extLst>
          </p:cNvPr>
          <p:cNvSpPr/>
          <p:nvPr/>
        </p:nvSpPr>
        <p:spPr bwMode="auto">
          <a:xfrm>
            <a:off x="1055450" y="1411956"/>
            <a:ext cx="812189" cy="812189"/>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descr="SQL from ADX">
            <a:extLst>
              <a:ext uri="{FF2B5EF4-FFF2-40B4-BE49-F238E27FC236}">
                <a16:creationId xmlns:a16="http://schemas.microsoft.com/office/drawing/2014/main" id="{F7E32361-D8FD-4D6D-9A6F-BF7AE95E85B6}"/>
              </a:ext>
            </a:extLst>
          </p:cNvPr>
          <p:cNvSpPr/>
          <p:nvPr/>
        </p:nvSpPr>
        <p:spPr bwMode="auto">
          <a:xfrm>
            <a:off x="1055450" y="2493345"/>
            <a:ext cx="812189" cy="812189"/>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descr="Azure Monitor from ADX">
            <a:extLst>
              <a:ext uri="{FF2B5EF4-FFF2-40B4-BE49-F238E27FC236}">
                <a16:creationId xmlns:a16="http://schemas.microsoft.com/office/drawing/2014/main" id="{A2504033-9C60-4EC0-A533-187BB117CE32}"/>
              </a:ext>
            </a:extLst>
          </p:cNvPr>
          <p:cNvSpPr/>
          <p:nvPr/>
        </p:nvSpPr>
        <p:spPr bwMode="auto">
          <a:xfrm>
            <a:off x="1036177" y="3574734"/>
            <a:ext cx="812189" cy="812189"/>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descr="Cosmos DB from ADX">
            <a:extLst>
              <a:ext uri="{FF2B5EF4-FFF2-40B4-BE49-F238E27FC236}">
                <a16:creationId xmlns:a16="http://schemas.microsoft.com/office/drawing/2014/main" id="{80E112BF-7D36-4100-85F1-9BCD7A640D8E}"/>
              </a:ext>
            </a:extLst>
          </p:cNvPr>
          <p:cNvSpPr/>
          <p:nvPr/>
        </p:nvSpPr>
        <p:spPr bwMode="auto">
          <a:xfrm>
            <a:off x="1026776" y="4656123"/>
            <a:ext cx="812189" cy="812189"/>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16A1EF71-6B18-46F1-A14C-63AB9FD359DF}"/>
              </a:ext>
              <a:ext uri="{C183D7F6-B498-43B3-948B-1728B52AA6E4}">
                <adec:decorative xmlns:adec="http://schemas.microsoft.com/office/drawing/2017/decorative" val="1"/>
              </a:ext>
            </a:extLst>
          </p:cNvPr>
          <p:cNvSpPr/>
          <p:nvPr/>
        </p:nvSpPr>
        <p:spPr bwMode="auto">
          <a:xfrm>
            <a:off x="740282" y="1568300"/>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BA8C3981-9B5C-4B20-87B6-8DFA7B94CEE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38304" y="1666321"/>
            <a:ext cx="303459" cy="303459"/>
          </a:xfrm>
          <a:prstGeom prst="rect">
            <a:avLst/>
          </a:prstGeom>
        </p:spPr>
      </p:pic>
      <p:sp>
        <p:nvSpPr>
          <p:cNvPr id="35" name="Oval 34">
            <a:extLst>
              <a:ext uri="{FF2B5EF4-FFF2-40B4-BE49-F238E27FC236}">
                <a16:creationId xmlns:a16="http://schemas.microsoft.com/office/drawing/2014/main" id="{96B680FB-3708-42AB-B56F-6AEB93C6BD1F}"/>
              </a:ext>
              <a:ext uri="{C183D7F6-B498-43B3-948B-1728B52AA6E4}">
                <adec:decorative xmlns:adec="http://schemas.microsoft.com/office/drawing/2017/decorative" val="1"/>
              </a:ext>
            </a:extLst>
          </p:cNvPr>
          <p:cNvSpPr/>
          <p:nvPr/>
        </p:nvSpPr>
        <p:spPr bwMode="auto">
          <a:xfrm>
            <a:off x="1682130" y="1568300"/>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35">
            <a:extLst>
              <a:ext uri="{FF2B5EF4-FFF2-40B4-BE49-F238E27FC236}">
                <a16:creationId xmlns:a16="http://schemas.microsoft.com/office/drawing/2014/main" id="{CAFD5B7B-D3B6-4105-923A-4BA5EDE7FBD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780152" y="1666321"/>
            <a:ext cx="303459" cy="303459"/>
          </a:xfrm>
          <a:prstGeom prst="rect">
            <a:avLst/>
          </a:prstGeom>
        </p:spPr>
      </p:pic>
      <p:sp>
        <p:nvSpPr>
          <p:cNvPr id="37" name="Oval 36">
            <a:extLst>
              <a:ext uri="{FF2B5EF4-FFF2-40B4-BE49-F238E27FC236}">
                <a16:creationId xmlns:a16="http://schemas.microsoft.com/office/drawing/2014/main" id="{565E3BC2-EAD3-4A38-9B66-F528FB196E6A}"/>
              </a:ext>
              <a:ext uri="{C183D7F6-B498-43B3-948B-1728B52AA6E4}">
                <adec:decorative xmlns:adec="http://schemas.microsoft.com/office/drawing/2017/decorative" val="1"/>
              </a:ext>
            </a:extLst>
          </p:cNvPr>
          <p:cNvSpPr/>
          <p:nvPr/>
        </p:nvSpPr>
        <p:spPr bwMode="auto">
          <a:xfrm>
            <a:off x="740282" y="2650378"/>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2AD9E0FC-D22B-4B66-B8C5-03223AE0EA9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38304" y="2748399"/>
            <a:ext cx="303459" cy="303459"/>
          </a:xfrm>
          <a:prstGeom prst="rect">
            <a:avLst/>
          </a:prstGeom>
        </p:spPr>
      </p:pic>
      <p:sp>
        <p:nvSpPr>
          <p:cNvPr id="39" name="Oval 38">
            <a:extLst>
              <a:ext uri="{FF2B5EF4-FFF2-40B4-BE49-F238E27FC236}">
                <a16:creationId xmlns:a16="http://schemas.microsoft.com/office/drawing/2014/main" id="{2BED37A9-DB34-4F10-91DD-7616728FCE53}"/>
              </a:ext>
              <a:ext uri="{C183D7F6-B498-43B3-948B-1728B52AA6E4}">
                <adec:decorative xmlns:adec="http://schemas.microsoft.com/office/drawing/2017/decorative" val="1"/>
              </a:ext>
            </a:extLst>
          </p:cNvPr>
          <p:cNvSpPr/>
          <p:nvPr/>
        </p:nvSpPr>
        <p:spPr bwMode="auto">
          <a:xfrm>
            <a:off x="1682130" y="2650378"/>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2CD5B168-8633-49F4-A32C-1A5AB8FE3C54}"/>
              </a:ext>
              <a:ext uri="{C183D7F6-B498-43B3-948B-1728B52AA6E4}">
                <adec:decorative xmlns:adec="http://schemas.microsoft.com/office/drawing/2017/decorative" val="1"/>
              </a:ext>
            </a:extLst>
          </p:cNvPr>
          <p:cNvSpPr/>
          <p:nvPr/>
        </p:nvSpPr>
        <p:spPr bwMode="auto">
          <a:xfrm>
            <a:off x="740282" y="3756598"/>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 name="Picture 41">
            <a:extLst>
              <a:ext uri="{FF2B5EF4-FFF2-40B4-BE49-F238E27FC236}">
                <a16:creationId xmlns:a16="http://schemas.microsoft.com/office/drawing/2014/main" id="{E8EF0FD4-CBBC-4F6B-97C8-A4E9A790190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38304" y="3854619"/>
            <a:ext cx="303459" cy="303459"/>
          </a:xfrm>
          <a:prstGeom prst="rect">
            <a:avLst/>
          </a:prstGeom>
        </p:spPr>
      </p:pic>
      <p:sp>
        <p:nvSpPr>
          <p:cNvPr id="43" name="Oval 42">
            <a:extLst>
              <a:ext uri="{FF2B5EF4-FFF2-40B4-BE49-F238E27FC236}">
                <a16:creationId xmlns:a16="http://schemas.microsoft.com/office/drawing/2014/main" id="{BDC5C61B-FD8F-4855-811C-11A9FC459D16}"/>
              </a:ext>
              <a:ext uri="{C183D7F6-B498-43B3-948B-1728B52AA6E4}">
                <adec:decorative xmlns:adec="http://schemas.microsoft.com/office/drawing/2017/decorative" val="1"/>
              </a:ext>
            </a:extLst>
          </p:cNvPr>
          <p:cNvSpPr/>
          <p:nvPr/>
        </p:nvSpPr>
        <p:spPr bwMode="auto">
          <a:xfrm>
            <a:off x="1682130" y="3756598"/>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38F0CBE7-67C0-4034-B08D-C96914B8826C}"/>
              </a:ext>
              <a:ext uri="{C183D7F6-B498-43B3-948B-1728B52AA6E4}">
                <adec:decorative xmlns:adec="http://schemas.microsoft.com/office/drawing/2017/decorative" val="1"/>
              </a:ext>
            </a:extLst>
          </p:cNvPr>
          <p:cNvSpPr/>
          <p:nvPr/>
        </p:nvSpPr>
        <p:spPr bwMode="auto">
          <a:xfrm>
            <a:off x="740282" y="4836397"/>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a:extLst>
              <a:ext uri="{FF2B5EF4-FFF2-40B4-BE49-F238E27FC236}">
                <a16:creationId xmlns:a16="http://schemas.microsoft.com/office/drawing/2014/main" id="{4ADA4E34-4DD2-4CCF-98BD-5D0B9DB4087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38304" y="4934418"/>
            <a:ext cx="303459" cy="303459"/>
          </a:xfrm>
          <a:prstGeom prst="rect">
            <a:avLst/>
          </a:prstGeom>
        </p:spPr>
      </p:pic>
      <p:sp>
        <p:nvSpPr>
          <p:cNvPr id="47" name="Oval 46">
            <a:extLst>
              <a:ext uri="{FF2B5EF4-FFF2-40B4-BE49-F238E27FC236}">
                <a16:creationId xmlns:a16="http://schemas.microsoft.com/office/drawing/2014/main" id="{1E959AE4-F8B1-49F0-A2EB-250521B96D0E}"/>
              </a:ext>
              <a:ext uri="{C183D7F6-B498-43B3-948B-1728B52AA6E4}">
                <adec:decorative xmlns:adec="http://schemas.microsoft.com/office/drawing/2017/decorative" val="1"/>
              </a:ext>
            </a:extLst>
          </p:cNvPr>
          <p:cNvSpPr/>
          <p:nvPr/>
        </p:nvSpPr>
        <p:spPr bwMode="auto">
          <a:xfrm>
            <a:off x="1682130" y="4836397"/>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776CC6BA-96F2-4355-A4A1-30774508CBDD}"/>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820284" y="2737203"/>
            <a:ext cx="223194" cy="327003"/>
          </a:xfrm>
          <a:prstGeom prst="rect">
            <a:avLst/>
          </a:prstGeom>
        </p:spPr>
      </p:pic>
      <p:pic>
        <p:nvPicPr>
          <p:cNvPr id="13" name="Graphic 12">
            <a:extLst>
              <a:ext uri="{FF2B5EF4-FFF2-40B4-BE49-F238E27FC236}">
                <a16:creationId xmlns:a16="http://schemas.microsoft.com/office/drawing/2014/main" id="{574853A7-37C8-4E06-A91C-620C73BB157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746687" y="4927473"/>
            <a:ext cx="370388" cy="436529"/>
          </a:xfrm>
          <a:prstGeom prst="rect">
            <a:avLst/>
          </a:prstGeom>
        </p:spPr>
      </p:pic>
      <p:grpSp>
        <p:nvGrpSpPr>
          <p:cNvPr id="15" name="Group 14">
            <a:extLst>
              <a:ext uri="{FF2B5EF4-FFF2-40B4-BE49-F238E27FC236}">
                <a16:creationId xmlns:a16="http://schemas.microsoft.com/office/drawing/2014/main" id="{27342835-7283-436B-9128-7101C8481D37}"/>
              </a:ext>
              <a:ext uri="{C183D7F6-B498-43B3-948B-1728B52AA6E4}">
                <adec:decorative xmlns:adec="http://schemas.microsoft.com/office/drawing/2017/decorative" val="1"/>
              </a:ext>
            </a:extLst>
          </p:cNvPr>
          <p:cNvGrpSpPr/>
          <p:nvPr/>
        </p:nvGrpSpPr>
        <p:grpSpPr>
          <a:xfrm>
            <a:off x="1663972" y="3760665"/>
            <a:ext cx="535819" cy="400110"/>
            <a:chOff x="9779185" y="3433501"/>
            <a:chExt cx="1038052" cy="775140"/>
          </a:xfrm>
        </p:grpSpPr>
        <p:pic>
          <p:nvPicPr>
            <p:cNvPr id="16" name="Graphic 15">
              <a:extLst>
                <a:ext uri="{FF2B5EF4-FFF2-40B4-BE49-F238E27FC236}">
                  <a16:creationId xmlns:a16="http://schemas.microsoft.com/office/drawing/2014/main" id="{BCE4EFFD-509F-4076-A791-5DA8034165D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779185" y="3433501"/>
              <a:ext cx="1038052" cy="775140"/>
            </a:xfrm>
            <a:prstGeom prst="rect">
              <a:avLst/>
            </a:prstGeom>
          </p:spPr>
        </p:pic>
        <p:pic>
          <p:nvPicPr>
            <p:cNvPr id="17" name="Graphic 16">
              <a:extLst>
                <a:ext uri="{FF2B5EF4-FFF2-40B4-BE49-F238E27FC236}">
                  <a16:creationId xmlns:a16="http://schemas.microsoft.com/office/drawing/2014/main" id="{34EC574D-784B-4036-BCE5-D03EA1FA882B}"/>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198743" y="3773454"/>
              <a:ext cx="364844" cy="361526"/>
            </a:xfrm>
            <a:prstGeom prst="rect">
              <a:avLst/>
            </a:prstGeom>
          </p:spPr>
        </p:pic>
      </p:grpSp>
      <p:grpSp>
        <p:nvGrpSpPr>
          <p:cNvPr id="4" name="Group 3">
            <a:extLst>
              <a:ext uri="{FF2B5EF4-FFF2-40B4-BE49-F238E27FC236}">
                <a16:creationId xmlns:a16="http://schemas.microsoft.com/office/drawing/2014/main" id="{C06B19B6-7A74-4E94-B9A0-85835B854CC6}"/>
              </a:ext>
              <a:ext uri="{C183D7F6-B498-43B3-948B-1728B52AA6E4}">
                <adec:decorative xmlns:adec="http://schemas.microsoft.com/office/drawing/2017/decorative" val="1"/>
              </a:ext>
            </a:extLst>
          </p:cNvPr>
          <p:cNvGrpSpPr/>
          <p:nvPr/>
        </p:nvGrpSpPr>
        <p:grpSpPr>
          <a:xfrm>
            <a:off x="1382123" y="2781167"/>
            <a:ext cx="173689" cy="301874"/>
            <a:chOff x="1679730" y="1163990"/>
            <a:chExt cx="173689" cy="301874"/>
          </a:xfrm>
        </p:grpSpPr>
        <p:sp>
          <p:nvSpPr>
            <p:cNvPr id="52" name="arrow_25">
              <a:extLst>
                <a:ext uri="{FF2B5EF4-FFF2-40B4-BE49-F238E27FC236}">
                  <a16:creationId xmlns:a16="http://schemas.microsoft.com/office/drawing/2014/main" id="{63505250-817E-4403-946B-12F62B8D60AC}"/>
                </a:ext>
              </a:extLst>
            </p:cNvPr>
            <p:cNvSpPr>
              <a:spLocks noChangeAspect="1" noEditPoints="1"/>
            </p:cNvSpPr>
            <p:nvPr/>
          </p:nvSpPr>
          <p:spPr bwMode="auto">
            <a:xfrm rot="18873330" flipV="1">
              <a:off x="1686435" y="1157285"/>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arrow_25">
              <a:extLst>
                <a:ext uri="{FF2B5EF4-FFF2-40B4-BE49-F238E27FC236}">
                  <a16:creationId xmlns:a16="http://schemas.microsoft.com/office/drawing/2014/main" id="{66E9FBAA-528B-4D71-A1A1-E5592EA76A8D}"/>
                </a:ext>
              </a:extLst>
            </p:cNvPr>
            <p:cNvSpPr>
              <a:spLocks noChangeAspect="1" noEditPoints="1"/>
            </p:cNvSpPr>
            <p:nvPr/>
          </p:nvSpPr>
          <p:spPr bwMode="auto">
            <a:xfrm rot="2726670" flipH="1" flipV="1">
              <a:off x="1711716" y="1324161"/>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D52D9126-860D-43B3-B3E2-ED4DE81C775C}"/>
              </a:ext>
              <a:ext uri="{C183D7F6-B498-43B3-948B-1728B52AA6E4}">
                <adec:decorative xmlns:adec="http://schemas.microsoft.com/office/drawing/2017/decorative" val="1"/>
              </a:ext>
            </a:extLst>
          </p:cNvPr>
          <p:cNvGrpSpPr/>
          <p:nvPr/>
        </p:nvGrpSpPr>
        <p:grpSpPr>
          <a:xfrm>
            <a:off x="1375033" y="1674863"/>
            <a:ext cx="173689" cy="301874"/>
            <a:chOff x="1679730" y="1163990"/>
            <a:chExt cx="173689" cy="301874"/>
          </a:xfrm>
        </p:grpSpPr>
        <p:sp>
          <p:nvSpPr>
            <p:cNvPr id="55" name="arrow_25">
              <a:extLst>
                <a:ext uri="{FF2B5EF4-FFF2-40B4-BE49-F238E27FC236}">
                  <a16:creationId xmlns:a16="http://schemas.microsoft.com/office/drawing/2014/main" id="{7AAE97C9-C097-4CCC-9616-986EC67827FE}"/>
                </a:ext>
              </a:extLst>
            </p:cNvPr>
            <p:cNvSpPr>
              <a:spLocks noChangeAspect="1" noEditPoints="1"/>
            </p:cNvSpPr>
            <p:nvPr/>
          </p:nvSpPr>
          <p:spPr bwMode="auto">
            <a:xfrm rot="18873330" flipV="1">
              <a:off x="1686435" y="1157285"/>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arrow_25">
              <a:extLst>
                <a:ext uri="{FF2B5EF4-FFF2-40B4-BE49-F238E27FC236}">
                  <a16:creationId xmlns:a16="http://schemas.microsoft.com/office/drawing/2014/main" id="{8E104F7A-91EB-4A4D-8B6D-A55B1DCD70BF}"/>
                </a:ext>
              </a:extLst>
            </p:cNvPr>
            <p:cNvSpPr>
              <a:spLocks noChangeAspect="1" noEditPoints="1"/>
            </p:cNvSpPr>
            <p:nvPr/>
          </p:nvSpPr>
          <p:spPr bwMode="auto">
            <a:xfrm rot="2726670" flipH="1" flipV="1">
              <a:off x="1711716" y="1324161"/>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E9215E9C-D706-44B1-A8F8-B92776250C62}"/>
              </a:ext>
              <a:ext uri="{C183D7F6-B498-43B3-948B-1728B52AA6E4}">
                <adec:decorative xmlns:adec="http://schemas.microsoft.com/office/drawing/2017/decorative" val="1"/>
              </a:ext>
            </a:extLst>
          </p:cNvPr>
          <p:cNvGrpSpPr/>
          <p:nvPr/>
        </p:nvGrpSpPr>
        <p:grpSpPr>
          <a:xfrm>
            <a:off x="1362850" y="3859271"/>
            <a:ext cx="173689" cy="301874"/>
            <a:chOff x="1679730" y="1163990"/>
            <a:chExt cx="173689" cy="301874"/>
          </a:xfrm>
        </p:grpSpPr>
        <p:sp>
          <p:nvSpPr>
            <p:cNvPr id="59" name="arrow_25">
              <a:extLst>
                <a:ext uri="{FF2B5EF4-FFF2-40B4-BE49-F238E27FC236}">
                  <a16:creationId xmlns:a16="http://schemas.microsoft.com/office/drawing/2014/main" id="{3321ED2F-8009-4BCA-BDDA-D9724413644B}"/>
                </a:ext>
              </a:extLst>
            </p:cNvPr>
            <p:cNvSpPr>
              <a:spLocks noChangeAspect="1" noEditPoints="1"/>
            </p:cNvSpPr>
            <p:nvPr/>
          </p:nvSpPr>
          <p:spPr bwMode="auto">
            <a:xfrm rot="18873330" flipV="1">
              <a:off x="1686435" y="1157285"/>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arrow_25">
              <a:extLst>
                <a:ext uri="{FF2B5EF4-FFF2-40B4-BE49-F238E27FC236}">
                  <a16:creationId xmlns:a16="http://schemas.microsoft.com/office/drawing/2014/main" id="{7CF2A2F5-AE7C-4458-A5B8-C24BBABECE9F}"/>
                </a:ext>
              </a:extLst>
            </p:cNvPr>
            <p:cNvSpPr>
              <a:spLocks noChangeAspect="1" noEditPoints="1"/>
            </p:cNvSpPr>
            <p:nvPr/>
          </p:nvSpPr>
          <p:spPr bwMode="auto">
            <a:xfrm rot="2726670" flipH="1" flipV="1">
              <a:off x="1711716" y="1324161"/>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218DD2ED-15C8-412A-8F6F-50F41C4104AE}"/>
              </a:ext>
              <a:ext uri="{C183D7F6-B498-43B3-948B-1728B52AA6E4}">
                <adec:decorative xmlns:adec="http://schemas.microsoft.com/office/drawing/2017/decorative" val="1"/>
              </a:ext>
            </a:extLst>
          </p:cNvPr>
          <p:cNvGrpSpPr/>
          <p:nvPr/>
        </p:nvGrpSpPr>
        <p:grpSpPr>
          <a:xfrm>
            <a:off x="1362392" y="4942757"/>
            <a:ext cx="173689" cy="301874"/>
            <a:chOff x="1679730" y="1163990"/>
            <a:chExt cx="173689" cy="301874"/>
          </a:xfrm>
        </p:grpSpPr>
        <p:sp>
          <p:nvSpPr>
            <p:cNvPr id="62" name="arrow_25">
              <a:extLst>
                <a:ext uri="{FF2B5EF4-FFF2-40B4-BE49-F238E27FC236}">
                  <a16:creationId xmlns:a16="http://schemas.microsoft.com/office/drawing/2014/main" id="{EB1C0B23-03A2-40F8-B761-AC9248A20792}"/>
                </a:ext>
              </a:extLst>
            </p:cNvPr>
            <p:cNvSpPr>
              <a:spLocks noChangeAspect="1" noEditPoints="1"/>
            </p:cNvSpPr>
            <p:nvPr/>
          </p:nvSpPr>
          <p:spPr bwMode="auto">
            <a:xfrm rot="18873330" flipV="1">
              <a:off x="1686435" y="1157285"/>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arrow_25">
              <a:extLst>
                <a:ext uri="{FF2B5EF4-FFF2-40B4-BE49-F238E27FC236}">
                  <a16:creationId xmlns:a16="http://schemas.microsoft.com/office/drawing/2014/main" id="{53173E9C-2292-45A1-BE6C-04089EA614EF}"/>
                </a:ext>
              </a:extLst>
            </p:cNvPr>
            <p:cNvSpPr>
              <a:spLocks noChangeAspect="1" noEditPoints="1"/>
            </p:cNvSpPr>
            <p:nvPr/>
          </p:nvSpPr>
          <p:spPr bwMode="auto">
            <a:xfrm rot="2726670" flipH="1" flipV="1">
              <a:off x="1711716" y="1324161"/>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58ABCCE2-9CEA-4485-84B9-19E5EBFD24EA}"/>
              </a:ext>
            </a:extLst>
          </p:cNvPr>
          <p:cNvSpPr txBox="1"/>
          <p:nvPr/>
        </p:nvSpPr>
        <p:spPr>
          <a:xfrm>
            <a:off x="2299394" y="5916196"/>
            <a:ext cx="7593211" cy="461665"/>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Query Data Lake from Data Explorer</a:t>
            </a:r>
            <a:endParaRPr kumimoji="0" lang="en-US" sz="3200" b="0" i="0" u="none" strike="noStrike" kern="1200" cap="none" spc="0" normalizeH="0" baseline="0" noProof="0">
              <a:ln>
                <a:noFill/>
              </a:ln>
              <a:solidFill>
                <a:srgbClr val="50E6FF"/>
              </a:solidFill>
              <a:effectLst/>
              <a:uLnTx/>
              <a:uFillTx/>
              <a:latin typeface="Segoe UI"/>
              <a:ea typeface="+mn-ea"/>
              <a:cs typeface="Segoe UI Light" panose="020B0502040204020203" pitchFamily="34" charset="0"/>
            </a:endParaRPr>
          </a:p>
        </p:txBody>
      </p:sp>
      <p:sp>
        <p:nvSpPr>
          <p:cNvPr id="48" name="Oval 47" descr="Data Lake from ADX">
            <a:extLst>
              <a:ext uri="{FF2B5EF4-FFF2-40B4-BE49-F238E27FC236}">
                <a16:creationId xmlns:a16="http://schemas.microsoft.com/office/drawing/2014/main" id="{A55D3B3C-52BE-4A69-8511-5F9DF957070F}"/>
              </a:ext>
            </a:extLst>
          </p:cNvPr>
          <p:cNvSpPr/>
          <p:nvPr/>
        </p:nvSpPr>
        <p:spPr bwMode="auto">
          <a:xfrm>
            <a:off x="1026776" y="5722905"/>
            <a:ext cx="812189" cy="812189"/>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C5981338-D39E-4FAA-87A4-0D495DDE7B3B}"/>
              </a:ext>
              <a:ext uri="{C183D7F6-B498-43B3-948B-1728B52AA6E4}">
                <adec:decorative xmlns:adec="http://schemas.microsoft.com/office/drawing/2017/decorative" val="1"/>
              </a:ext>
            </a:extLst>
          </p:cNvPr>
          <p:cNvSpPr/>
          <p:nvPr/>
        </p:nvSpPr>
        <p:spPr bwMode="auto">
          <a:xfrm>
            <a:off x="740282" y="5903179"/>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66C84800-4D2D-464A-80EC-DD573CBDB8D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38304" y="6001200"/>
            <a:ext cx="303459" cy="303459"/>
          </a:xfrm>
          <a:prstGeom prst="rect">
            <a:avLst/>
          </a:prstGeom>
        </p:spPr>
      </p:pic>
      <p:sp>
        <p:nvSpPr>
          <p:cNvPr id="51" name="Oval 50">
            <a:extLst>
              <a:ext uri="{FF2B5EF4-FFF2-40B4-BE49-F238E27FC236}">
                <a16:creationId xmlns:a16="http://schemas.microsoft.com/office/drawing/2014/main" id="{94912572-EA4C-4A47-9287-28FA3693E061}"/>
              </a:ext>
              <a:ext uri="{C183D7F6-B498-43B3-948B-1728B52AA6E4}">
                <adec:decorative xmlns:adec="http://schemas.microsoft.com/office/drawing/2017/decorative" val="1"/>
              </a:ext>
            </a:extLst>
          </p:cNvPr>
          <p:cNvSpPr/>
          <p:nvPr/>
        </p:nvSpPr>
        <p:spPr bwMode="auto">
          <a:xfrm>
            <a:off x="1682130" y="5903179"/>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 name="Group 63">
            <a:extLst>
              <a:ext uri="{FF2B5EF4-FFF2-40B4-BE49-F238E27FC236}">
                <a16:creationId xmlns:a16="http://schemas.microsoft.com/office/drawing/2014/main" id="{16CBF9BC-D4C5-4E30-AB22-9992DBE1FA44}"/>
              </a:ext>
              <a:ext uri="{C183D7F6-B498-43B3-948B-1728B52AA6E4}">
                <adec:decorative xmlns:adec="http://schemas.microsoft.com/office/drawing/2017/decorative" val="1"/>
              </a:ext>
            </a:extLst>
          </p:cNvPr>
          <p:cNvGrpSpPr/>
          <p:nvPr/>
        </p:nvGrpSpPr>
        <p:grpSpPr>
          <a:xfrm>
            <a:off x="1362392" y="6009539"/>
            <a:ext cx="173689" cy="301874"/>
            <a:chOff x="1679730" y="1163990"/>
            <a:chExt cx="173689" cy="301874"/>
          </a:xfrm>
        </p:grpSpPr>
        <p:sp>
          <p:nvSpPr>
            <p:cNvPr id="65" name="arrow_25">
              <a:extLst>
                <a:ext uri="{FF2B5EF4-FFF2-40B4-BE49-F238E27FC236}">
                  <a16:creationId xmlns:a16="http://schemas.microsoft.com/office/drawing/2014/main" id="{69A985AA-C0D4-45A7-9B84-27C1660A57E8}"/>
                </a:ext>
              </a:extLst>
            </p:cNvPr>
            <p:cNvSpPr>
              <a:spLocks noChangeAspect="1" noEditPoints="1"/>
            </p:cNvSpPr>
            <p:nvPr/>
          </p:nvSpPr>
          <p:spPr bwMode="auto">
            <a:xfrm rot="18873330" flipV="1">
              <a:off x="1686435" y="1157285"/>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arrow_25">
              <a:extLst>
                <a:ext uri="{FF2B5EF4-FFF2-40B4-BE49-F238E27FC236}">
                  <a16:creationId xmlns:a16="http://schemas.microsoft.com/office/drawing/2014/main" id="{10BC1911-7E62-4E2A-8B91-270A5D099907}"/>
                </a:ext>
              </a:extLst>
            </p:cNvPr>
            <p:cNvSpPr>
              <a:spLocks noChangeAspect="1" noEditPoints="1"/>
            </p:cNvSpPr>
            <p:nvPr/>
          </p:nvSpPr>
          <p:spPr bwMode="auto">
            <a:xfrm rot="2726670" flipH="1" flipV="1">
              <a:off x="1711716" y="1324161"/>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 name="Graphic 4">
            <a:extLst>
              <a:ext uri="{FF2B5EF4-FFF2-40B4-BE49-F238E27FC236}">
                <a16:creationId xmlns:a16="http://schemas.microsoft.com/office/drawing/2014/main" id="{4A8E6C20-79FC-45E9-8C8A-683A29078DCF}"/>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780152" y="6001200"/>
            <a:ext cx="334582" cy="334582"/>
          </a:xfrm>
          <a:prstGeom prst="rect">
            <a:avLst/>
          </a:prstGeom>
        </p:spPr>
      </p:pic>
      <p:pic>
        <p:nvPicPr>
          <p:cNvPr id="6" name="Picture 5" descr="ADX logo">
            <a:extLst>
              <a:ext uri="{FF2B5EF4-FFF2-40B4-BE49-F238E27FC236}">
                <a16:creationId xmlns:a16="http://schemas.microsoft.com/office/drawing/2014/main" id="{00586B36-5949-4DF3-8947-71F720C1E72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834688" y="625527"/>
            <a:ext cx="870256" cy="456884"/>
          </a:xfrm>
          <a:prstGeom prst="rect">
            <a:avLst/>
          </a:prstGeom>
        </p:spPr>
      </p:pic>
    </p:spTree>
    <p:extLst>
      <p:ext uri="{BB962C8B-B14F-4D97-AF65-F5344CB8AC3E}">
        <p14:creationId xmlns:p14="http://schemas.microsoft.com/office/powerpoint/2010/main" val="3336856775"/>
      </p:ext>
    </p:extLst>
  </p:cSld>
  <p:clrMapOvr>
    <a:masterClrMapping/>
  </p:clrMapOvr>
  <p:transition>
    <p:fade/>
  </p:transition>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Leader">
            <a:extLst>
              <a:ext uri="{FF2B5EF4-FFF2-40B4-BE49-F238E27FC236}">
                <a16:creationId xmlns:a16="http://schemas.microsoft.com/office/drawing/2014/main" id="{3DCE4FD8-0334-4A31-AF81-8A0241E3637D}"/>
              </a:ext>
            </a:extLst>
          </p:cNvPr>
          <p:cNvSpPr/>
          <p:nvPr/>
        </p:nvSpPr>
        <p:spPr bwMode="auto">
          <a:xfrm>
            <a:off x="5532906" y="4064736"/>
            <a:ext cx="2144182" cy="1761329"/>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a:lstStyle/>
          <a:p>
            <a:r>
              <a:rPr lang="en-US"/>
              <a:t>Data Sharing</a:t>
            </a:r>
            <a:endParaRPr lang="en-US">
              <a:solidFill>
                <a:schemeClr val="accent2"/>
              </a:solidFill>
            </a:endParaRPr>
          </a:p>
        </p:txBody>
      </p:sp>
      <p:sp>
        <p:nvSpPr>
          <p:cNvPr id="110" name="TextBox 109">
            <a:extLst>
              <a:ext uri="{FF2B5EF4-FFF2-40B4-BE49-F238E27FC236}">
                <a16:creationId xmlns:a16="http://schemas.microsoft.com/office/drawing/2014/main" id="{4148C721-2582-4EC9-8A78-33F2969DB158}"/>
              </a:ext>
            </a:extLst>
          </p:cNvPr>
          <p:cNvSpPr txBox="1"/>
          <p:nvPr/>
        </p:nvSpPr>
        <p:spPr>
          <a:xfrm>
            <a:off x="1544200" y="1505396"/>
            <a:ext cx="4970583" cy="180049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Light" panose="020B0502040204020203" pitchFamily="34" charset="0"/>
              </a:rPr>
              <a:t>Share data within the company</a:t>
            </a:r>
          </a:p>
          <a:p>
            <a:pPr marL="228600" marR="0" lvl="1" indent="-22860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Load balancing</a:t>
            </a:r>
          </a:p>
          <a:p>
            <a:pPr marL="228600" marR="0" lvl="1" indent="-22860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Data-as-a-service</a:t>
            </a:r>
          </a:p>
          <a:p>
            <a:pPr marL="228600" marR="0" lvl="1" indent="-22860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Hub and Spoke model</a:t>
            </a:r>
          </a:p>
          <a:p>
            <a:pPr marL="228600" marR="0" lvl="1" indent="-22860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Chargeback</a:t>
            </a:r>
          </a:p>
        </p:txBody>
      </p:sp>
      <p:sp>
        <p:nvSpPr>
          <p:cNvPr id="112" name="TextBox 111">
            <a:extLst>
              <a:ext uri="{FF2B5EF4-FFF2-40B4-BE49-F238E27FC236}">
                <a16:creationId xmlns:a16="http://schemas.microsoft.com/office/drawing/2014/main" id="{0A417C5E-558F-4224-9D14-30C5DD9CB34E}"/>
              </a:ext>
            </a:extLst>
          </p:cNvPr>
          <p:cNvSpPr txBox="1"/>
          <p:nvPr/>
        </p:nvSpPr>
        <p:spPr>
          <a:xfrm>
            <a:off x="1544200" y="4517780"/>
            <a:ext cx="3524065" cy="129266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Light" panose="020B0502040204020203" pitchFamily="34" charset="0"/>
              </a:rPr>
              <a:t>No Maintenance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In-Place Data Sharing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No data pipeline to maintain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Near real-time updates</a:t>
            </a:r>
          </a:p>
        </p:txBody>
      </p:sp>
      <p:grpSp>
        <p:nvGrpSpPr>
          <p:cNvPr id="9" name="Group 8">
            <a:extLst>
              <a:ext uri="{FF2B5EF4-FFF2-40B4-BE49-F238E27FC236}">
                <a16:creationId xmlns:a16="http://schemas.microsoft.com/office/drawing/2014/main" id="{F2B772B9-FC61-4EA6-8E02-798453C0C9E3}"/>
              </a:ext>
              <a:ext uri="{C183D7F6-B498-43B3-948B-1728B52AA6E4}">
                <adec:decorative xmlns:adec="http://schemas.microsoft.com/office/drawing/2017/decorative" val="1"/>
              </a:ext>
            </a:extLst>
          </p:cNvPr>
          <p:cNvGrpSpPr/>
          <p:nvPr/>
        </p:nvGrpSpPr>
        <p:grpSpPr>
          <a:xfrm>
            <a:off x="575511" y="4517780"/>
            <a:ext cx="682393" cy="686223"/>
            <a:chOff x="607629" y="4904093"/>
            <a:chExt cx="682393" cy="686223"/>
          </a:xfrm>
        </p:grpSpPr>
        <p:sp>
          <p:nvSpPr>
            <p:cNvPr id="20" name="Oval 19">
              <a:extLst>
                <a:ext uri="{FF2B5EF4-FFF2-40B4-BE49-F238E27FC236}">
                  <a16:creationId xmlns:a16="http://schemas.microsoft.com/office/drawing/2014/main" id="{1CBDF4FE-634D-4516-8BC2-CFE25E38158D}"/>
                </a:ext>
              </a:extLst>
            </p:cNvPr>
            <p:cNvSpPr/>
            <p:nvPr/>
          </p:nvSpPr>
          <p:spPr bwMode="auto">
            <a:xfrm>
              <a:off x="607629" y="4904093"/>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browser_3">
              <a:extLst>
                <a:ext uri="{FF2B5EF4-FFF2-40B4-BE49-F238E27FC236}">
                  <a16:creationId xmlns:a16="http://schemas.microsoft.com/office/drawing/2014/main" id="{CBEDAB3A-0512-48B9-BE52-60B10CD6358E}"/>
                </a:ext>
              </a:extLst>
            </p:cNvPr>
            <p:cNvSpPr>
              <a:spLocks noChangeAspect="1" noEditPoints="1"/>
            </p:cNvSpPr>
            <p:nvPr/>
          </p:nvSpPr>
          <p:spPr bwMode="auto">
            <a:xfrm>
              <a:off x="790569" y="5073174"/>
              <a:ext cx="316513" cy="301061"/>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F62BF15E-9F45-405E-AA83-353C8080CBB6}"/>
              </a:ext>
              <a:ext uri="{C183D7F6-B498-43B3-948B-1728B52AA6E4}">
                <adec:decorative xmlns:adec="http://schemas.microsoft.com/office/drawing/2017/decorative" val="1"/>
              </a:ext>
            </a:extLst>
          </p:cNvPr>
          <p:cNvGrpSpPr/>
          <p:nvPr/>
        </p:nvGrpSpPr>
        <p:grpSpPr>
          <a:xfrm>
            <a:off x="607629" y="1456192"/>
            <a:ext cx="682393" cy="686223"/>
            <a:chOff x="607629" y="1456192"/>
            <a:chExt cx="682393" cy="686223"/>
          </a:xfrm>
        </p:grpSpPr>
        <p:sp>
          <p:nvSpPr>
            <p:cNvPr id="12" name="Oval 11">
              <a:extLst>
                <a:ext uri="{FF2B5EF4-FFF2-40B4-BE49-F238E27FC236}">
                  <a16:creationId xmlns:a16="http://schemas.microsoft.com/office/drawing/2014/main" id="{642C06C8-D1E6-49EB-8EB7-0EC5542CF788}"/>
                </a:ext>
              </a:extLst>
            </p:cNvPr>
            <p:cNvSpPr/>
            <p:nvPr/>
          </p:nvSpPr>
          <p:spPr bwMode="auto">
            <a:xfrm>
              <a:off x="607629" y="1456192"/>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arrow_16">
              <a:extLst>
                <a:ext uri="{FF2B5EF4-FFF2-40B4-BE49-F238E27FC236}">
                  <a16:creationId xmlns:a16="http://schemas.microsoft.com/office/drawing/2014/main" id="{C3088071-683C-48E7-A881-1185A00122E4}"/>
                </a:ext>
              </a:extLst>
            </p:cNvPr>
            <p:cNvSpPr>
              <a:spLocks noChangeAspect="1" noEditPoints="1"/>
            </p:cNvSpPr>
            <p:nvPr/>
          </p:nvSpPr>
          <p:spPr bwMode="auto">
            <a:xfrm>
              <a:off x="764996" y="1647619"/>
              <a:ext cx="367658" cy="270983"/>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 name="Rectangle 2">
            <a:extLst>
              <a:ext uri="{FF2B5EF4-FFF2-40B4-BE49-F238E27FC236}">
                <a16:creationId xmlns:a16="http://schemas.microsoft.com/office/drawing/2014/main" id="{560DDC58-8C08-4525-BC60-9A45DD32054B}"/>
              </a:ext>
              <a:ext uri="{C183D7F6-B498-43B3-948B-1728B52AA6E4}">
                <adec:decorative xmlns:adec="http://schemas.microsoft.com/office/drawing/2017/decorative" val="1"/>
              </a:ext>
            </a:extLst>
          </p:cNvPr>
          <p:cNvSpPr/>
          <p:nvPr/>
        </p:nvSpPr>
        <p:spPr bwMode="auto">
          <a:xfrm>
            <a:off x="8692035" y="536127"/>
            <a:ext cx="2498728" cy="635684"/>
          </a:xfrm>
          <a:prstGeom prst="rect">
            <a:avLst/>
          </a:prstGeom>
          <a:gradFill>
            <a:gsLst>
              <a:gs pos="1000">
                <a:schemeClr val="accent1">
                  <a:lumMod val="50000"/>
                  <a:alpha val="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FDAFC38D-7E51-4D21-8517-7F83273C76EE}"/>
              </a:ext>
            </a:extLst>
          </p:cNvPr>
          <p:cNvSpPr/>
          <p:nvPr/>
        </p:nvSpPr>
        <p:spPr bwMode="auto">
          <a:xfrm>
            <a:off x="10876181" y="460334"/>
            <a:ext cx="787270" cy="787270"/>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64" name="Rectangle 63" descr="Azure Blob Storage">
            <a:extLst>
              <a:ext uri="{FF2B5EF4-FFF2-40B4-BE49-F238E27FC236}">
                <a16:creationId xmlns:a16="http://schemas.microsoft.com/office/drawing/2014/main" id="{EA140560-BF4C-436D-A593-6C36ECC726A0}"/>
              </a:ext>
            </a:extLst>
          </p:cNvPr>
          <p:cNvSpPr/>
          <p:nvPr/>
        </p:nvSpPr>
        <p:spPr bwMode="auto">
          <a:xfrm>
            <a:off x="5530203" y="5910950"/>
            <a:ext cx="2146884" cy="3691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C104AF0E-CAB7-4C2F-AE76-0884FCB91EE8}"/>
              </a:ext>
            </a:extLst>
          </p:cNvPr>
          <p:cNvSpPr txBox="1"/>
          <p:nvPr/>
        </p:nvSpPr>
        <p:spPr>
          <a:xfrm>
            <a:off x="5530203" y="4071442"/>
            <a:ext cx="2144182" cy="309308"/>
          </a:xfrm>
          <a:prstGeom prst="rect">
            <a:avLst/>
          </a:prstGeom>
          <a:solidFill>
            <a:schemeClr val="tx2"/>
          </a:solidFill>
        </p:spPr>
        <p:txBody>
          <a:bodyPr wrap="square" lIns="0" tIns="0" rIns="0" bIns="0" rtlCol="0" anchor="ctr" anchorCtr="0">
            <a:no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Leader</a:t>
            </a:r>
          </a:p>
        </p:txBody>
      </p:sp>
      <p:sp>
        <p:nvSpPr>
          <p:cNvPr id="69" name="TextBox 68">
            <a:extLst>
              <a:ext uri="{FF2B5EF4-FFF2-40B4-BE49-F238E27FC236}">
                <a16:creationId xmlns:a16="http://schemas.microsoft.com/office/drawing/2014/main" id="{ED8112A3-0D29-4236-A0CB-9648A65CA5AA}"/>
              </a:ext>
            </a:extLst>
          </p:cNvPr>
          <p:cNvSpPr txBox="1"/>
          <p:nvPr/>
        </p:nvSpPr>
        <p:spPr>
          <a:xfrm>
            <a:off x="5640656" y="2544245"/>
            <a:ext cx="731520" cy="731520"/>
          </a:xfrm>
          <a:prstGeom prst="ellipse">
            <a:avLst/>
          </a:prstGeom>
          <a:solidFill>
            <a:schemeClr val="tx2">
              <a:lumMod val="50000"/>
            </a:schemeClr>
          </a:solidFill>
        </p:spPr>
        <p:txBody>
          <a:bodyPr wrap="square" lIns="0" tIns="0" rIns="0" bIns="0" rtlCol="0" anchor="ctr" anchorCtr="0">
            <a:no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Ingest</a:t>
            </a:r>
          </a:p>
        </p:txBody>
      </p:sp>
      <p:sp>
        <p:nvSpPr>
          <p:cNvPr id="70" name="TextBox 69">
            <a:extLst>
              <a:ext uri="{FF2B5EF4-FFF2-40B4-BE49-F238E27FC236}">
                <a16:creationId xmlns:a16="http://schemas.microsoft.com/office/drawing/2014/main" id="{AA52454A-1FBF-4960-9E05-5C832B358DA0}"/>
              </a:ext>
            </a:extLst>
          </p:cNvPr>
          <p:cNvSpPr txBox="1"/>
          <p:nvPr/>
        </p:nvSpPr>
        <p:spPr>
          <a:xfrm>
            <a:off x="6834081" y="2544245"/>
            <a:ext cx="731520" cy="731520"/>
          </a:xfrm>
          <a:prstGeom prst="ellipse">
            <a:avLst/>
          </a:prstGeom>
          <a:solidFill>
            <a:schemeClr val="tx2">
              <a:lumMod val="50000"/>
            </a:schemeClr>
          </a:solidFill>
        </p:spPr>
        <p:txBody>
          <a:bodyPr wrap="square" lIns="0" tIns="0" rIns="0" bIns="0" rtlCol="0" anchor="ctr" anchorCtr="0">
            <a:no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Query</a:t>
            </a:r>
          </a:p>
        </p:txBody>
      </p:sp>
      <p:sp>
        <p:nvSpPr>
          <p:cNvPr id="75" name="TextBox 74">
            <a:extLst>
              <a:ext uri="{FF2B5EF4-FFF2-40B4-BE49-F238E27FC236}">
                <a16:creationId xmlns:a16="http://schemas.microsoft.com/office/drawing/2014/main" id="{C5E6031B-F6A5-4615-A140-5903A011C33B}"/>
              </a:ext>
            </a:extLst>
          </p:cNvPr>
          <p:cNvSpPr txBox="1"/>
          <p:nvPr/>
        </p:nvSpPr>
        <p:spPr>
          <a:xfrm>
            <a:off x="5650952" y="5098407"/>
            <a:ext cx="471808" cy="217047"/>
          </a:xfrm>
          <a:prstGeom prst="rect">
            <a:avLst/>
          </a:prstGeom>
          <a:no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latin typeface="Segoe UI"/>
                <a:ea typeface="+mn-ea"/>
                <a:cs typeface="+mn-cs"/>
              </a:rPr>
              <a:t>DB1</a:t>
            </a:r>
          </a:p>
        </p:txBody>
      </p:sp>
      <p:sp>
        <p:nvSpPr>
          <p:cNvPr id="76" name="TextBox 75">
            <a:extLst>
              <a:ext uri="{FF2B5EF4-FFF2-40B4-BE49-F238E27FC236}">
                <a16:creationId xmlns:a16="http://schemas.microsoft.com/office/drawing/2014/main" id="{B0089A20-34D9-4661-88A8-BA72E8620C39}"/>
              </a:ext>
            </a:extLst>
          </p:cNvPr>
          <p:cNvSpPr txBox="1"/>
          <p:nvPr/>
        </p:nvSpPr>
        <p:spPr>
          <a:xfrm>
            <a:off x="6420852" y="5098407"/>
            <a:ext cx="471808" cy="217047"/>
          </a:xfrm>
          <a:prstGeom prst="rect">
            <a:avLst/>
          </a:prstGeom>
          <a:no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latin typeface="Segoe UI"/>
                <a:ea typeface="+mn-ea"/>
                <a:cs typeface="+mn-cs"/>
              </a:rPr>
              <a:t>DB2</a:t>
            </a:r>
          </a:p>
        </p:txBody>
      </p:sp>
      <p:sp>
        <p:nvSpPr>
          <p:cNvPr id="77" name="TextBox 76">
            <a:extLst>
              <a:ext uri="{FF2B5EF4-FFF2-40B4-BE49-F238E27FC236}">
                <a16:creationId xmlns:a16="http://schemas.microsoft.com/office/drawing/2014/main" id="{DDAD98F8-758F-4768-9F2C-9E900DCA2F9F}"/>
              </a:ext>
            </a:extLst>
          </p:cNvPr>
          <p:cNvSpPr txBox="1"/>
          <p:nvPr/>
        </p:nvSpPr>
        <p:spPr>
          <a:xfrm>
            <a:off x="7093793" y="5098407"/>
            <a:ext cx="471808" cy="217047"/>
          </a:xfrm>
          <a:prstGeom prst="rect">
            <a:avLst/>
          </a:prstGeom>
          <a:no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latin typeface="Segoe UI"/>
                <a:ea typeface="+mn-ea"/>
                <a:cs typeface="+mn-cs"/>
              </a:rPr>
              <a:t>DB3</a:t>
            </a:r>
          </a:p>
        </p:txBody>
      </p:sp>
      <p:cxnSp>
        <p:nvCxnSpPr>
          <p:cNvPr id="79" name="Connector: Elbow 78" descr="Symbolic link">
            <a:extLst>
              <a:ext uri="{FF2B5EF4-FFF2-40B4-BE49-F238E27FC236}">
                <a16:creationId xmlns:a16="http://schemas.microsoft.com/office/drawing/2014/main" id="{F5F41B1E-C975-4B26-A685-EEFED5A66911}"/>
              </a:ext>
            </a:extLst>
          </p:cNvPr>
          <p:cNvCxnSpPr>
            <a:cxnSpLocks/>
            <a:stCxn id="64" idx="3"/>
          </p:cNvCxnSpPr>
          <p:nvPr/>
        </p:nvCxnSpPr>
        <p:spPr>
          <a:xfrm flipV="1">
            <a:off x="7677087" y="4939081"/>
            <a:ext cx="1495743" cy="1156437"/>
          </a:xfrm>
          <a:prstGeom prst="bentConnector3">
            <a:avLst/>
          </a:prstGeom>
          <a:noFill/>
          <a:ln w="41275" cap="flat" cmpd="sng" algn="ctr">
            <a:solidFill>
              <a:schemeClr val="accent1"/>
            </a:solidFill>
            <a:prstDash val="dash"/>
            <a:headEnd type="none"/>
            <a:tailEnd type="triangle"/>
          </a:ln>
          <a:effectLst/>
        </p:spPr>
      </p:cxnSp>
      <p:sp>
        <p:nvSpPr>
          <p:cNvPr id="89" name="TextBox 88">
            <a:extLst>
              <a:ext uri="{FF2B5EF4-FFF2-40B4-BE49-F238E27FC236}">
                <a16:creationId xmlns:a16="http://schemas.microsoft.com/office/drawing/2014/main" id="{878800FE-9668-4991-85BC-44E1BBD018D9}"/>
              </a:ext>
            </a:extLst>
          </p:cNvPr>
          <p:cNvSpPr txBox="1"/>
          <p:nvPr/>
        </p:nvSpPr>
        <p:spPr>
          <a:xfrm>
            <a:off x="12068571" y="3983700"/>
            <a:ext cx="2490620" cy="441964"/>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mn-ea"/>
                <a:cs typeface="+mn-cs"/>
              </a:rPr>
              <a:t>Follower</a:t>
            </a:r>
          </a:p>
        </p:txBody>
      </p:sp>
      <p:sp>
        <p:nvSpPr>
          <p:cNvPr id="95" name="TextBox 94">
            <a:extLst>
              <a:ext uri="{FF2B5EF4-FFF2-40B4-BE49-F238E27FC236}">
                <a16:creationId xmlns:a16="http://schemas.microsoft.com/office/drawing/2014/main" id="{8E4DBAFC-E67E-44D6-B3DC-C0296D5F7122}"/>
              </a:ext>
            </a:extLst>
          </p:cNvPr>
          <p:cNvSpPr txBox="1"/>
          <p:nvPr/>
        </p:nvSpPr>
        <p:spPr>
          <a:xfrm>
            <a:off x="7960057" y="4470178"/>
            <a:ext cx="1183367"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mn-ea"/>
                <a:cs typeface="+mn-cs"/>
              </a:rPr>
              <a:t>Symbolic link</a:t>
            </a:r>
          </a:p>
        </p:txBody>
      </p:sp>
      <p:sp>
        <p:nvSpPr>
          <p:cNvPr id="97" name="Rectangle 96">
            <a:extLst>
              <a:ext uri="{FF2B5EF4-FFF2-40B4-BE49-F238E27FC236}">
                <a16:creationId xmlns:a16="http://schemas.microsoft.com/office/drawing/2014/main" id="{AE3F90AF-4C84-417E-944E-6272D4D66A5F}"/>
              </a:ext>
            </a:extLst>
          </p:cNvPr>
          <p:cNvSpPr/>
          <p:nvPr/>
        </p:nvSpPr>
        <p:spPr>
          <a:xfrm>
            <a:off x="5835706" y="5966252"/>
            <a:ext cx="1479700" cy="258532"/>
          </a:xfrm>
          <a:prstGeom prst="rect">
            <a:avLst/>
          </a:prstGeom>
        </p:spPr>
        <p:txBody>
          <a:bodyPr wrap="non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Blob Storage</a:t>
            </a:r>
          </a:p>
        </p:txBody>
      </p:sp>
      <p:sp>
        <p:nvSpPr>
          <p:cNvPr id="100" name="TextBox 99">
            <a:extLst>
              <a:ext uri="{FF2B5EF4-FFF2-40B4-BE49-F238E27FC236}">
                <a16:creationId xmlns:a16="http://schemas.microsoft.com/office/drawing/2014/main" id="{A6706266-949D-4BD3-B2B4-66B50F981E29}"/>
              </a:ext>
            </a:extLst>
          </p:cNvPr>
          <p:cNvSpPr txBox="1"/>
          <p:nvPr/>
        </p:nvSpPr>
        <p:spPr>
          <a:xfrm>
            <a:off x="5685718" y="5583257"/>
            <a:ext cx="1001402" cy="1523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mn-ea"/>
                <a:cs typeface="+mn-cs"/>
              </a:rPr>
              <a:t>Compute</a:t>
            </a:r>
          </a:p>
        </p:txBody>
      </p:sp>
      <p:pic>
        <p:nvPicPr>
          <p:cNvPr id="15" name="Picture 14" descr="ADX Compute">
            <a:extLst>
              <a:ext uri="{FF2B5EF4-FFF2-40B4-BE49-F238E27FC236}">
                <a16:creationId xmlns:a16="http://schemas.microsoft.com/office/drawing/2014/main" id="{F5D0081E-9491-4198-9B28-6B5CBC556F3D}"/>
              </a:ext>
            </a:extLst>
          </p:cNvPr>
          <p:cNvPicPr>
            <a:picLocks noChangeAspect="1"/>
          </p:cNvPicPr>
          <p:nvPr/>
        </p:nvPicPr>
        <p:blipFill>
          <a:blip r:embed="rId3"/>
          <a:stretch>
            <a:fillRect/>
          </a:stretch>
        </p:blipFill>
        <p:spPr>
          <a:xfrm>
            <a:off x="7171788" y="5456417"/>
            <a:ext cx="287235" cy="287235"/>
          </a:xfrm>
          <a:prstGeom prst="rect">
            <a:avLst/>
          </a:prstGeom>
        </p:spPr>
      </p:pic>
      <p:pic>
        <p:nvPicPr>
          <p:cNvPr id="8" name="Graphic 7" descr="DB1 R/W">
            <a:extLst>
              <a:ext uri="{FF2B5EF4-FFF2-40B4-BE49-F238E27FC236}">
                <a16:creationId xmlns:a16="http://schemas.microsoft.com/office/drawing/2014/main" id="{3E0E762E-6A19-4BA2-9703-441DBC3EDC2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13761" y="4453427"/>
            <a:ext cx="385236" cy="573920"/>
          </a:xfrm>
          <a:prstGeom prst="rect">
            <a:avLst/>
          </a:prstGeom>
        </p:spPr>
      </p:pic>
      <p:pic>
        <p:nvPicPr>
          <p:cNvPr id="61" name="Graphic 60" descr="DB2 R/W">
            <a:extLst>
              <a:ext uri="{FF2B5EF4-FFF2-40B4-BE49-F238E27FC236}">
                <a16:creationId xmlns:a16="http://schemas.microsoft.com/office/drawing/2014/main" id="{69C0E3FF-96EC-4C9F-A6F2-60798ABC859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456508" y="4453427"/>
            <a:ext cx="385236" cy="573920"/>
          </a:xfrm>
          <a:prstGeom prst="rect">
            <a:avLst/>
          </a:prstGeom>
        </p:spPr>
      </p:pic>
      <p:pic>
        <p:nvPicPr>
          <p:cNvPr id="62" name="Graphic 61" descr="DB3 R/W">
            <a:extLst>
              <a:ext uri="{FF2B5EF4-FFF2-40B4-BE49-F238E27FC236}">
                <a16:creationId xmlns:a16="http://schemas.microsoft.com/office/drawing/2014/main" id="{FDA9637B-B097-4A92-AF61-9326525F84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119637" y="4453427"/>
            <a:ext cx="385236" cy="573920"/>
          </a:xfrm>
          <a:prstGeom prst="rect">
            <a:avLst/>
          </a:prstGeom>
        </p:spPr>
      </p:pic>
      <p:sp>
        <p:nvSpPr>
          <p:cNvPr id="83" name="TextBox 82">
            <a:extLst>
              <a:ext uri="{FF2B5EF4-FFF2-40B4-BE49-F238E27FC236}">
                <a16:creationId xmlns:a16="http://schemas.microsoft.com/office/drawing/2014/main" id="{D2DCD285-C106-4C43-B344-3191EF01ABD8}"/>
              </a:ext>
            </a:extLst>
          </p:cNvPr>
          <p:cNvSpPr txBox="1"/>
          <p:nvPr/>
        </p:nvSpPr>
        <p:spPr>
          <a:xfrm>
            <a:off x="5722184" y="4751377"/>
            <a:ext cx="388126" cy="149208"/>
          </a:xfrm>
          <a:prstGeom prst="rect">
            <a:avLst/>
          </a:prstGeom>
          <a:no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R/W</a:t>
            </a:r>
          </a:p>
        </p:txBody>
      </p:sp>
      <p:sp>
        <p:nvSpPr>
          <p:cNvPr id="84" name="TextBox 83">
            <a:extLst>
              <a:ext uri="{FF2B5EF4-FFF2-40B4-BE49-F238E27FC236}">
                <a16:creationId xmlns:a16="http://schemas.microsoft.com/office/drawing/2014/main" id="{9E275B10-AB8A-4320-98F1-4B640048389C}"/>
              </a:ext>
            </a:extLst>
          </p:cNvPr>
          <p:cNvSpPr txBox="1"/>
          <p:nvPr/>
        </p:nvSpPr>
        <p:spPr>
          <a:xfrm>
            <a:off x="6456508" y="4751377"/>
            <a:ext cx="388126" cy="149208"/>
          </a:xfrm>
          <a:prstGeom prst="rect">
            <a:avLst/>
          </a:prstGeom>
          <a:no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R/W</a:t>
            </a:r>
          </a:p>
        </p:txBody>
      </p:sp>
      <p:sp>
        <p:nvSpPr>
          <p:cNvPr id="85" name="TextBox 84">
            <a:extLst>
              <a:ext uri="{FF2B5EF4-FFF2-40B4-BE49-F238E27FC236}">
                <a16:creationId xmlns:a16="http://schemas.microsoft.com/office/drawing/2014/main" id="{079B290A-4D08-41BA-83F5-1D7002368CA0}"/>
              </a:ext>
            </a:extLst>
          </p:cNvPr>
          <p:cNvSpPr txBox="1"/>
          <p:nvPr/>
        </p:nvSpPr>
        <p:spPr>
          <a:xfrm>
            <a:off x="7140316" y="4751377"/>
            <a:ext cx="388126" cy="149208"/>
          </a:xfrm>
          <a:prstGeom prst="rect">
            <a:avLst/>
          </a:prstGeom>
          <a:no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R/W</a:t>
            </a:r>
          </a:p>
        </p:txBody>
      </p:sp>
      <p:grpSp>
        <p:nvGrpSpPr>
          <p:cNvPr id="18" name="Group 17" descr="Ingest to Leader">
            <a:extLst>
              <a:ext uri="{FF2B5EF4-FFF2-40B4-BE49-F238E27FC236}">
                <a16:creationId xmlns:a16="http://schemas.microsoft.com/office/drawing/2014/main" id="{70476396-7801-4572-A621-4C977F05042B}"/>
              </a:ext>
            </a:extLst>
          </p:cNvPr>
          <p:cNvGrpSpPr/>
          <p:nvPr/>
        </p:nvGrpSpPr>
        <p:grpSpPr>
          <a:xfrm rot="5400000">
            <a:off x="5770178" y="3487265"/>
            <a:ext cx="488655" cy="406703"/>
            <a:chOff x="8669479" y="2466404"/>
            <a:chExt cx="716300" cy="596170"/>
          </a:xfrm>
        </p:grpSpPr>
        <p:sp>
          <p:nvSpPr>
            <p:cNvPr id="13" name="Oval 12">
              <a:extLst>
                <a:ext uri="{FF2B5EF4-FFF2-40B4-BE49-F238E27FC236}">
                  <a16:creationId xmlns:a16="http://schemas.microsoft.com/office/drawing/2014/main" id="{18BDF33D-3123-4F52-B482-63852EA01EE1}"/>
                </a:ext>
              </a:extLst>
            </p:cNvPr>
            <p:cNvSpPr/>
            <p:nvPr/>
          </p:nvSpPr>
          <p:spPr bwMode="auto">
            <a:xfrm>
              <a:off x="8669479" y="2466404"/>
              <a:ext cx="596170" cy="596170"/>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6" name="arrow_16">
              <a:extLst>
                <a:ext uri="{FF2B5EF4-FFF2-40B4-BE49-F238E27FC236}">
                  <a16:creationId xmlns:a16="http://schemas.microsoft.com/office/drawing/2014/main" id="{0BD0CB27-5D88-4815-8FCB-82ED30FF57B3}"/>
                </a:ext>
              </a:extLst>
            </p:cNvPr>
            <p:cNvSpPr>
              <a:spLocks noChangeAspect="1" noEditPoints="1"/>
            </p:cNvSpPr>
            <p:nvPr/>
          </p:nvSpPr>
          <p:spPr bwMode="auto">
            <a:xfrm>
              <a:off x="8954671" y="2604211"/>
              <a:ext cx="431108" cy="317749"/>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4" name="Group 93" descr="Query Leader">
            <a:extLst>
              <a:ext uri="{FF2B5EF4-FFF2-40B4-BE49-F238E27FC236}">
                <a16:creationId xmlns:a16="http://schemas.microsoft.com/office/drawing/2014/main" id="{E655BE40-44E1-44AD-884A-3AFF3D190125}"/>
              </a:ext>
            </a:extLst>
          </p:cNvPr>
          <p:cNvGrpSpPr/>
          <p:nvPr/>
        </p:nvGrpSpPr>
        <p:grpSpPr>
          <a:xfrm rot="16200000">
            <a:off x="6958913" y="3487265"/>
            <a:ext cx="488655" cy="406703"/>
            <a:chOff x="8669479" y="2466404"/>
            <a:chExt cx="716300" cy="596170"/>
          </a:xfrm>
        </p:grpSpPr>
        <p:sp>
          <p:nvSpPr>
            <p:cNvPr id="96" name="Oval 95">
              <a:extLst>
                <a:ext uri="{FF2B5EF4-FFF2-40B4-BE49-F238E27FC236}">
                  <a16:creationId xmlns:a16="http://schemas.microsoft.com/office/drawing/2014/main" id="{BEC12F85-2120-468C-ADC3-64A8D1FAFBA7}"/>
                </a:ext>
              </a:extLst>
            </p:cNvPr>
            <p:cNvSpPr/>
            <p:nvPr/>
          </p:nvSpPr>
          <p:spPr bwMode="auto">
            <a:xfrm>
              <a:off x="8669479" y="2466404"/>
              <a:ext cx="596170" cy="596170"/>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02" name="arrow_16">
              <a:extLst>
                <a:ext uri="{FF2B5EF4-FFF2-40B4-BE49-F238E27FC236}">
                  <a16:creationId xmlns:a16="http://schemas.microsoft.com/office/drawing/2014/main" id="{C513E8B5-BB2F-4FE2-927C-0DBD838CB1FB}"/>
                </a:ext>
              </a:extLst>
            </p:cNvPr>
            <p:cNvSpPr>
              <a:spLocks noChangeAspect="1" noEditPoints="1"/>
            </p:cNvSpPr>
            <p:nvPr/>
          </p:nvSpPr>
          <p:spPr bwMode="auto">
            <a:xfrm>
              <a:off x="8954671" y="2604211"/>
              <a:ext cx="431108" cy="317749"/>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03" name="Rectangle 102" descr="Follower">
            <a:extLst>
              <a:ext uri="{FF2B5EF4-FFF2-40B4-BE49-F238E27FC236}">
                <a16:creationId xmlns:a16="http://schemas.microsoft.com/office/drawing/2014/main" id="{817A7914-882D-4F37-86D2-BB481BAD0644}"/>
              </a:ext>
            </a:extLst>
          </p:cNvPr>
          <p:cNvSpPr/>
          <p:nvPr/>
        </p:nvSpPr>
        <p:spPr bwMode="auto">
          <a:xfrm>
            <a:off x="9292070" y="4053926"/>
            <a:ext cx="2144182" cy="1761329"/>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sp>
        <p:nvSpPr>
          <p:cNvPr id="104" name="Rectangle 103" descr="Azure Blob Storage">
            <a:extLst>
              <a:ext uri="{FF2B5EF4-FFF2-40B4-BE49-F238E27FC236}">
                <a16:creationId xmlns:a16="http://schemas.microsoft.com/office/drawing/2014/main" id="{40E77D44-F615-48DC-B00A-9A7A6861CDAB}"/>
              </a:ext>
            </a:extLst>
          </p:cNvPr>
          <p:cNvSpPr/>
          <p:nvPr/>
        </p:nvSpPr>
        <p:spPr bwMode="auto">
          <a:xfrm>
            <a:off x="9289367" y="5900140"/>
            <a:ext cx="2146884" cy="3691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E5528645-73F6-4A46-A513-0CB39DA74A2A}"/>
              </a:ext>
            </a:extLst>
          </p:cNvPr>
          <p:cNvSpPr txBox="1"/>
          <p:nvPr/>
        </p:nvSpPr>
        <p:spPr>
          <a:xfrm>
            <a:off x="9289367" y="4060632"/>
            <a:ext cx="2144182" cy="309308"/>
          </a:xfrm>
          <a:prstGeom prst="rect">
            <a:avLst/>
          </a:prstGeom>
          <a:solidFill>
            <a:schemeClr val="tx2">
              <a:lumMod val="50000"/>
            </a:schemeClr>
          </a:solidFill>
        </p:spPr>
        <p:txBody>
          <a:bodyPr wrap="square" lIns="0" tIns="0" rIns="0" bIns="0" rtlCol="0" anchor="ctr" anchorCtr="0">
            <a:no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Follower</a:t>
            </a:r>
          </a:p>
        </p:txBody>
      </p:sp>
      <p:sp>
        <p:nvSpPr>
          <p:cNvPr id="107" name="TextBox 106">
            <a:extLst>
              <a:ext uri="{FF2B5EF4-FFF2-40B4-BE49-F238E27FC236}">
                <a16:creationId xmlns:a16="http://schemas.microsoft.com/office/drawing/2014/main" id="{09701B68-EEED-48A2-A3CC-DEC2C9D912E2}"/>
              </a:ext>
            </a:extLst>
          </p:cNvPr>
          <p:cNvSpPr txBox="1"/>
          <p:nvPr/>
        </p:nvSpPr>
        <p:spPr>
          <a:xfrm>
            <a:off x="9607717" y="5087597"/>
            <a:ext cx="471808" cy="217047"/>
          </a:xfrm>
          <a:prstGeom prst="rect">
            <a:avLst/>
          </a:prstGeom>
          <a:no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latin typeface="Segoe UI"/>
                <a:ea typeface="+mn-ea"/>
                <a:cs typeface="+mn-cs"/>
              </a:rPr>
              <a:t>DB3</a:t>
            </a:r>
          </a:p>
        </p:txBody>
      </p:sp>
      <p:sp>
        <p:nvSpPr>
          <p:cNvPr id="108" name="TextBox 107">
            <a:extLst>
              <a:ext uri="{FF2B5EF4-FFF2-40B4-BE49-F238E27FC236}">
                <a16:creationId xmlns:a16="http://schemas.microsoft.com/office/drawing/2014/main" id="{C9CB4FCD-2BE9-4D6F-BDC7-E651ADEE615B}"/>
              </a:ext>
            </a:extLst>
          </p:cNvPr>
          <p:cNvSpPr txBox="1"/>
          <p:nvPr/>
        </p:nvSpPr>
        <p:spPr>
          <a:xfrm>
            <a:off x="10852957" y="5087597"/>
            <a:ext cx="471808" cy="217047"/>
          </a:xfrm>
          <a:prstGeom prst="rect">
            <a:avLst/>
          </a:prstGeom>
          <a:no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latin typeface="Segoe UI"/>
                <a:ea typeface="+mn-ea"/>
                <a:cs typeface="+mn-cs"/>
              </a:rPr>
              <a:t>DB4</a:t>
            </a:r>
          </a:p>
        </p:txBody>
      </p:sp>
      <p:sp>
        <p:nvSpPr>
          <p:cNvPr id="109" name="Rectangle 108">
            <a:extLst>
              <a:ext uri="{FF2B5EF4-FFF2-40B4-BE49-F238E27FC236}">
                <a16:creationId xmlns:a16="http://schemas.microsoft.com/office/drawing/2014/main" id="{7C373092-03F8-48B3-B741-8F805C49A071}"/>
              </a:ext>
            </a:extLst>
          </p:cNvPr>
          <p:cNvSpPr/>
          <p:nvPr/>
        </p:nvSpPr>
        <p:spPr>
          <a:xfrm>
            <a:off x="9594870" y="5955442"/>
            <a:ext cx="1479700" cy="258532"/>
          </a:xfrm>
          <a:prstGeom prst="rect">
            <a:avLst/>
          </a:prstGeom>
        </p:spPr>
        <p:txBody>
          <a:bodyPr wrap="non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Blob Storage</a:t>
            </a:r>
          </a:p>
        </p:txBody>
      </p:sp>
      <p:sp>
        <p:nvSpPr>
          <p:cNvPr id="111" name="TextBox 110">
            <a:extLst>
              <a:ext uri="{FF2B5EF4-FFF2-40B4-BE49-F238E27FC236}">
                <a16:creationId xmlns:a16="http://schemas.microsoft.com/office/drawing/2014/main" id="{EFC73513-22C2-430D-9FCA-A7F6C333296C}"/>
              </a:ext>
            </a:extLst>
          </p:cNvPr>
          <p:cNvSpPr txBox="1"/>
          <p:nvPr/>
        </p:nvSpPr>
        <p:spPr>
          <a:xfrm>
            <a:off x="9444882" y="5572447"/>
            <a:ext cx="1001402" cy="1523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mn-ea"/>
                <a:cs typeface="+mn-cs"/>
              </a:rPr>
              <a:t>Compute</a:t>
            </a:r>
          </a:p>
        </p:txBody>
      </p:sp>
      <p:pic>
        <p:nvPicPr>
          <p:cNvPr id="113" name="Picture 112" descr="ADX Compute">
            <a:extLst>
              <a:ext uri="{FF2B5EF4-FFF2-40B4-BE49-F238E27FC236}">
                <a16:creationId xmlns:a16="http://schemas.microsoft.com/office/drawing/2014/main" id="{8BE16366-841F-4CBE-9FBF-402EDA22B886}"/>
              </a:ext>
            </a:extLst>
          </p:cNvPr>
          <p:cNvPicPr>
            <a:picLocks noChangeAspect="1"/>
          </p:cNvPicPr>
          <p:nvPr/>
        </p:nvPicPr>
        <p:blipFill>
          <a:blip r:embed="rId3"/>
          <a:stretch>
            <a:fillRect/>
          </a:stretch>
        </p:blipFill>
        <p:spPr>
          <a:xfrm>
            <a:off x="10930952" y="5445607"/>
            <a:ext cx="287235" cy="287235"/>
          </a:xfrm>
          <a:prstGeom prst="rect">
            <a:avLst/>
          </a:prstGeom>
        </p:spPr>
      </p:pic>
      <p:pic>
        <p:nvPicPr>
          <p:cNvPr id="116" name="Graphic 115" descr="DB4 R/W">
            <a:extLst>
              <a:ext uri="{FF2B5EF4-FFF2-40B4-BE49-F238E27FC236}">
                <a16:creationId xmlns:a16="http://schemas.microsoft.com/office/drawing/2014/main" id="{314EF023-703F-44D8-BC77-C400D311B19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878801" y="4442617"/>
            <a:ext cx="385236" cy="573920"/>
          </a:xfrm>
          <a:prstGeom prst="rect">
            <a:avLst/>
          </a:prstGeom>
        </p:spPr>
      </p:pic>
      <p:sp>
        <p:nvSpPr>
          <p:cNvPr id="119" name="TextBox 118">
            <a:extLst>
              <a:ext uri="{FF2B5EF4-FFF2-40B4-BE49-F238E27FC236}">
                <a16:creationId xmlns:a16="http://schemas.microsoft.com/office/drawing/2014/main" id="{56A0B2C0-070C-406A-82DA-3035AA523871}"/>
              </a:ext>
            </a:extLst>
          </p:cNvPr>
          <p:cNvSpPr txBox="1"/>
          <p:nvPr/>
        </p:nvSpPr>
        <p:spPr>
          <a:xfrm>
            <a:off x="10899480" y="4740567"/>
            <a:ext cx="388126" cy="149208"/>
          </a:xfrm>
          <a:prstGeom prst="rect">
            <a:avLst/>
          </a:prstGeom>
          <a:no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R/W</a:t>
            </a:r>
          </a:p>
        </p:txBody>
      </p:sp>
      <p:sp>
        <p:nvSpPr>
          <p:cNvPr id="123" name="TextBox 122">
            <a:extLst>
              <a:ext uri="{FF2B5EF4-FFF2-40B4-BE49-F238E27FC236}">
                <a16:creationId xmlns:a16="http://schemas.microsoft.com/office/drawing/2014/main" id="{9E8DFD06-6E4C-40B5-AF55-A51B3C843C51}"/>
              </a:ext>
            </a:extLst>
          </p:cNvPr>
          <p:cNvSpPr txBox="1"/>
          <p:nvPr/>
        </p:nvSpPr>
        <p:spPr>
          <a:xfrm>
            <a:off x="9995698" y="2544245"/>
            <a:ext cx="731520" cy="731520"/>
          </a:xfrm>
          <a:prstGeom prst="ellipse">
            <a:avLst/>
          </a:prstGeom>
          <a:solidFill>
            <a:schemeClr val="tx2">
              <a:lumMod val="50000"/>
            </a:schemeClr>
          </a:solidFill>
        </p:spPr>
        <p:txBody>
          <a:bodyPr wrap="square" lIns="0" tIns="0" rIns="0" bIns="0" rtlCol="0" anchor="ctr" anchorCtr="0">
            <a:no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Query</a:t>
            </a:r>
          </a:p>
        </p:txBody>
      </p:sp>
      <p:grpSp>
        <p:nvGrpSpPr>
          <p:cNvPr id="124" name="Group 123" descr="Query Follower">
            <a:extLst>
              <a:ext uri="{FF2B5EF4-FFF2-40B4-BE49-F238E27FC236}">
                <a16:creationId xmlns:a16="http://schemas.microsoft.com/office/drawing/2014/main" id="{F40967EC-2282-4840-B2DE-14FC14642FF1}"/>
              </a:ext>
            </a:extLst>
          </p:cNvPr>
          <p:cNvGrpSpPr/>
          <p:nvPr/>
        </p:nvGrpSpPr>
        <p:grpSpPr>
          <a:xfrm rot="16200000">
            <a:off x="10117131" y="3487265"/>
            <a:ext cx="488655" cy="406703"/>
            <a:chOff x="8669479" y="2466404"/>
            <a:chExt cx="716300" cy="596170"/>
          </a:xfrm>
        </p:grpSpPr>
        <p:sp>
          <p:nvSpPr>
            <p:cNvPr id="125" name="Oval 124">
              <a:extLst>
                <a:ext uri="{FF2B5EF4-FFF2-40B4-BE49-F238E27FC236}">
                  <a16:creationId xmlns:a16="http://schemas.microsoft.com/office/drawing/2014/main" id="{FE616F49-F7A4-4835-B7B7-E0F26E353E2A}"/>
                </a:ext>
              </a:extLst>
            </p:cNvPr>
            <p:cNvSpPr/>
            <p:nvPr/>
          </p:nvSpPr>
          <p:spPr bwMode="auto">
            <a:xfrm>
              <a:off x="8669479" y="2466404"/>
              <a:ext cx="596170" cy="596170"/>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26" name="arrow_16">
              <a:extLst>
                <a:ext uri="{FF2B5EF4-FFF2-40B4-BE49-F238E27FC236}">
                  <a16:creationId xmlns:a16="http://schemas.microsoft.com/office/drawing/2014/main" id="{B7AB8C05-8400-43C9-85DA-578F132E52D2}"/>
                </a:ext>
              </a:extLst>
            </p:cNvPr>
            <p:cNvSpPr>
              <a:spLocks noChangeAspect="1" noEditPoints="1"/>
            </p:cNvSpPr>
            <p:nvPr/>
          </p:nvSpPr>
          <p:spPr bwMode="auto">
            <a:xfrm>
              <a:off x="8954671" y="2604211"/>
              <a:ext cx="431108" cy="317749"/>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28" name="TextBox 127">
            <a:extLst>
              <a:ext uri="{FF2B5EF4-FFF2-40B4-BE49-F238E27FC236}">
                <a16:creationId xmlns:a16="http://schemas.microsoft.com/office/drawing/2014/main" id="{6F44C9CF-B0D3-4DB8-B73C-2ABB06FFD1C5}"/>
              </a:ext>
            </a:extLst>
          </p:cNvPr>
          <p:cNvSpPr txBox="1"/>
          <p:nvPr/>
        </p:nvSpPr>
        <p:spPr>
          <a:xfrm>
            <a:off x="9705266" y="4631187"/>
            <a:ext cx="304117" cy="455814"/>
          </a:xfrm>
          <a:prstGeom prst="rect">
            <a:avLst/>
          </a:prstGeom>
          <a:noFill/>
        </p:spPr>
        <p:txBody>
          <a:bodyPr wrap="square" lIns="179259" tIns="143407" rIns="179259" bIns="143407"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a:ea typeface="+mn-ea"/>
                <a:cs typeface="+mn-cs"/>
              </a:rPr>
              <a:t>R</a:t>
            </a:r>
          </a:p>
        </p:txBody>
      </p:sp>
      <p:pic>
        <p:nvPicPr>
          <p:cNvPr id="129" name="Graphic 128" descr="DB3 Read-only">
            <a:extLst>
              <a:ext uri="{FF2B5EF4-FFF2-40B4-BE49-F238E27FC236}">
                <a16:creationId xmlns:a16="http://schemas.microsoft.com/office/drawing/2014/main" id="{6F1A5CC9-8A21-45B6-B670-F353B13695C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534418" y="4432744"/>
            <a:ext cx="595607" cy="595607"/>
          </a:xfrm>
          <a:prstGeom prst="rect">
            <a:avLst/>
          </a:prstGeom>
        </p:spPr>
      </p:pic>
      <p:pic>
        <p:nvPicPr>
          <p:cNvPr id="14" name="Picture 13" descr="ADX logo">
            <a:extLst>
              <a:ext uri="{FF2B5EF4-FFF2-40B4-BE49-F238E27FC236}">
                <a16:creationId xmlns:a16="http://schemas.microsoft.com/office/drawing/2014/main" id="{100BA95D-2C5F-494C-A39C-B869E5FF7D5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834688" y="625527"/>
            <a:ext cx="870256" cy="456884"/>
          </a:xfrm>
          <a:prstGeom prst="rect">
            <a:avLst/>
          </a:prstGeom>
        </p:spPr>
      </p:pic>
    </p:spTree>
    <p:extLst>
      <p:ext uri="{BB962C8B-B14F-4D97-AF65-F5344CB8AC3E}">
        <p14:creationId xmlns:p14="http://schemas.microsoft.com/office/powerpoint/2010/main" val="31186503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noGrp="1"/>
          </p:cNvSpPr>
          <p:nvPr>
            <p:ph type="title" idx="4294967295"/>
          </p:nvPr>
        </p:nvSpPr>
        <p:spPr>
          <a:xfrm>
            <a:off x="410528" y="386771"/>
            <a:ext cx="11018520"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8D4"/>
                </a:solidFill>
                <a:effectLst/>
                <a:uLnTx/>
                <a:uFillTx/>
                <a:latin typeface="Segoe UI Semibold"/>
                <a:ea typeface="+mn-ea"/>
                <a:cs typeface="Segoe UI" pitchFamily="34" charset="0"/>
              </a:rPr>
              <a:t>Data Formats and Mapping </a:t>
            </a:r>
          </a:p>
        </p:txBody>
      </p:sp>
      <p:sp>
        <p:nvSpPr>
          <p:cNvPr id="2" name="Rectangle 1">
            <a:extLst>
              <a:ext uri="{FF2B5EF4-FFF2-40B4-BE49-F238E27FC236}">
                <a16:creationId xmlns:a16="http://schemas.microsoft.com/office/drawing/2014/main" id="{FEDBA33C-E60E-4B05-9062-1AF679C225CA}"/>
              </a:ext>
            </a:extLst>
          </p:cNvPr>
          <p:cNvSpPr/>
          <p:nvPr/>
        </p:nvSpPr>
        <p:spPr bwMode="auto">
          <a:xfrm>
            <a:off x="0" y="0"/>
            <a:ext cx="12192000" cy="28652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Data Explorer &gt; Ingestion</a:t>
            </a:r>
          </a:p>
        </p:txBody>
      </p:sp>
      <p:sp>
        <p:nvSpPr>
          <p:cNvPr id="7" name="TextBox 6">
            <a:extLst>
              <a:ext uri="{FF2B5EF4-FFF2-40B4-BE49-F238E27FC236}">
                <a16:creationId xmlns:a16="http://schemas.microsoft.com/office/drawing/2014/main" id="{6326F8DB-9741-46BD-9D11-765FBC9385AF}"/>
              </a:ext>
            </a:extLst>
          </p:cNvPr>
          <p:cNvSpPr txBox="1"/>
          <p:nvPr/>
        </p:nvSpPr>
        <p:spPr>
          <a:xfrm>
            <a:off x="327992" y="1133998"/>
            <a:ext cx="6928214"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Data formats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Text, Raw</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Delimiter separated values: CSV, TSV, TSVE, PSV, SCSV, SOH</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JSON (line-separated, multiline)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Avro, Parquet, ORC</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Supports ZIP and GZIP compression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Column mapping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Rename, reorder, or skip fields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CSV mapping maps field ordinals to columns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JSON and Avro mappings map field paths to columns</a:t>
            </a:r>
          </a:p>
        </p:txBody>
      </p:sp>
      <p:pic>
        <p:nvPicPr>
          <p:cNvPr id="5" name="Picture 4" descr="create table logs ingestion csv mapping script. Then create or alter table logs ingestion json mapping script.">
            <a:extLst>
              <a:ext uri="{FF2B5EF4-FFF2-40B4-BE49-F238E27FC236}">
                <a16:creationId xmlns:a16="http://schemas.microsoft.com/office/drawing/2014/main" id="{DAE49AB9-2DB6-4CB7-BFF6-4149EC5445F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00022" y="4178710"/>
            <a:ext cx="8391978" cy="2570515"/>
          </a:xfrm>
          <a:prstGeom prst="rect">
            <a:avLst/>
          </a:prstGeom>
        </p:spPr>
      </p:pic>
    </p:spTree>
    <p:extLst>
      <p:ext uri="{BB962C8B-B14F-4D97-AF65-F5344CB8AC3E}">
        <p14:creationId xmlns:p14="http://schemas.microsoft.com/office/powerpoint/2010/main" val="314386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noGrp="1"/>
          </p:cNvSpPr>
          <p:nvPr>
            <p:ph type="title" idx="4294967295"/>
          </p:nvPr>
        </p:nvSpPr>
        <p:spPr>
          <a:xfrm>
            <a:off x="410528" y="386771"/>
            <a:ext cx="11018520"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8D4"/>
                </a:solidFill>
                <a:effectLst/>
                <a:uLnTx/>
                <a:uFillTx/>
                <a:latin typeface="Segoe UI Semibold"/>
                <a:ea typeface="+mn-ea"/>
                <a:cs typeface="Segoe UI" pitchFamily="34" charset="0"/>
              </a:rPr>
              <a:t>Update Policy</a:t>
            </a:r>
          </a:p>
        </p:txBody>
      </p:sp>
      <p:sp>
        <p:nvSpPr>
          <p:cNvPr id="2" name="Rectangle 1">
            <a:extLst>
              <a:ext uri="{FF2B5EF4-FFF2-40B4-BE49-F238E27FC236}">
                <a16:creationId xmlns:a16="http://schemas.microsoft.com/office/drawing/2014/main" id="{FEDBA33C-E60E-4B05-9062-1AF679C225CA}"/>
              </a:ext>
            </a:extLst>
          </p:cNvPr>
          <p:cNvSpPr/>
          <p:nvPr/>
        </p:nvSpPr>
        <p:spPr bwMode="auto">
          <a:xfrm>
            <a:off x="0" y="0"/>
            <a:ext cx="12192000" cy="28652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Data Explorer &gt; Ingestion</a:t>
            </a:r>
          </a:p>
        </p:txBody>
      </p:sp>
      <p:sp>
        <p:nvSpPr>
          <p:cNvPr id="7" name="TextBox 6">
            <a:extLst>
              <a:ext uri="{FF2B5EF4-FFF2-40B4-BE49-F238E27FC236}">
                <a16:creationId xmlns:a16="http://schemas.microsoft.com/office/drawing/2014/main" id="{6326F8DB-9741-46BD-9D11-765FBC9385AF}"/>
              </a:ext>
            </a:extLst>
          </p:cNvPr>
          <p:cNvSpPr txBox="1"/>
          <p:nvPr/>
        </p:nvSpPr>
        <p:spPr>
          <a:xfrm>
            <a:off x="327992" y="1272283"/>
            <a:ext cx="6798364"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Used for additional processing over the ingested data or for distributing data between tables.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Invoked whenever new data is appended to the source table.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The query can invoke stored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Scenarios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Filter out data, deduplication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Created calculated columns, changing schema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Different retention policies for subset of the data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 name="Picture 2" descr="alter table policy update, then create fuction. scenario parses json">
            <a:extLst>
              <a:ext uri="{FF2B5EF4-FFF2-40B4-BE49-F238E27FC236}">
                <a16:creationId xmlns:a16="http://schemas.microsoft.com/office/drawing/2014/main" id="{02FBF0F6-CE50-498D-9D46-54EB1635DCD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506064" y="4134605"/>
            <a:ext cx="6210460" cy="2496989"/>
          </a:xfrm>
          <a:prstGeom prst="rect">
            <a:avLst/>
          </a:prstGeom>
        </p:spPr>
      </p:pic>
    </p:spTree>
    <p:extLst>
      <p:ext uri="{BB962C8B-B14F-4D97-AF65-F5344CB8AC3E}">
        <p14:creationId xmlns:p14="http://schemas.microsoft.com/office/powerpoint/2010/main" val="235200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noGrp="1"/>
          </p:cNvSpPr>
          <p:nvPr>
            <p:ph type="title" idx="4294967295"/>
          </p:nvPr>
        </p:nvSpPr>
        <p:spPr>
          <a:xfrm>
            <a:off x="410528" y="386771"/>
            <a:ext cx="11018520"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8D4"/>
                </a:solidFill>
                <a:effectLst/>
                <a:uLnTx/>
                <a:uFillTx/>
                <a:latin typeface="Segoe UI Semibold"/>
                <a:ea typeface="+mn-ea"/>
                <a:cs typeface="Segoe UI" pitchFamily="34" charset="0"/>
              </a:rPr>
              <a:t>Ingest SDKs</a:t>
            </a:r>
          </a:p>
        </p:txBody>
      </p:sp>
      <p:sp>
        <p:nvSpPr>
          <p:cNvPr id="2" name="Rectangle 1">
            <a:extLst>
              <a:ext uri="{FF2B5EF4-FFF2-40B4-BE49-F238E27FC236}">
                <a16:creationId xmlns:a16="http://schemas.microsoft.com/office/drawing/2014/main" id="{FEDBA33C-E60E-4B05-9062-1AF679C225CA}"/>
              </a:ext>
            </a:extLst>
          </p:cNvPr>
          <p:cNvSpPr/>
          <p:nvPr/>
        </p:nvSpPr>
        <p:spPr bwMode="auto">
          <a:xfrm>
            <a:off x="0" y="0"/>
            <a:ext cx="12192000" cy="28652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Data Explorer &gt; Ingestion</a:t>
            </a:r>
          </a:p>
        </p:txBody>
      </p:sp>
      <p:sp>
        <p:nvSpPr>
          <p:cNvPr id="8" name="TextBox 7">
            <a:extLst>
              <a:ext uri="{FF2B5EF4-FFF2-40B4-BE49-F238E27FC236}">
                <a16:creationId xmlns:a16="http://schemas.microsoft.com/office/drawing/2014/main" id="{CA65C432-96B9-4E03-BA3A-86B5478334CE}"/>
              </a:ext>
            </a:extLst>
          </p:cNvPr>
          <p:cNvSpPr txBox="1"/>
          <p:nvPr/>
        </p:nvSpPr>
        <p:spPr>
          <a:xfrm>
            <a:off x="410528" y="1183479"/>
            <a:ext cx="10900202" cy="369331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Ingest client libraries are used for performing queued ingestion.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Data is uploaded to a blob and a message is posted to the Data Management service queue.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The message contains reference to the blob, mandatory ingestion properties (Database, Table) and optional ingestion properties (Format, </a:t>
            </a:r>
            <a:r>
              <a:rPr kumimoji="0" lang="en-US" sz="1800" b="0" i="0" u="none" strike="noStrike" kern="1200" cap="none" spc="0" normalizeH="0" baseline="0" noProof="0" err="1">
                <a:ln>
                  <a:noFill/>
                </a:ln>
                <a:solidFill>
                  <a:srgbClr val="000000"/>
                </a:solidFill>
                <a:effectLst/>
                <a:uLnTx/>
                <a:uFillTx/>
                <a:latin typeface="Segoe UI"/>
                <a:ea typeface="+mn-ea"/>
                <a:cs typeface="+mn-cs"/>
              </a:rPr>
              <a:t>IngestionMapping</a:t>
            </a:r>
            <a:r>
              <a:rPr kumimoji="0" lang="en-US" sz="1800" b="0" i="0" u="none" strike="noStrike" kern="1200" cap="none" spc="0" normalizeH="0" baseline="0" noProof="0">
                <a:ln>
                  <a:noFill/>
                </a:ln>
                <a:solidFill>
                  <a:srgbClr val="000000"/>
                </a:solidFill>
                <a:effectLst/>
                <a:uLnTx/>
                <a:uFillTx/>
                <a:latin typeface="Segoe UI"/>
                <a:ea typeface="+mn-ea"/>
                <a:cs typeface="+mn-cs"/>
              </a:rPr>
              <a:t> etc.)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SDKs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.NET Standard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Python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Node.js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Java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REST API</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Go</a:t>
            </a:r>
          </a:p>
        </p:txBody>
      </p:sp>
      <p:pic>
        <p:nvPicPr>
          <p:cNvPr id="3" name="Picture 2" descr="dot net SDK ingest from storage async example.">
            <a:extLst>
              <a:ext uri="{FF2B5EF4-FFF2-40B4-BE49-F238E27FC236}">
                <a16:creationId xmlns:a16="http://schemas.microsoft.com/office/drawing/2014/main" id="{7A929AB6-333F-46DF-BBBC-682369682D7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93929" y="2300438"/>
            <a:ext cx="7698072" cy="4557562"/>
          </a:xfrm>
          <a:prstGeom prst="rect">
            <a:avLst/>
          </a:prstGeom>
        </p:spPr>
      </p:pic>
    </p:spTree>
    <p:extLst>
      <p:ext uri="{BB962C8B-B14F-4D97-AF65-F5344CB8AC3E}">
        <p14:creationId xmlns:p14="http://schemas.microsoft.com/office/powerpoint/2010/main" val="2258391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noGrp="1"/>
          </p:cNvSpPr>
          <p:nvPr>
            <p:ph type="title" idx="4294967295"/>
          </p:nvPr>
        </p:nvSpPr>
        <p:spPr>
          <a:xfrm>
            <a:off x="410528" y="386771"/>
            <a:ext cx="11018520"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8D4"/>
                </a:solidFill>
                <a:effectLst/>
                <a:uLnTx/>
                <a:uFillTx/>
                <a:latin typeface="Segoe UI Semibold"/>
                <a:ea typeface="+mn-ea"/>
                <a:cs typeface="Segoe UI" pitchFamily="34" charset="0"/>
              </a:rPr>
              <a:t>Connectors and Plugins </a:t>
            </a:r>
          </a:p>
        </p:txBody>
      </p:sp>
      <p:sp>
        <p:nvSpPr>
          <p:cNvPr id="2" name="Rectangle 1">
            <a:extLst>
              <a:ext uri="{FF2B5EF4-FFF2-40B4-BE49-F238E27FC236}">
                <a16:creationId xmlns:a16="http://schemas.microsoft.com/office/drawing/2014/main" id="{FEDBA33C-E60E-4B05-9062-1AF679C225CA}"/>
              </a:ext>
            </a:extLst>
          </p:cNvPr>
          <p:cNvSpPr/>
          <p:nvPr/>
        </p:nvSpPr>
        <p:spPr bwMode="auto">
          <a:xfrm>
            <a:off x="0" y="0"/>
            <a:ext cx="12192000" cy="28652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Data Explorer &gt; Ingestion</a:t>
            </a:r>
          </a:p>
        </p:txBody>
      </p:sp>
      <p:sp>
        <p:nvSpPr>
          <p:cNvPr id="8" name="TextBox 7">
            <a:extLst>
              <a:ext uri="{FF2B5EF4-FFF2-40B4-BE49-F238E27FC236}">
                <a16:creationId xmlns:a16="http://schemas.microsoft.com/office/drawing/2014/main" id="{CA65C432-96B9-4E03-BA3A-86B5478334CE}"/>
              </a:ext>
            </a:extLst>
          </p:cNvPr>
          <p:cNvSpPr txBox="1"/>
          <p:nvPr/>
        </p:nvSpPr>
        <p:spPr>
          <a:xfrm>
            <a:off x="410528" y="1183479"/>
            <a:ext cx="10900202" cy="535531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ADX Connector for Apache Spark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Open-source project: </a:t>
            </a: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3"/>
              </a:rPr>
              <a:t>https://github.com/Azure/azure-kusto-spark</a:t>
            </a:r>
            <a:r>
              <a:rPr kumimoji="0" lang="en-US" sz="1800" b="0" i="0" u="none" strike="noStrike" kern="1200" cap="none" spc="0" normalizeH="0" baseline="0" noProof="0" dirty="0">
                <a:ln>
                  <a:noFill/>
                </a:ln>
                <a:solidFill>
                  <a:srgbClr val="000000"/>
                </a:solidFill>
                <a:effectLst/>
                <a:uLnTx/>
                <a:uFillTx/>
                <a:latin typeface="Segoe UI"/>
                <a:ea typeface="+mn-ea"/>
                <a:cs typeface="+mn-cs"/>
              </a:rPr>
              <a:t>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The connector for Spark implements data source and data sink for moving data across ADX and Spark clusters to use both of their capabilities.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ADX Kafka Sink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Opensource project: </a:t>
            </a: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4"/>
              </a:rPr>
              <a:t>https://github.com/Azure/kafka-sink-azure-kusto</a:t>
            </a:r>
            <a:r>
              <a:rPr kumimoji="0" lang="en-US" sz="1800" b="0" i="0" u="none" strike="noStrike" kern="1200" cap="none" spc="0" normalizeH="0" baseline="0" noProof="0" dirty="0">
                <a:ln>
                  <a:noFill/>
                </a:ln>
                <a:solidFill>
                  <a:srgbClr val="000000"/>
                </a:solidFill>
                <a:effectLst/>
                <a:uLnTx/>
                <a:uFillTx/>
                <a:latin typeface="Segoe UI"/>
                <a:ea typeface="+mn-ea"/>
                <a:cs typeface="+mn-cs"/>
              </a:rPr>
              <a:t>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Micro-batching and ingesting data using Java Kusto Ingest SDK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Logstash</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The Logstash output plugin communicates with Azure Data Explorer and </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sends the data to the service.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000000"/>
                </a:solidFill>
                <a:effectLst/>
                <a:uLnTx/>
                <a:uFillTx/>
                <a:latin typeface="Segoe UI"/>
                <a:ea typeface="+mn-ea"/>
                <a:cs typeface="+mn-cs"/>
              </a:rPr>
              <a:t>FluentBit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Opensource project: </a:t>
            </a: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5"/>
              </a:rPr>
              <a:t>https://docs.fluentbit.io/manual/pipeline/outputs/azure_blob</a:t>
            </a:r>
            <a:r>
              <a:rPr kumimoji="0" lang="en-US" sz="1800" b="0" i="0" u="none" strike="noStrike" kern="1200" cap="none" spc="0" normalizeH="0" baseline="0" noProof="0" dirty="0">
                <a:ln>
                  <a:noFill/>
                </a:ln>
                <a:solidFill>
                  <a:srgbClr val="000000"/>
                </a:solidFill>
                <a:effectLst/>
                <a:uLnTx/>
                <a:uFillTx/>
                <a:latin typeface="Segoe UI"/>
                <a:ea typeface="+mn-ea"/>
                <a:cs typeface="+mn-cs"/>
              </a:rPr>
              <a:t>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Send logs to Blob and use Event Grid to ingest to Data Explorer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Telegraf: </a:t>
            </a: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6"/>
              </a:rPr>
              <a:t>https://github.com/influxdata/telegraf/tree/master/plugins/outputs/azure_data_explorer</a:t>
            </a:r>
            <a:r>
              <a:rPr kumimoji="0" lang="en-US" sz="1800" b="0" i="0" u="none" strike="noStrike" kern="1200" cap="none" spc="0" normalizeH="0" baseline="0" noProof="0" dirty="0">
                <a:ln>
                  <a:noFill/>
                </a:ln>
                <a:solidFill>
                  <a:srgbClr val="000000"/>
                </a:solidFill>
                <a:effectLst/>
                <a:uLnTx/>
                <a:uFillTx/>
                <a:latin typeface="Segoe UI"/>
                <a:ea typeface="+mn-ea"/>
                <a:cs typeface="+mn-cs"/>
              </a:rPr>
              <a:t>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60200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ECB3AC-2102-4243-9E98-63A1E1AAE196}"/>
              </a:ext>
            </a:extLst>
          </p:cNvPr>
          <p:cNvSpPr txBox="1"/>
          <p:nvPr/>
        </p:nvSpPr>
        <p:spPr>
          <a:xfrm>
            <a:off x="2712274" y="2662552"/>
            <a:ext cx="8870126"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0E6FF">
                    <a:lumMod val="75000"/>
                  </a:srgbClr>
                </a:solidFill>
                <a:effectLst/>
                <a:uLnTx/>
                <a:uFillTx/>
                <a:latin typeface="Segoe UI"/>
                <a:ea typeface="+mn-ea"/>
                <a:cs typeface="+mn-cs"/>
              </a:rPr>
              <a:t>The story of Azure Data Explorer</a:t>
            </a:r>
          </a:p>
        </p:txBody>
      </p:sp>
      <p:sp>
        <p:nvSpPr>
          <p:cNvPr id="2" name="Footer Placeholder 1">
            <a:extLst>
              <a:ext uri="{FF2B5EF4-FFF2-40B4-BE49-F238E27FC236}">
                <a16:creationId xmlns:a16="http://schemas.microsoft.com/office/drawing/2014/main" id="{3D672058-D33E-4C98-BBC9-07730B40DEEA}"/>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tint val="75000"/>
                </a:srgbClr>
              </a:solidFill>
              <a:effectLst/>
              <a:uLnTx/>
              <a:uFillTx/>
              <a:latin typeface="Segoe UI"/>
              <a:ea typeface="+mn-ea"/>
              <a:cs typeface="+mn-cs"/>
            </a:endParaRPr>
          </a:p>
        </p:txBody>
      </p:sp>
      <p:pic>
        <p:nvPicPr>
          <p:cNvPr id="4" name="Picture 2" descr="May be an image of one or more people, people sitting and indoor">
            <a:extLst>
              <a:ext uri="{FF2B5EF4-FFF2-40B4-BE49-F238E27FC236}">
                <a16:creationId xmlns:a16="http://schemas.microsoft.com/office/drawing/2014/main" id="{F874322C-4A2B-5B71-19BE-74E4BD889FD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07370" y="1188850"/>
            <a:ext cx="6720448" cy="44802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55D8812-B0EF-127F-6959-787DA8AB0739}"/>
              </a:ext>
            </a:extLst>
          </p:cNvPr>
          <p:cNvSpPr txBox="1"/>
          <p:nvPr/>
        </p:nvSpPr>
        <p:spPr>
          <a:xfrm>
            <a:off x="432582" y="282209"/>
            <a:ext cx="6738424"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0E6FF">
                    <a:lumMod val="75000"/>
                  </a:srgbClr>
                </a:solidFill>
                <a:effectLst/>
                <a:uLnTx/>
                <a:uFillTx/>
                <a:latin typeface="Segoe UI"/>
                <a:ea typeface="+mn-ea"/>
                <a:cs typeface="+mn-cs"/>
              </a:rPr>
              <a:t>Necessity is the mother of invention</a:t>
            </a:r>
          </a:p>
        </p:txBody>
      </p:sp>
    </p:spTree>
    <p:extLst>
      <p:ext uri="{BB962C8B-B14F-4D97-AF65-F5344CB8AC3E}">
        <p14:creationId xmlns:p14="http://schemas.microsoft.com/office/powerpoint/2010/main" val="1471538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noGrp="1"/>
          </p:cNvSpPr>
          <p:nvPr>
            <p:ph type="title" idx="4294967295"/>
          </p:nvPr>
        </p:nvSpPr>
        <p:spPr>
          <a:xfrm>
            <a:off x="410528" y="386771"/>
            <a:ext cx="11018520"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8D4"/>
                </a:solidFill>
                <a:effectLst/>
                <a:uLnTx/>
                <a:uFillTx/>
                <a:latin typeface="Segoe UI Semibold"/>
                <a:ea typeface="+mn-ea"/>
                <a:cs typeface="Segoe UI" pitchFamily="34" charset="0"/>
              </a:rPr>
              <a:t>Connectors and Plugins </a:t>
            </a:r>
          </a:p>
        </p:txBody>
      </p:sp>
      <p:sp>
        <p:nvSpPr>
          <p:cNvPr id="2" name="Rectangle 1">
            <a:extLst>
              <a:ext uri="{FF2B5EF4-FFF2-40B4-BE49-F238E27FC236}">
                <a16:creationId xmlns:a16="http://schemas.microsoft.com/office/drawing/2014/main" id="{FEDBA33C-E60E-4B05-9062-1AF679C225CA}"/>
              </a:ext>
            </a:extLst>
          </p:cNvPr>
          <p:cNvSpPr/>
          <p:nvPr/>
        </p:nvSpPr>
        <p:spPr bwMode="auto">
          <a:xfrm>
            <a:off x="0" y="0"/>
            <a:ext cx="12192000" cy="28652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Data Explorer &gt; Ingestion</a:t>
            </a:r>
          </a:p>
        </p:txBody>
      </p:sp>
      <p:sp>
        <p:nvSpPr>
          <p:cNvPr id="8" name="TextBox 7">
            <a:extLst>
              <a:ext uri="{FF2B5EF4-FFF2-40B4-BE49-F238E27FC236}">
                <a16:creationId xmlns:a16="http://schemas.microsoft.com/office/drawing/2014/main" id="{CA65C432-96B9-4E03-BA3A-86B5478334CE}"/>
              </a:ext>
            </a:extLst>
          </p:cNvPr>
          <p:cNvSpPr txBox="1"/>
          <p:nvPr/>
        </p:nvSpPr>
        <p:spPr>
          <a:xfrm>
            <a:off x="410528" y="1183479"/>
            <a:ext cx="10900202" cy="258532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Logic App / Power Automate:</a:t>
            </a:r>
            <a:r>
              <a:rPr kumimoji="0" lang="en-US" sz="1800" b="0" i="0" u="none" strike="noStrike" kern="1200" cap="none" spc="0" normalizeH="0" baseline="0" noProof="0" dirty="0">
                <a:ln>
                  <a:noFill/>
                </a:ln>
                <a:solidFill>
                  <a:srgbClr val="000000"/>
                </a:solidFill>
                <a:effectLst/>
                <a:uLnTx/>
                <a:uFillTx/>
                <a:latin typeface="Segoe UI"/>
                <a:ea typeface="+mn-ea"/>
                <a:cs typeface="+mn-cs"/>
              </a:rPr>
              <a:t> </a:t>
            </a:r>
            <a:r>
              <a:rPr kumimoji="0" lang="en-US" sz="1800" b="0" i="0" u="none" strike="noStrike" kern="1200" cap="none" spc="0" normalizeH="0" baseline="0" noProof="0" dirty="0" err="1">
                <a:ln>
                  <a:noFill/>
                </a:ln>
                <a:solidFill>
                  <a:srgbClr val="000000"/>
                </a:solidFill>
                <a:effectLst/>
                <a:uLnTx/>
                <a:uFillTx/>
                <a:latin typeface="Segoe UI"/>
                <a:ea typeface="+mn-ea"/>
                <a:cs typeface="+mn-cs"/>
              </a:rPr>
              <a:t>Kust</a:t>
            </a:r>
            <a:r>
              <a:rPr lang="en-US" dirty="0">
                <a:solidFill>
                  <a:srgbClr val="000000"/>
                </a:solidFill>
                <a:latin typeface="Segoe UI"/>
              </a:rPr>
              <a:t>o (ADX) connector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The Azure Kusto connector allows users to run Kusto queries and commands automatically as part of a scheduled or triggered task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Azure Data Factory (ADF)\Synapse Pipelines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 cloud-based data service that allows you to integrate different data stores and perform activities on the data. Supported activities for ADX: Copy, Lookup, Command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Copy in bulk from a database template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Mapping Data Flow</a:t>
            </a:r>
          </a:p>
        </p:txBody>
      </p:sp>
    </p:spTree>
    <p:extLst>
      <p:ext uri="{BB962C8B-B14F-4D97-AF65-F5344CB8AC3E}">
        <p14:creationId xmlns:p14="http://schemas.microsoft.com/office/powerpoint/2010/main" val="3745606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noGrp="1"/>
          </p:cNvSpPr>
          <p:nvPr>
            <p:ph type="title" idx="4294967295"/>
          </p:nvPr>
        </p:nvSpPr>
        <p:spPr>
          <a:xfrm>
            <a:off x="410528" y="386771"/>
            <a:ext cx="11018520"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8D4"/>
                </a:solidFill>
                <a:effectLst/>
                <a:uLnTx/>
                <a:uFillTx/>
                <a:latin typeface="Segoe UI Semibold"/>
                <a:ea typeface="+mn-ea"/>
                <a:cs typeface="Segoe UI" pitchFamily="34" charset="0"/>
              </a:rPr>
              <a:t>Tools</a:t>
            </a:r>
          </a:p>
        </p:txBody>
      </p:sp>
      <p:sp>
        <p:nvSpPr>
          <p:cNvPr id="2" name="Rectangle 1">
            <a:extLst>
              <a:ext uri="{FF2B5EF4-FFF2-40B4-BE49-F238E27FC236}">
                <a16:creationId xmlns:a16="http://schemas.microsoft.com/office/drawing/2014/main" id="{FEDBA33C-E60E-4B05-9062-1AF679C225CA}"/>
              </a:ext>
            </a:extLst>
          </p:cNvPr>
          <p:cNvSpPr/>
          <p:nvPr/>
        </p:nvSpPr>
        <p:spPr bwMode="auto">
          <a:xfrm>
            <a:off x="0" y="0"/>
            <a:ext cx="12192000" cy="28652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Data Explorer &gt; Ingestion</a:t>
            </a:r>
          </a:p>
        </p:txBody>
      </p:sp>
      <p:sp>
        <p:nvSpPr>
          <p:cNvPr id="8" name="TextBox 7">
            <a:extLst>
              <a:ext uri="{FF2B5EF4-FFF2-40B4-BE49-F238E27FC236}">
                <a16:creationId xmlns:a16="http://schemas.microsoft.com/office/drawing/2014/main" id="{CA65C432-96B9-4E03-BA3A-86B5478334CE}"/>
              </a:ext>
            </a:extLst>
          </p:cNvPr>
          <p:cNvSpPr txBox="1"/>
          <p:nvPr/>
        </p:nvSpPr>
        <p:spPr>
          <a:xfrm>
            <a:off x="410528" y="1183479"/>
            <a:ext cx="1133888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Light Ingest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CLI Command tool to ingest data from Azure Storage into ADX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Backfill </a:t>
            </a:r>
          </a:p>
        </p:txBody>
      </p:sp>
      <p:pic>
        <p:nvPicPr>
          <p:cNvPr id="1026" name="Picture 2" descr="Command line help for LightIngest.">
            <a:extLst>
              <a:ext uri="{FF2B5EF4-FFF2-40B4-BE49-F238E27FC236}">
                <a16:creationId xmlns:a16="http://schemas.microsoft.com/office/drawing/2014/main" id="{8B4DDFA4-CF62-4A01-AF8A-4EC1FBAEAF9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454353" y="4700891"/>
            <a:ext cx="5251236" cy="120758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C0480BC-6496-4758-A293-5F3B91681ECE}"/>
              </a:ext>
            </a:extLst>
          </p:cNvPr>
          <p:cNvSpPr txBox="1"/>
          <p:nvPr/>
        </p:nvSpPr>
        <p:spPr>
          <a:xfrm>
            <a:off x="410528" y="6101897"/>
            <a:ext cx="1090020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See More: </a:t>
            </a:r>
            <a:r>
              <a:rPr kumimoji="0" lang="en-US" sz="1800" b="0" i="0" u="none" strike="noStrike" kern="1200" cap="none" spc="0" normalizeH="0" baseline="0" noProof="0">
                <a:ln>
                  <a:noFill/>
                </a:ln>
                <a:solidFill>
                  <a:srgbClr val="000000"/>
                </a:solidFill>
                <a:effectLst/>
                <a:uLnTx/>
                <a:uFillTx/>
                <a:latin typeface="Segoe UI"/>
                <a:ea typeface="+mn-ea"/>
                <a:cs typeface="+mn-cs"/>
                <a:hlinkClick r:id="rId4"/>
              </a:rPr>
              <a:t>How to ingest data using CreationTime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93C5B140-BAC3-402E-9AAB-2257288533AF}"/>
              </a:ext>
            </a:extLst>
          </p:cNvPr>
          <p:cNvSpPr txBox="1"/>
          <p:nvPr/>
        </p:nvSpPr>
        <p:spPr>
          <a:xfrm>
            <a:off x="410528" y="2199142"/>
            <a:ext cx="11338886" cy="2308324"/>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LightIngest "Data Source=https://ingest-demo.westus.kusto.windows.net;AAD Federated Security=True"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db:demo</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table:Trips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-source:"" -pattern:"*.csv.gz"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format:csv</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-limit:2 -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ignoreFirst:true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-cr:10.0 -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dontWait:true</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LightIngest "Data Source=https://ingest-demo.eastus.kusto.windows.net;AAD Federated Security=True"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db:demo</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table:Trips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-source:"https://demo.blob.core.windows.net/adx" -</a:t>
            </a:r>
            <a:r>
              <a:rPr kumimoji="0" lang="en-US" sz="1800" b="0" i="0" u="none" strike="noStrike" kern="1200" cap="none" spc="0" normalizeH="0" baseline="0" noProof="0" dirty="0" err="1">
                <a:ln>
                  <a:noFill/>
                </a:ln>
                <a:solidFill>
                  <a:srgbClr val="000000"/>
                </a:solidFill>
                <a:effectLst/>
                <a:highlight>
                  <a:srgbClr val="FFFF00"/>
                </a:highlight>
                <a:uLnTx/>
                <a:uFillTx/>
                <a:latin typeface="Consolas" panose="020B0609020204030204" pitchFamily="49" charset="0"/>
                <a:ea typeface="+mn-ea"/>
                <a:cs typeface="+mn-cs"/>
              </a:rPr>
              <a:t>creationTimePattern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:"'historicalvalues'</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yyyyMMdd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'.parquet'" -pattern:"*.parquet"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format:parquet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-limit:2 -cr:10.0 -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dontWait:true</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1876737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noGrp="1"/>
          </p:cNvSpPr>
          <p:nvPr>
            <p:ph type="title" idx="4294967295"/>
          </p:nvPr>
        </p:nvSpPr>
        <p:spPr>
          <a:xfrm>
            <a:off x="410528" y="386771"/>
            <a:ext cx="11018520"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8D4"/>
                </a:solidFill>
                <a:effectLst/>
                <a:uLnTx/>
                <a:uFillTx/>
                <a:latin typeface="Segoe UI Semibold"/>
                <a:ea typeface="+mn-ea"/>
                <a:cs typeface="Segoe UI" pitchFamily="34" charset="0"/>
              </a:rPr>
              <a:t>Light Ingest CLI</a:t>
            </a:r>
          </a:p>
        </p:txBody>
      </p:sp>
      <p:sp>
        <p:nvSpPr>
          <p:cNvPr id="2" name="Rectangle 1">
            <a:extLst>
              <a:ext uri="{FF2B5EF4-FFF2-40B4-BE49-F238E27FC236}">
                <a16:creationId xmlns:a16="http://schemas.microsoft.com/office/drawing/2014/main" id="{FEDBA33C-E60E-4B05-9062-1AF679C225CA}"/>
              </a:ext>
            </a:extLst>
          </p:cNvPr>
          <p:cNvSpPr/>
          <p:nvPr/>
        </p:nvSpPr>
        <p:spPr bwMode="auto">
          <a:xfrm>
            <a:off x="0" y="0"/>
            <a:ext cx="12192000" cy="28652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Data Explorer &gt; Ingestion</a:t>
            </a:r>
          </a:p>
        </p:txBody>
      </p:sp>
      <p:pic>
        <p:nvPicPr>
          <p:cNvPr id="3" name="Picture 2" descr="LightIngest.exe example">
            <a:extLst>
              <a:ext uri="{FF2B5EF4-FFF2-40B4-BE49-F238E27FC236}">
                <a16:creationId xmlns:a16="http://schemas.microsoft.com/office/drawing/2014/main" id="{48F9CC2D-076D-4450-8FB9-A5011FFCD6A9}"/>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765362" y="917902"/>
            <a:ext cx="8661275" cy="5940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44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CFEB7-36D4-445A-87E2-98E5AC5F605F}"/>
              </a:ext>
            </a:extLst>
          </p:cNvPr>
          <p:cNvSpPr>
            <a:spLocks noGrp="1"/>
          </p:cNvSpPr>
          <p:nvPr>
            <p:ph type="title"/>
          </p:nvPr>
        </p:nvSpPr>
        <p:spPr>
          <a:xfrm>
            <a:off x="455994" y="941693"/>
            <a:ext cx="7454643" cy="706486"/>
          </a:xfrm>
        </p:spPr>
        <p:txBody>
          <a:bodyPr/>
          <a:lstStyle/>
          <a:p>
            <a:r>
              <a:rPr lang="en-US"/>
              <a:t>Demo*</a:t>
            </a:r>
          </a:p>
        </p:txBody>
      </p:sp>
      <p:sp>
        <p:nvSpPr>
          <p:cNvPr id="7" name="TextBox 6">
            <a:extLst>
              <a:ext uri="{FF2B5EF4-FFF2-40B4-BE49-F238E27FC236}">
                <a16:creationId xmlns:a16="http://schemas.microsoft.com/office/drawing/2014/main" id="{B14958DC-35F9-4BEE-A869-E2D311E538DD}"/>
              </a:ext>
            </a:extLst>
          </p:cNvPr>
          <p:cNvSpPr txBox="1"/>
          <p:nvPr/>
        </p:nvSpPr>
        <p:spPr>
          <a:xfrm>
            <a:off x="0" y="6550223"/>
            <a:ext cx="671688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 Estimate 5-10 minutes</a:t>
            </a:r>
          </a:p>
        </p:txBody>
      </p:sp>
      <p:sp>
        <p:nvSpPr>
          <p:cNvPr id="6" name="Content Placeholder 2">
            <a:extLst>
              <a:ext uri="{FF2B5EF4-FFF2-40B4-BE49-F238E27FC236}">
                <a16:creationId xmlns:a16="http://schemas.microsoft.com/office/drawing/2014/main" id="{92EB040B-1BF3-4171-8EBF-F8DFED9BD150}"/>
              </a:ext>
            </a:extLst>
          </p:cNvPr>
          <p:cNvSpPr txBox="1">
            <a:spLocks/>
          </p:cNvSpPr>
          <p:nvPr/>
        </p:nvSpPr>
        <p:spPr>
          <a:xfrm>
            <a:off x="455994" y="1951672"/>
            <a:ext cx="10642930" cy="2031325"/>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FFFFFF"/>
                </a:solidFill>
                <a:effectLst/>
                <a:uLnTx/>
                <a:uFillTx/>
                <a:latin typeface="Segoe UI"/>
                <a:ea typeface="+mn-ea"/>
                <a:cs typeface="+mn-cs"/>
                <a:hlinkClick r:id="rId3"/>
              </a:rPr>
              <a:t>One-click</a:t>
            </a:r>
            <a:r>
              <a:rPr kumimoji="0" lang="en-US" sz="2000" b="0" i="0" u="none" strike="noStrike" kern="1200" cap="none" spc="-49" normalizeH="0" baseline="0" noProof="0" dirty="0">
                <a:ln>
                  <a:noFill/>
                </a:ln>
                <a:solidFill>
                  <a:srgbClr val="FFFFFF"/>
                </a:solidFill>
                <a:effectLst/>
                <a:uLnTx/>
                <a:uFillTx/>
                <a:latin typeface="Segoe UI"/>
                <a:ea typeface="+mn-ea"/>
                <a:cs typeface="+mn-cs"/>
              </a:rPr>
              <a:t> ingestion </a:t>
            </a:r>
            <a:r>
              <a:rPr kumimoji="0" lang="en-US" sz="2000" b="0" i="0" u="none" strike="noStrike" kern="1200" cap="none" spc="-49" normalizeH="0" baseline="0" noProof="0" dirty="0">
                <a:ln>
                  <a:noFill/>
                </a:ln>
                <a:solidFill>
                  <a:srgbClr val="FFFFFF"/>
                </a:solidFill>
                <a:effectLst/>
                <a:uLnTx/>
                <a:uFillTx/>
                <a:latin typeface="Segoe UI"/>
                <a:ea typeface="+mn-ea"/>
                <a:cs typeface="+mn-cs"/>
                <a:hlinkClick r:id="rId4"/>
              </a:rPr>
              <a:t>CSV</a:t>
            </a:r>
            <a:r>
              <a:rPr kumimoji="0" lang="en-US" sz="2000" b="0" i="0" u="none" strike="noStrike" kern="1200" cap="none" spc="-49" normalizeH="0" baseline="0" noProof="0" dirty="0">
                <a:ln>
                  <a:noFill/>
                </a:ln>
                <a:solidFill>
                  <a:srgbClr val="FFFFFF"/>
                </a:solidFill>
                <a:effectLst/>
                <a:uLnTx/>
                <a:uFillTx/>
                <a:latin typeface="Segoe UI"/>
                <a:ea typeface="+mn-ea"/>
                <a:cs typeface="+mn-cs"/>
              </a:rPr>
              <a:t> </a:t>
            </a: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2000" b="0" i="0" u="none" strike="noStrike" kern="1200" cap="none" spc="-49" normalizeH="0" baseline="0" noProof="0" dirty="0">
              <a:ln>
                <a:noFill/>
              </a:ln>
              <a:solidFill>
                <a:srgbClr val="FFFFFF"/>
              </a:solidFill>
              <a:effectLst/>
              <a:uLnTx/>
              <a:uFillTx/>
              <a:latin typeface="Segoe UI"/>
              <a:ea typeface="+mn-ea"/>
              <a:cs typeface="+mn-cs"/>
            </a:endParaRP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FFFFFF"/>
                </a:solidFill>
                <a:effectLst/>
                <a:uLnTx/>
                <a:uFillTx/>
                <a:latin typeface="Consolas" panose="020B0609020204030204" pitchFamily="49" charset="0"/>
                <a:ea typeface="+mn-ea"/>
                <a:cs typeface="+mn-cs"/>
              </a:rPr>
              <a:t>.create table ingestion </a:t>
            </a:r>
            <a:r>
              <a:rPr kumimoji="0" lang="en-US" sz="2000" b="0" i="0" u="none" strike="noStrike" kern="1200" cap="none" spc="-49" normalizeH="0" baseline="0" noProof="0" dirty="0" err="1">
                <a:ln>
                  <a:noFill/>
                </a:ln>
                <a:solidFill>
                  <a:srgbClr val="FFFFFF"/>
                </a:solidFill>
                <a:effectLst/>
                <a:uLnTx/>
                <a:uFillTx/>
                <a:latin typeface="Consolas" panose="020B0609020204030204" pitchFamily="49" charset="0"/>
                <a:ea typeface="+mn-ea"/>
                <a:cs typeface="+mn-cs"/>
                <a:hlinkClick r:id="rId5"/>
              </a:rPr>
              <a:t>json</a:t>
            </a:r>
            <a:r>
              <a:rPr kumimoji="0" lang="en-US" sz="2000" b="0" i="0" u="none" strike="noStrike" kern="1200" cap="none" spc="-49" normalizeH="0" baseline="0" noProof="0" dirty="0">
                <a:ln>
                  <a:noFill/>
                </a:ln>
                <a:solidFill>
                  <a:srgbClr val="FFFFFF"/>
                </a:solidFill>
                <a:effectLst/>
                <a:uLnTx/>
                <a:uFillTx/>
                <a:latin typeface="Consolas" panose="020B0609020204030204" pitchFamily="49" charset="0"/>
                <a:ea typeface="+mn-ea"/>
                <a:cs typeface="+mn-cs"/>
              </a:rPr>
              <a:t> mapping</a:t>
            </a: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2000" b="0" i="0" u="none" strike="noStrike" kern="1200" cap="none" spc="-49" normalizeH="0" baseline="0" noProof="0" dirty="0">
              <a:ln>
                <a:noFill/>
              </a:ln>
              <a:solidFill>
                <a:srgbClr val="FFFFFF"/>
              </a:solidFill>
              <a:effectLst/>
              <a:uLnTx/>
              <a:uFillTx/>
              <a:latin typeface="Segoe UI"/>
              <a:ea typeface="+mn-ea"/>
              <a:cs typeface="+mn-cs"/>
            </a:endParaRP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FFFFFF"/>
                </a:solidFill>
                <a:effectLst/>
                <a:uLnTx/>
                <a:uFillTx/>
                <a:latin typeface="Consolas" panose="020B0609020204030204" pitchFamily="49" charset="0"/>
                <a:ea typeface="+mn-ea"/>
                <a:cs typeface="+mn-cs"/>
              </a:rPr>
              <a:t>.</a:t>
            </a:r>
            <a:r>
              <a:rPr kumimoji="0" lang="en-US" sz="2000" b="0" i="0" u="none" strike="noStrike" kern="1200" cap="none" spc="-49" normalizeH="0" baseline="0" noProof="0" dirty="0">
                <a:ln>
                  <a:noFill/>
                </a:ln>
                <a:solidFill>
                  <a:srgbClr val="FFFFFF"/>
                </a:solidFill>
                <a:effectLst/>
                <a:uLnTx/>
                <a:uFillTx/>
                <a:latin typeface="Consolas" panose="020B0609020204030204" pitchFamily="49" charset="0"/>
                <a:ea typeface="+mn-ea"/>
                <a:cs typeface="+mn-cs"/>
                <a:hlinkClick r:id="rId6"/>
              </a:rPr>
              <a:t>ingest</a:t>
            </a:r>
            <a:r>
              <a:rPr kumimoji="0" lang="en-US" sz="2000" b="0" i="0" u="none" strike="noStrike" kern="1200" cap="none" spc="-49" normalizeH="0" baseline="0" noProof="0" dirty="0">
                <a:ln>
                  <a:noFill/>
                </a:ln>
                <a:solidFill>
                  <a:srgbClr val="FFFFFF"/>
                </a:solidFill>
                <a:effectLst/>
                <a:uLnTx/>
                <a:uFillTx/>
                <a:latin typeface="Consolas" panose="020B0609020204030204" pitchFamily="49" charset="0"/>
                <a:ea typeface="+mn-ea"/>
                <a:cs typeface="+mn-cs"/>
              </a:rPr>
              <a:t> into table from blob</a:t>
            </a: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2000" b="0" i="0" u="none" strike="noStrike" kern="1200" cap="none" spc="-49"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7721053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5FD93-3712-46AD-8F35-37291D1201C0}"/>
              </a:ext>
            </a:extLst>
          </p:cNvPr>
          <p:cNvSpPr>
            <a:spLocks noGrp="1"/>
          </p:cNvSpPr>
          <p:nvPr>
            <p:ph type="title"/>
          </p:nvPr>
        </p:nvSpPr>
        <p:spPr/>
        <p:txBody>
          <a:bodyPr/>
          <a:lstStyle/>
          <a:p>
            <a:r>
              <a:rPr lang="en-US"/>
              <a:t>Knowledge check - Azure Data Explorer</a:t>
            </a:r>
          </a:p>
        </p:txBody>
      </p:sp>
      <p:sp>
        <p:nvSpPr>
          <p:cNvPr id="4" name="Content Placeholder 2">
            <a:extLst>
              <a:ext uri="{FF2B5EF4-FFF2-40B4-BE49-F238E27FC236}">
                <a16:creationId xmlns:a16="http://schemas.microsoft.com/office/drawing/2014/main" id="{861350D8-578D-427F-87E2-B343DBD45AB3}"/>
              </a:ext>
            </a:extLst>
          </p:cNvPr>
          <p:cNvSpPr txBox="1">
            <a:spLocks/>
          </p:cNvSpPr>
          <p:nvPr/>
        </p:nvSpPr>
        <p:spPr>
          <a:xfrm>
            <a:off x="455995" y="1241059"/>
            <a:ext cx="10562843" cy="5447645"/>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7325"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49" normalizeH="0" baseline="0" noProof="0">
                <a:ln>
                  <a:noFill/>
                </a:ln>
                <a:solidFill>
                  <a:srgbClr val="000000"/>
                </a:solidFill>
                <a:effectLst/>
                <a:uLnTx/>
                <a:uFillTx/>
                <a:latin typeface="Segoe UI"/>
                <a:ea typeface="+mn-ea"/>
                <a:cs typeface="+mn-cs"/>
              </a:rPr>
              <a:t>What best describes the ADX?</a:t>
            </a:r>
          </a:p>
          <a:p>
            <a:pPr marL="644525" marR="0" lvl="0" indent="-457200" algn="l" defTabSz="914367" rtl="0" eaLnBrk="1" fontAlgn="auto" latinLnBrk="0" hangingPunct="1">
              <a:lnSpc>
                <a:spcPct val="100000"/>
              </a:lnSpc>
              <a:spcBef>
                <a:spcPts val="0"/>
              </a:spcBef>
              <a:spcAft>
                <a:spcPts val="0"/>
              </a:spcAft>
              <a:buClrTx/>
              <a:buSzPct val="90000"/>
              <a:buFont typeface="+mj-lt"/>
              <a:buAutoNum type="alphaLcParenR"/>
              <a:tabLst/>
              <a:defRPr/>
            </a:pPr>
            <a:r>
              <a:rPr kumimoji="0" lang="en-US" sz="1800" b="0" i="0" u="none" strike="noStrike" kern="1200" cap="none" spc="-49" normalizeH="0" baseline="0" noProof="0">
                <a:ln>
                  <a:noFill/>
                </a:ln>
                <a:solidFill>
                  <a:srgbClr val="000000"/>
                </a:solidFill>
                <a:effectLst/>
                <a:uLnTx/>
                <a:uFillTx/>
                <a:latin typeface="Segoe UI"/>
                <a:ea typeface="+mn-ea"/>
                <a:cs typeface="+mn-cs"/>
              </a:rPr>
              <a:t>Big data storage data optimized for batching non-interactive queries.</a:t>
            </a:r>
          </a:p>
          <a:p>
            <a:pPr marL="644525" marR="0" lvl="0" indent="-457200" algn="l" defTabSz="914367" rtl="0" eaLnBrk="1" fontAlgn="auto" latinLnBrk="0" hangingPunct="1">
              <a:lnSpc>
                <a:spcPct val="100000"/>
              </a:lnSpc>
              <a:spcBef>
                <a:spcPts val="0"/>
              </a:spcBef>
              <a:spcAft>
                <a:spcPts val="0"/>
              </a:spcAft>
              <a:buClrTx/>
              <a:buSzPct val="90000"/>
              <a:buFont typeface="+mj-lt"/>
              <a:buAutoNum type="alphaLcParenR"/>
              <a:tabLst/>
              <a:defRPr/>
            </a:pPr>
            <a:r>
              <a:rPr kumimoji="0" lang="en-US" sz="1800" b="0" i="0" u="none" strike="noStrike" kern="1200" cap="none" spc="-49" normalizeH="0" baseline="0" noProof="0">
                <a:ln>
                  <a:noFill/>
                </a:ln>
                <a:solidFill>
                  <a:srgbClr val="000000"/>
                </a:solidFill>
                <a:effectLst/>
                <a:uLnTx/>
                <a:uFillTx/>
                <a:latin typeface="Segoe UI"/>
                <a:ea typeface="+mn-ea"/>
                <a:cs typeface="+mn-cs"/>
              </a:rPr>
              <a:t>Big data solution for data transformations.</a:t>
            </a:r>
          </a:p>
          <a:p>
            <a:pPr marL="644525" marR="0" lvl="0" indent="-457200" algn="l" defTabSz="914367" rtl="0" eaLnBrk="1" fontAlgn="auto" latinLnBrk="0" hangingPunct="1">
              <a:lnSpc>
                <a:spcPct val="100000"/>
              </a:lnSpc>
              <a:spcBef>
                <a:spcPts val="0"/>
              </a:spcBef>
              <a:spcAft>
                <a:spcPts val="0"/>
              </a:spcAft>
              <a:buClrTx/>
              <a:buSzPct val="90000"/>
              <a:buFont typeface="+mj-lt"/>
              <a:buAutoNum type="alphaLcParenR"/>
              <a:tabLst/>
              <a:defRPr/>
            </a:pPr>
            <a:r>
              <a:rPr kumimoji="0" lang="en-US" sz="1800" b="0" i="0" u="none" strike="noStrike" kern="1200" cap="none" spc="-49" normalizeH="0" baseline="0" noProof="0">
                <a:ln>
                  <a:noFill/>
                </a:ln>
                <a:solidFill>
                  <a:srgbClr val="000000"/>
                </a:solidFill>
                <a:effectLst/>
                <a:uLnTx/>
                <a:uFillTx/>
                <a:latin typeface="Segoe UI"/>
                <a:ea typeface="+mn-ea"/>
                <a:cs typeface="+mn-cs"/>
              </a:rPr>
              <a:t>Big data analytics cloud platform optimized for high volume, interactive queries.</a:t>
            </a:r>
          </a:p>
          <a:p>
            <a:pPr marL="187325"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800" b="0" i="0" u="none" strike="noStrike" kern="1200" cap="none" spc="-49" normalizeH="0" baseline="0" noProof="0">
              <a:ln>
                <a:noFill/>
              </a:ln>
              <a:solidFill>
                <a:srgbClr val="000000"/>
              </a:solidFill>
              <a:effectLst/>
              <a:uLnTx/>
              <a:uFillTx/>
              <a:latin typeface="Segoe UI"/>
              <a:ea typeface="+mn-ea"/>
              <a:cs typeface="+mn-cs"/>
            </a:endParaRPr>
          </a:p>
          <a:p>
            <a:pPr marL="187325"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49" normalizeH="0" baseline="0" noProof="0">
                <a:ln>
                  <a:noFill/>
                </a:ln>
                <a:solidFill>
                  <a:srgbClr val="000000"/>
                </a:solidFill>
                <a:effectLst/>
                <a:uLnTx/>
                <a:uFillTx/>
                <a:latin typeface="Segoe UI"/>
                <a:ea typeface="+mn-ea"/>
                <a:cs typeface="+mn-cs"/>
              </a:rPr>
              <a:t>What is a </a:t>
            </a:r>
            <a:r>
              <a:rPr kumimoji="0" lang="en-US" sz="1800" b="1" i="0" u="sng" strike="noStrike" kern="1200" cap="none" spc="-49" normalizeH="0" baseline="0" noProof="0">
                <a:ln>
                  <a:noFill/>
                </a:ln>
                <a:solidFill>
                  <a:srgbClr val="000000"/>
                </a:solidFill>
                <a:effectLst/>
                <a:uLnTx/>
                <a:uFillTx/>
                <a:latin typeface="Segoe UI"/>
                <a:ea typeface="+mn-ea"/>
                <a:cs typeface="+mn-cs"/>
              </a:rPr>
              <a:t>control</a:t>
            </a:r>
            <a:r>
              <a:rPr kumimoji="0" lang="en-US" sz="1800" b="1" i="0" u="none" strike="noStrike" kern="1200" cap="none" spc="-49" normalizeH="0" baseline="0" noProof="0">
                <a:ln>
                  <a:noFill/>
                </a:ln>
                <a:solidFill>
                  <a:srgbClr val="000000"/>
                </a:solidFill>
                <a:effectLst/>
                <a:uLnTx/>
                <a:uFillTx/>
                <a:latin typeface="Segoe UI"/>
                <a:ea typeface="+mn-ea"/>
                <a:cs typeface="+mn-cs"/>
              </a:rPr>
              <a:t> command in ADX?</a:t>
            </a:r>
          </a:p>
          <a:p>
            <a:pPr marL="644525" marR="0" lvl="0" indent="-457200" algn="l" defTabSz="914367" rtl="0" eaLnBrk="1" fontAlgn="auto" latinLnBrk="0" hangingPunct="1">
              <a:lnSpc>
                <a:spcPct val="100000"/>
              </a:lnSpc>
              <a:spcBef>
                <a:spcPts val="0"/>
              </a:spcBef>
              <a:spcAft>
                <a:spcPts val="0"/>
              </a:spcAft>
              <a:buClrTx/>
              <a:buSzPct val="90000"/>
              <a:buFont typeface="+mj-lt"/>
              <a:buAutoNum type="alphaLcParenR"/>
              <a:tabLst/>
              <a:defRPr/>
            </a:pPr>
            <a:r>
              <a:rPr kumimoji="0" lang="en-US" sz="1800" b="0" i="0" u="none" strike="noStrike" kern="1200" cap="none" spc="-49" normalizeH="0" baseline="0" noProof="0">
                <a:ln>
                  <a:noFill/>
                </a:ln>
                <a:solidFill>
                  <a:srgbClr val="000000"/>
                </a:solidFill>
                <a:effectLst/>
                <a:uLnTx/>
                <a:uFillTx/>
                <a:latin typeface="Segoe UI"/>
                <a:ea typeface="+mn-ea"/>
                <a:cs typeface="+mn-cs"/>
              </a:rPr>
              <a:t>Control commands can be used for maintenance and policy tasks.</a:t>
            </a:r>
          </a:p>
          <a:p>
            <a:pPr marL="644525" marR="0" lvl="0" indent="-457200" algn="l" defTabSz="914367" rtl="0" eaLnBrk="1" fontAlgn="auto" latinLnBrk="0" hangingPunct="1">
              <a:lnSpc>
                <a:spcPct val="100000"/>
              </a:lnSpc>
              <a:spcBef>
                <a:spcPts val="0"/>
              </a:spcBef>
              <a:spcAft>
                <a:spcPts val="0"/>
              </a:spcAft>
              <a:buClrTx/>
              <a:buSzPct val="90000"/>
              <a:buFont typeface="+mj-lt"/>
              <a:buAutoNum type="alphaLcParenR"/>
              <a:tabLst/>
              <a:defRPr/>
            </a:pPr>
            <a:r>
              <a:rPr kumimoji="0" lang="en-US" sz="1800" b="0" i="0" u="none" strike="noStrike" kern="1200" cap="none" spc="-49" normalizeH="0" baseline="0" noProof="0">
                <a:ln>
                  <a:noFill/>
                </a:ln>
                <a:solidFill>
                  <a:srgbClr val="000000"/>
                </a:solidFill>
                <a:effectLst/>
                <a:uLnTx/>
                <a:uFillTx/>
                <a:latin typeface="Segoe UI"/>
                <a:ea typeface="+mn-ea"/>
                <a:cs typeface="+mn-cs"/>
              </a:rPr>
              <a:t>A query.</a:t>
            </a:r>
          </a:p>
          <a:p>
            <a:pPr marL="644525" marR="0" lvl="0" indent="-457200" algn="l" defTabSz="914367" rtl="0" eaLnBrk="1" fontAlgn="auto" latinLnBrk="0" hangingPunct="1">
              <a:lnSpc>
                <a:spcPct val="100000"/>
              </a:lnSpc>
              <a:spcBef>
                <a:spcPts val="0"/>
              </a:spcBef>
              <a:spcAft>
                <a:spcPts val="0"/>
              </a:spcAft>
              <a:buClrTx/>
              <a:buSzPct val="90000"/>
              <a:buFont typeface="+mj-lt"/>
              <a:buAutoNum type="alphaLcParenR"/>
              <a:tabLst/>
              <a:defRPr/>
            </a:pPr>
            <a:r>
              <a:rPr kumimoji="0" lang="en-US" sz="1800" b="0" i="0" u="none" strike="noStrike" kern="1200" cap="none" spc="-49" normalizeH="0" baseline="0" noProof="0">
                <a:ln>
                  <a:noFill/>
                </a:ln>
                <a:solidFill>
                  <a:srgbClr val="000000"/>
                </a:solidFill>
                <a:effectLst/>
                <a:uLnTx/>
                <a:uFillTx/>
                <a:latin typeface="Segoe UI"/>
                <a:ea typeface="+mn-ea"/>
                <a:cs typeface="+mn-cs"/>
              </a:rPr>
              <a:t>A way to visualize data.</a:t>
            </a:r>
          </a:p>
          <a:p>
            <a:pPr marL="187325"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800" b="0" i="0" u="none" strike="noStrike" kern="1200" cap="none" spc="-49" normalizeH="0" baseline="0" noProof="0">
              <a:ln>
                <a:noFill/>
              </a:ln>
              <a:solidFill>
                <a:srgbClr val="000000"/>
              </a:solidFill>
              <a:effectLst/>
              <a:uLnTx/>
              <a:uFillTx/>
              <a:latin typeface="Segoe UI"/>
              <a:ea typeface="+mn-ea"/>
              <a:cs typeface="+mn-cs"/>
            </a:endParaRPr>
          </a:p>
          <a:p>
            <a:pPr marL="187325"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49" normalizeH="0" baseline="0" noProof="0">
                <a:ln>
                  <a:noFill/>
                </a:ln>
                <a:solidFill>
                  <a:srgbClr val="000000"/>
                </a:solidFill>
                <a:effectLst/>
                <a:uLnTx/>
                <a:uFillTx/>
                <a:latin typeface="Segoe UI"/>
                <a:ea typeface="+mn-ea"/>
                <a:cs typeface="+mn-cs"/>
              </a:rPr>
              <a:t>Which of the following is an </a:t>
            </a:r>
            <a:r>
              <a:rPr kumimoji="0" lang="en-US" sz="1800" b="1" i="0" u="sng" strike="noStrike" kern="1200" cap="none" spc="-49" normalizeH="0" baseline="0" noProof="0">
                <a:ln>
                  <a:noFill/>
                </a:ln>
                <a:solidFill>
                  <a:srgbClr val="000000"/>
                </a:solidFill>
                <a:effectLst/>
                <a:uLnTx/>
                <a:uFillTx/>
                <a:latin typeface="Segoe UI"/>
                <a:ea typeface="+mn-ea"/>
                <a:cs typeface="+mn-cs"/>
              </a:rPr>
              <a:t>appropriate</a:t>
            </a:r>
            <a:r>
              <a:rPr kumimoji="0" lang="en-US" sz="1800" b="1" i="0" u="none" strike="noStrike" kern="1200" cap="none" spc="-49" normalizeH="0" baseline="0" noProof="0">
                <a:ln>
                  <a:noFill/>
                </a:ln>
                <a:solidFill>
                  <a:srgbClr val="000000"/>
                </a:solidFill>
                <a:effectLst/>
                <a:uLnTx/>
                <a:uFillTx/>
                <a:latin typeface="Segoe UI"/>
                <a:ea typeface="+mn-ea"/>
                <a:cs typeface="+mn-cs"/>
              </a:rPr>
              <a:t> use case for ADX?</a:t>
            </a:r>
          </a:p>
          <a:p>
            <a:pPr marL="644525" marR="0" lvl="0" indent="-457200" algn="l" defTabSz="914367" rtl="0" eaLnBrk="1" fontAlgn="auto" latinLnBrk="0" hangingPunct="1">
              <a:lnSpc>
                <a:spcPct val="100000"/>
              </a:lnSpc>
              <a:spcBef>
                <a:spcPts val="0"/>
              </a:spcBef>
              <a:spcAft>
                <a:spcPts val="0"/>
              </a:spcAft>
              <a:buClrTx/>
              <a:buSzPct val="90000"/>
              <a:buFont typeface="+mj-lt"/>
              <a:buAutoNum type="alphaLcParenR"/>
              <a:tabLst/>
              <a:defRPr/>
            </a:pPr>
            <a:r>
              <a:rPr kumimoji="0" lang="en-US" sz="1800" b="0" i="0" u="none" strike="noStrike" kern="1200" cap="none" spc="-49" normalizeH="0" baseline="0" noProof="0">
                <a:ln>
                  <a:noFill/>
                </a:ln>
                <a:solidFill>
                  <a:srgbClr val="000000"/>
                </a:solidFill>
                <a:effectLst/>
                <a:uLnTx/>
                <a:uFillTx/>
                <a:latin typeface="Segoe UI"/>
                <a:ea typeface="+mn-ea"/>
                <a:cs typeface="+mn-cs"/>
              </a:rPr>
              <a:t>Log and Text analytics</a:t>
            </a:r>
          </a:p>
          <a:p>
            <a:pPr marL="644525" marR="0" lvl="0" indent="-457200" algn="l" defTabSz="914367" rtl="0" eaLnBrk="1" fontAlgn="auto" latinLnBrk="0" hangingPunct="1">
              <a:lnSpc>
                <a:spcPct val="100000"/>
              </a:lnSpc>
              <a:spcBef>
                <a:spcPts val="0"/>
              </a:spcBef>
              <a:spcAft>
                <a:spcPts val="0"/>
              </a:spcAft>
              <a:buClrTx/>
              <a:buSzPct val="90000"/>
              <a:buFont typeface="+mj-lt"/>
              <a:buAutoNum type="alphaLcParenR"/>
              <a:tabLst/>
              <a:defRPr/>
            </a:pPr>
            <a:r>
              <a:rPr kumimoji="0" lang="en-US" sz="1800" b="0" i="0" u="none" strike="noStrike" kern="1200" cap="none" spc="-49" normalizeH="0" baseline="0" noProof="0">
                <a:ln>
                  <a:noFill/>
                </a:ln>
                <a:solidFill>
                  <a:srgbClr val="000000"/>
                </a:solidFill>
                <a:effectLst/>
                <a:uLnTx/>
                <a:uFillTx/>
                <a:latin typeface="Segoe UI"/>
                <a:ea typeface="+mn-ea"/>
                <a:cs typeface="+mn-cs"/>
              </a:rPr>
              <a:t>In-memory batching processing of petabytes of information.</a:t>
            </a:r>
          </a:p>
          <a:p>
            <a:pPr marL="644525" marR="0" lvl="0" indent="-457200" algn="l" defTabSz="914367" rtl="0" eaLnBrk="1" fontAlgn="auto" latinLnBrk="0" hangingPunct="1">
              <a:lnSpc>
                <a:spcPct val="100000"/>
              </a:lnSpc>
              <a:spcBef>
                <a:spcPts val="0"/>
              </a:spcBef>
              <a:spcAft>
                <a:spcPts val="0"/>
              </a:spcAft>
              <a:buClrTx/>
              <a:buSzPct val="90000"/>
              <a:buFont typeface="+mj-lt"/>
              <a:buAutoNum type="alphaLcParenR"/>
              <a:tabLst/>
              <a:defRPr/>
            </a:pPr>
            <a:r>
              <a:rPr kumimoji="0" lang="en-US" sz="1800" b="0" i="0" u="none" strike="noStrike" kern="1200" cap="none" spc="-49" normalizeH="0" baseline="0" noProof="0">
                <a:ln>
                  <a:noFill/>
                </a:ln>
                <a:solidFill>
                  <a:srgbClr val="000000"/>
                </a:solidFill>
                <a:effectLst/>
                <a:uLnTx/>
                <a:uFillTx/>
                <a:latin typeface="Segoe UI"/>
                <a:ea typeface="+mn-ea"/>
                <a:cs typeface="+mn-cs"/>
              </a:rPr>
              <a:t>Real-time analytics</a:t>
            </a:r>
          </a:p>
          <a:p>
            <a:pPr marL="644525" marR="0" lvl="0" indent="-457200" algn="l" defTabSz="914367" rtl="0" eaLnBrk="1" fontAlgn="auto" latinLnBrk="0" hangingPunct="1">
              <a:lnSpc>
                <a:spcPct val="100000"/>
              </a:lnSpc>
              <a:spcBef>
                <a:spcPts val="0"/>
              </a:spcBef>
              <a:spcAft>
                <a:spcPts val="0"/>
              </a:spcAft>
              <a:buClrTx/>
              <a:buSzPct val="90000"/>
              <a:buFont typeface="+mj-lt"/>
              <a:buAutoNum type="alphaLcParenR"/>
              <a:tabLst/>
              <a:defRPr/>
            </a:pPr>
            <a:endParaRPr kumimoji="0" lang="en-US" sz="1800" b="0" i="0" u="none" strike="noStrike" kern="1200" cap="none" spc="-49" normalizeH="0" baseline="0" noProof="0">
              <a:ln>
                <a:noFill/>
              </a:ln>
              <a:solidFill>
                <a:srgbClr val="000000"/>
              </a:solidFill>
              <a:effectLst/>
              <a:uLnTx/>
              <a:uFillTx/>
              <a:latin typeface="Segoe UI"/>
              <a:ea typeface="+mn-ea"/>
              <a:cs typeface="+mn-cs"/>
            </a:endParaRPr>
          </a:p>
          <a:p>
            <a:pPr marL="187325"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49" normalizeH="0" baseline="0" noProof="0">
                <a:ln>
                  <a:noFill/>
                </a:ln>
                <a:solidFill>
                  <a:srgbClr val="000000"/>
                </a:solidFill>
                <a:effectLst/>
                <a:uLnTx/>
                <a:uFillTx/>
                <a:latin typeface="Segoe UI"/>
                <a:ea typeface="+mn-ea"/>
                <a:cs typeface="+mn-cs"/>
              </a:rPr>
              <a:t>Which aspect of an extract, transform, and load (ETL) process makes it </a:t>
            </a:r>
            <a:r>
              <a:rPr kumimoji="0" lang="en-US" sz="1800" b="1" i="0" u="sng" strike="noStrike" kern="1200" cap="none" spc="-49" normalizeH="0" baseline="0" noProof="0">
                <a:ln>
                  <a:noFill/>
                </a:ln>
                <a:solidFill>
                  <a:srgbClr val="000000"/>
                </a:solidFill>
                <a:effectLst/>
                <a:uLnTx/>
                <a:uFillTx/>
                <a:latin typeface="Segoe UI"/>
                <a:ea typeface="+mn-ea"/>
                <a:cs typeface="+mn-cs"/>
              </a:rPr>
              <a:t>unsuitable</a:t>
            </a:r>
            <a:r>
              <a:rPr kumimoji="0" lang="en-US" sz="1800" b="1" i="0" u="none" strike="noStrike" kern="1200" cap="none" spc="-49" normalizeH="0" baseline="0" noProof="0">
                <a:ln>
                  <a:noFill/>
                </a:ln>
                <a:solidFill>
                  <a:srgbClr val="000000"/>
                </a:solidFill>
                <a:effectLst/>
                <a:uLnTx/>
                <a:uFillTx/>
                <a:latin typeface="Segoe UI"/>
                <a:ea typeface="+mn-ea"/>
                <a:cs typeface="+mn-cs"/>
              </a:rPr>
              <a:t> for ADX.</a:t>
            </a:r>
          </a:p>
          <a:p>
            <a:pPr marL="644525" marR="0" lvl="0" indent="-457200" algn="l" defTabSz="914367" rtl="0" eaLnBrk="1" fontAlgn="auto" latinLnBrk="0" hangingPunct="1">
              <a:lnSpc>
                <a:spcPct val="100000"/>
              </a:lnSpc>
              <a:spcBef>
                <a:spcPts val="0"/>
              </a:spcBef>
              <a:spcAft>
                <a:spcPts val="0"/>
              </a:spcAft>
              <a:buClrTx/>
              <a:buSzPct val="90000"/>
              <a:buFont typeface="+mj-lt"/>
              <a:buAutoNum type="alphaLcParenR"/>
              <a:tabLst/>
              <a:defRPr/>
            </a:pPr>
            <a:r>
              <a:rPr kumimoji="0" lang="en-US" sz="1800" b="0" i="0" u="none" strike="noStrike" kern="1200" cap="none" spc="-49" normalizeH="0" baseline="0" noProof="0">
                <a:ln>
                  <a:noFill/>
                </a:ln>
                <a:solidFill>
                  <a:srgbClr val="000000"/>
                </a:solidFill>
                <a:effectLst/>
                <a:uLnTx/>
                <a:uFillTx/>
                <a:latin typeface="Segoe UI"/>
                <a:ea typeface="+mn-ea"/>
                <a:cs typeface="+mn-cs"/>
              </a:rPr>
              <a:t>Long running tasks.</a:t>
            </a:r>
          </a:p>
          <a:p>
            <a:pPr marL="644525" marR="0" lvl="0" indent="-457200" algn="l" defTabSz="914367" rtl="0" eaLnBrk="1" fontAlgn="auto" latinLnBrk="0" hangingPunct="1">
              <a:lnSpc>
                <a:spcPct val="100000"/>
              </a:lnSpc>
              <a:spcBef>
                <a:spcPts val="0"/>
              </a:spcBef>
              <a:spcAft>
                <a:spcPts val="0"/>
              </a:spcAft>
              <a:buClrTx/>
              <a:buSzPct val="90000"/>
              <a:buFont typeface="+mj-lt"/>
              <a:buAutoNum type="alphaLcParenR"/>
              <a:tabLst/>
              <a:defRPr/>
            </a:pPr>
            <a:r>
              <a:rPr kumimoji="0" lang="en-US" sz="1800" b="0" i="0" u="none" strike="noStrike" kern="1200" cap="none" spc="-49" normalizeH="0" baseline="0" noProof="0">
                <a:ln>
                  <a:noFill/>
                </a:ln>
                <a:solidFill>
                  <a:srgbClr val="000000"/>
                </a:solidFill>
                <a:effectLst/>
                <a:uLnTx/>
                <a:uFillTx/>
                <a:latin typeface="Segoe UI"/>
                <a:ea typeface="+mn-ea"/>
                <a:cs typeface="+mn-cs"/>
              </a:rPr>
              <a:t>Large volumes of data for ingestion.</a:t>
            </a:r>
          </a:p>
          <a:p>
            <a:pPr marL="644525" marR="0" lvl="0" indent="-457200" algn="l" defTabSz="914367" rtl="0" eaLnBrk="1" fontAlgn="auto" latinLnBrk="0" hangingPunct="1">
              <a:lnSpc>
                <a:spcPct val="100000"/>
              </a:lnSpc>
              <a:spcBef>
                <a:spcPts val="0"/>
              </a:spcBef>
              <a:spcAft>
                <a:spcPts val="0"/>
              </a:spcAft>
              <a:buClrTx/>
              <a:buSzPct val="90000"/>
              <a:buFont typeface="+mj-lt"/>
              <a:buAutoNum type="alphaLcParenR"/>
              <a:tabLst/>
              <a:defRPr/>
            </a:pPr>
            <a:r>
              <a:rPr kumimoji="0" lang="en-US" sz="1800" b="0" i="0" u="none" strike="noStrike" kern="1200" cap="none" spc="-49" normalizeH="0" baseline="0" noProof="0">
                <a:ln>
                  <a:noFill/>
                </a:ln>
                <a:solidFill>
                  <a:srgbClr val="000000"/>
                </a:solidFill>
                <a:effectLst/>
                <a:uLnTx/>
                <a:uFillTx/>
                <a:latin typeface="Segoe UI"/>
                <a:ea typeface="+mn-ea"/>
                <a:cs typeface="+mn-cs"/>
              </a:rPr>
              <a:t>High query concurrency.</a:t>
            </a:r>
          </a:p>
        </p:txBody>
      </p:sp>
      <p:sp>
        <p:nvSpPr>
          <p:cNvPr id="17" name="Oval 16" descr="c. correct">
            <a:extLst>
              <a:ext uri="{FF2B5EF4-FFF2-40B4-BE49-F238E27FC236}">
                <a16:creationId xmlns:a16="http://schemas.microsoft.com/office/drawing/2014/main" id="{DB6FFB7C-FE02-4282-800D-FE499B3172E8}"/>
              </a:ext>
            </a:extLst>
          </p:cNvPr>
          <p:cNvSpPr/>
          <p:nvPr/>
        </p:nvSpPr>
        <p:spPr bwMode="auto">
          <a:xfrm>
            <a:off x="553361" y="2164453"/>
            <a:ext cx="319618" cy="319618"/>
          </a:xfrm>
          <a:prstGeom prst="ellipse">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descr="a. correct">
            <a:extLst>
              <a:ext uri="{FF2B5EF4-FFF2-40B4-BE49-F238E27FC236}">
                <a16:creationId xmlns:a16="http://schemas.microsoft.com/office/drawing/2014/main" id="{8CD511B8-AC20-43C5-8DE7-52FFE6BB35E2}"/>
              </a:ext>
            </a:extLst>
          </p:cNvPr>
          <p:cNvSpPr/>
          <p:nvPr/>
        </p:nvSpPr>
        <p:spPr bwMode="auto">
          <a:xfrm>
            <a:off x="553361" y="2980428"/>
            <a:ext cx="319618" cy="319618"/>
          </a:xfrm>
          <a:prstGeom prst="ellipse">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descr="a. correct">
            <a:extLst>
              <a:ext uri="{FF2B5EF4-FFF2-40B4-BE49-F238E27FC236}">
                <a16:creationId xmlns:a16="http://schemas.microsoft.com/office/drawing/2014/main" id="{5C8B4EBD-C53E-418C-83CB-C619C8439CA2}"/>
              </a:ext>
            </a:extLst>
          </p:cNvPr>
          <p:cNvSpPr/>
          <p:nvPr/>
        </p:nvSpPr>
        <p:spPr bwMode="auto">
          <a:xfrm>
            <a:off x="553361" y="4342503"/>
            <a:ext cx="319618" cy="319618"/>
          </a:xfrm>
          <a:prstGeom prst="ellipse">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descr="a. correct">
            <a:extLst>
              <a:ext uri="{FF2B5EF4-FFF2-40B4-BE49-F238E27FC236}">
                <a16:creationId xmlns:a16="http://schemas.microsoft.com/office/drawing/2014/main" id="{5781225F-6CF1-43E6-BDB5-C09E90698B7D}"/>
              </a:ext>
            </a:extLst>
          </p:cNvPr>
          <p:cNvSpPr/>
          <p:nvPr/>
        </p:nvSpPr>
        <p:spPr bwMode="auto">
          <a:xfrm>
            <a:off x="553361" y="5723628"/>
            <a:ext cx="319618" cy="319618"/>
          </a:xfrm>
          <a:prstGeom prst="ellipse">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5123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8078E76-F8C0-4124-A381-8F9C1A86E843}"/>
              </a:ext>
              <a:ext uri="{C183D7F6-B498-43B3-948B-1728B52AA6E4}">
                <adec:decorative xmlns:adec="http://schemas.microsoft.com/office/drawing/2017/decorative" val="1"/>
              </a:ext>
            </a:extLst>
          </p:cNvPr>
          <p:cNvSpPr/>
          <p:nvPr/>
        </p:nvSpPr>
        <p:spPr bwMode="auto">
          <a:xfrm>
            <a:off x="0" y="1436688"/>
            <a:ext cx="12192000" cy="54800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3">
            <a:extLst>
              <a:ext uri="{FF2B5EF4-FFF2-40B4-BE49-F238E27FC236}">
                <a16:creationId xmlns:a16="http://schemas.microsoft.com/office/drawing/2014/main" id="{36E3997F-21F4-4D32-B0E8-0C7801680559}"/>
              </a:ext>
            </a:extLst>
          </p:cNvPr>
          <p:cNvSpPr>
            <a:spLocks noGrp="1"/>
          </p:cNvSpPr>
          <p:nvPr>
            <p:ph type="title"/>
          </p:nvPr>
        </p:nvSpPr>
        <p:spPr/>
        <p:txBody>
          <a:bodyPr/>
          <a:lstStyle/>
          <a:p>
            <a:r>
              <a:rPr lang="en-US"/>
              <a:t>Product Links</a:t>
            </a:r>
          </a:p>
        </p:txBody>
      </p:sp>
      <p:sp>
        <p:nvSpPr>
          <p:cNvPr id="24" name="Text Placeholder 2">
            <a:extLst>
              <a:ext uri="{FF2B5EF4-FFF2-40B4-BE49-F238E27FC236}">
                <a16:creationId xmlns:a16="http://schemas.microsoft.com/office/drawing/2014/main" id="{261662A2-08B1-4A20-BE05-16E90007B048}"/>
              </a:ext>
            </a:extLst>
          </p:cNvPr>
          <p:cNvSpPr txBox="1">
            <a:spLocks/>
          </p:cNvSpPr>
          <p:nvPr/>
        </p:nvSpPr>
        <p:spPr>
          <a:xfrm>
            <a:off x="605379" y="1493254"/>
            <a:ext cx="11292934" cy="542343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Product</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Product Page: </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http://aka.ms/AzureDataExplorer</a:t>
            </a:r>
            <a:endPar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Docs: </a:t>
            </a:r>
            <a:r>
              <a:rPr kumimoji="0" lang="en-US" sz="1600" b="0" i="0" u="sng" strike="noStrike" kern="1200" cap="none" spc="0" normalizeH="0" baseline="0" noProof="0" dirty="0">
                <a:ln>
                  <a:noFill/>
                </a:ln>
                <a:solidFill>
                  <a:srgbClr val="243A5E"/>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https://aka.ms/adx.docs</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Cost Estimator: </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hlinkClick r:id="rId5">
                  <a:extLst>
                    <a:ext uri="{A12FA001-AC4F-418D-AE19-62706E023703}">
                      <ahyp:hlinkClr xmlns:ahyp="http://schemas.microsoft.com/office/drawing/2018/hyperlinkcolor" val="tx"/>
                    </a:ext>
                  </a:extLst>
                </a:hlinkClick>
              </a:rPr>
              <a:t>http://aka.ms/adx.cost</a:t>
            </a:r>
            <a:endPar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Free Courses: </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hlinkClick r:id="rId6" tooltip="https://app.pluralsight.com/library/courses/kusto-query-language-kql-from-scratch">
                  <a:extLst>
                    <a:ext uri="{A12FA001-AC4F-418D-AE19-62706E023703}">
                      <ahyp:hlinkClr xmlns:ahyp="http://schemas.microsoft.com/office/drawing/2018/hyperlinkcolor" val="tx"/>
                    </a:ext>
                  </a:extLst>
                </a:hlinkClick>
              </a:rPr>
              <a:t>KQL from Scratch</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 </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hlinkClick r:id="rId7" tooltip="https://aka.ms/adx.pluralsight.azure-data-exploring">
                  <a:extLst>
                    <a:ext uri="{A12FA001-AC4F-418D-AE19-62706E023703}">
                      <ahyp:hlinkClr xmlns:ahyp="http://schemas.microsoft.com/office/drawing/2018/hyperlinkcolor" val="tx"/>
                    </a:ext>
                  </a:extLst>
                </a:hlinkClick>
              </a:rPr>
              <a:t>Azure data exploring</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 </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hlinkClick r:id="rId8" tooltip="https://aka.ms/adx.pluralsight.how-to-start-with-adx">
                  <a:extLst>
                    <a:ext uri="{A12FA001-AC4F-418D-AE19-62706E023703}">
                      <ahyp:hlinkClr xmlns:ahyp="http://schemas.microsoft.com/office/drawing/2018/hyperlinkcolor" val="tx"/>
                    </a:ext>
                  </a:extLst>
                </a:hlinkClick>
              </a:rPr>
              <a:t>How to start with Azure Data Explorer</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 (</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hlinkClick r:id="rId9" tooltip="https://aka.ms/adx.pluralsight.how-to-start-with-adx.blog">
                  <a:extLst>
                    <a:ext uri="{A12FA001-AC4F-418D-AE19-62706E023703}">
                      <ahyp:hlinkClr xmlns:ahyp="http://schemas.microsoft.com/office/drawing/2018/hyperlinkcolor" val="tx"/>
                    </a:ext>
                  </a:extLst>
                </a:hlinkClick>
              </a:rPr>
              <a:t>blog</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 </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hlinkClick r:id="rId10" tooltip="https://aka.ms/adx.pluralsight.advanced-kql">
                  <a:extLst>
                    <a:ext uri="{A12FA001-AC4F-418D-AE19-62706E023703}">
                      <ahyp:hlinkClr xmlns:ahyp="http://schemas.microsoft.com/office/drawing/2018/hyperlinkcolor" val="tx"/>
                    </a:ext>
                  </a:extLst>
                </a:hlinkClick>
              </a:rPr>
              <a:t>Advanced KQL</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 (</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hlinkClick r:id="rId11" tooltip="https://aka.ms/adx.pluralsight.advanced-kql.blog">
                  <a:extLst>
                    <a:ext uri="{A12FA001-AC4F-418D-AE19-62706E023703}">
                      <ahyp:hlinkClr xmlns:ahyp="http://schemas.microsoft.com/office/drawing/2018/hyperlinkcolor" val="tx"/>
                    </a:ext>
                  </a:extLst>
                </a:hlinkClick>
              </a:rPr>
              <a:t>blog</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Lab: </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hlinkClick r:id="rId12">
                  <a:extLst>
                    <a:ext uri="{A12FA001-AC4F-418D-AE19-62706E023703}">
                      <ahyp:hlinkClr xmlns:ahyp="http://schemas.microsoft.com/office/drawing/2018/hyperlinkcolor" val="tx"/>
                    </a:ext>
                  </a:extLst>
                </a:hlinkClick>
              </a:rPr>
              <a:t>https://aka.ms/adx.lab</a:t>
            </a:r>
            <a:endPar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Whitepaper: </a:t>
            </a:r>
            <a:r>
              <a:rPr kumimoji="0" lang="en-US" sz="1600" b="0" i="0" u="sng" strike="noStrike" kern="1200" cap="none" spc="0" normalizeH="0" baseline="0" noProof="0" dirty="0">
                <a:ln>
                  <a:noFill/>
                </a:ln>
                <a:solidFill>
                  <a:srgbClr val="243A5E"/>
                </a:solidFill>
                <a:effectLst/>
                <a:uLnTx/>
                <a:uFillTx/>
                <a:latin typeface="Segoe UI"/>
                <a:ea typeface="+mn-ea"/>
                <a:cs typeface="Segoe UI" panose="020B0502040204020203" pitchFamily="34" charset="0"/>
                <a:hlinkClick r:id="rId13">
                  <a:extLst>
                    <a:ext uri="{A12FA001-AC4F-418D-AE19-62706E023703}">
                      <ahyp:hlinkClr xmlns:ahyp="http://schemas.microsoft.com/office/drawing/2018/hyperlinkcolor" val="tx"/>
                    </a:ext>
                  </a:extLst>
                </a:hlinkClick>
              </a:rPr>
              <a:t>https://azure.microsoft.com/en-us/resources/azure-data-explorer/en-us/</a:t>
            </a:r>
            <a:r>
              <a:rPr kumimoji="0" lang="en-US" sz="1600" b="0" i="0" u="sng" strike="noStrike" kern="1200" cap="none" spc="0" normalizeH="0" baseline="0" noProof="0" dirty="0">
                <a:ln>
                  <a:noFill/>
                </a:ln>
                <a:solidFill>
                  <a:srgbClr val="243A5E"/>
                </a:solidFill>
                <a:effectLst/>
                <a:uLnTx/>
                <a:uFillTx/>
                <a:latin typeface="Segoe UI"/>
                <a:ea typeface="+mn-ea"/>
                <a:cs typeface="Segoe UI" panose="020B0502040204020203" pitchFamily="34" charset="0"/>
              </a:rPr>
              <a:t> </a:t>
            </a:r>
            <a:endPar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101 blog: </a:t>
            </a:r>
            <a:r>
              <a:rPr kumimoji="0" lang="en-US" sz="1600" b="0" i="0" u="sng" strike="noStrike" kern="1200" cap="none" spc="0" normalizeH="0" baseline="0" noProof="0" dirty="0">
                <a:ln>
                  <a:noFill/>
                </a:ln>
                <a:solidFill>
                  <a:srgbClr val="243A5E"/>
                </a:solidFill>
                <a:effectLst/>
                <a:uLnTx/>
                <a:uFillTx/>
                <a:latin typeface="Segoe UI"/>
                <a:ea typeface="+mn-ea"/>
                <a:cs typeface="Segoe UI" panose="020B0502040204020203" pitchFamily="34" charset="0"/>
                <a:hlinkClick r:id="rId14">
                  <a:extLst>
                    <a:ext uri="{A12FA001-AC4F-418D-AE19-62706E023703}">
                      <ahyp:hlinkClr xmlns:ahyp="http://schemas.microsoft.com/office/drawing/2018/hyperlinkcolor" val="tx"/>
                    </a:ext>
                  </a:extLst>
                </a:hlinkClick>
              </a:rPr>
              <a:t>https://azure.microsoft.com/en-us/blog/azure-data-explorer-technology-101/</a:t>
            </a:r>
            <a:r>
              <a:rPr kumimoji="0" lang="en-US" sz="1600" b="0" i="0" u="sng" strike="noStrike" kern="1200" cap="none" spc="0" normalizeH="0" baseline="0" noProof="0" dirty="0">
                <a:ln>
                  <a:noFill/>
                </a:ln>
                <a:solidFill>
                  <a:srgbClr val="243A5E"/>
                </a:solidFill>
                <a:effectLst/>
                <a:uLnTx/>
                <a:uFillTx/>
                <a:latin typeface="Segoe UI"/>
                <a:ea typeface="+mn-ea"/>
                <a:cs typeface="Segoe UI" panose="020B0502040204020203" pitchFamily="34" charset="0"/>
              </a:rPr>
              <a: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Trial Cluster - </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hlinkClick r:id="rId15" tooltip="http://aka.ms/adx.try">
                  <a:extLst>
                    <a:ext uri="{A12FA001-AC4F-418D-AE19-62706E023703}">
                      <ahyp:hlinkClr xmlns:ahyp="http://schemas.microsoft.com/office/drawing/2018/hyperlinkcolor" val="tx"/>
                    </a:ext>
                  </a:extLst>
                </a:hlinkClick>
              </a:rPr>
              <a:t>http://aka.ms/adx.try</a:t>
            </a:r>
            <a:endPar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Reference Architectures - </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hlinkClick r:id="rId16">
                  <a:extLst>
                    <a:ext uri="{A12FA001-AC4F-418D-AE19-62706E023703}">
                      <ahyp:hlinkClr xmlns:ahyp="http://schemas.microsoft.com/office/drawing/2018/hyperlinkcolor" val="tx"/>
                    </a:ext>
                  </a:extLst>
                </a:hlinkClick>
              </a:rPr>
              <a:t>https://aka.ms/adx.architectures</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1"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Social and Community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Twitter: </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hlinkClick r:id="rId17">
                  <a:extLst>
                    <a:ext uri="{A12FA001-AC4F-418D-AE19-62706E023703}">
                      <ahyp:hlinkClr xmlns:ahyp="http://schemas.microsoft.com/office/drawing/2018/hyperlinkcolor" val="tx"/>
                    </a:ext>
                  </a:extLst>
                </a:hlinkClick>
              </a:rPr>
              <a:t>@AzDataExplorer</a:t>
            </a:r>
            <a:endPar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Tech Community Blog: </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hlinkClick r:id="rId18">
                  <a:extLst>
                    <a:ext uri="{A12FA001-AC4F-418D-AE19-62706E023703}">
                      <ahyp:hlinkClr xmlns:ahyp="http://schemas.microsoft.com/office/drawing/2018/hyperlinkcolor" val="tx"/>
                    </a:ext>
                  </a:extLst>
                </a:hlinkClick>
              </a:rPr>
              <a:t>https://aka.ms/adx.blog</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Tech Community Forum: </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hlinkClick r:id="rId19" tooltip="https://aka.ms/adxtechcommunity">
                  <a:extLst>
                    <a:ext uri="{A12FA001-AC4F-418D-AE19-62706E023703}">
                      <ahyp:hlinkClr xmlns:ahyp="http://schemas.microsoft.com/office/drawing/2018/hyperlinkcolor" val="tx"/>
                    </a:ext>
                  </a:extLst>
                </a:hlinkClick>
              </a:rPr>
              <a:t>http://aka.ms/adx.techcommunity</a:t>
            </a:r>
            <a:endPar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Stack overflow:  </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hlinkClick r:id="rId20">
                  <a:extLst>
                    <a:ext uri="{A12FA001-AC4F-418D-AE19-62706E023703}">
                      <ahyp:hlinkClr xmlns:ahyp="http://schemas.microsoft.com/office/drawing/2018/hyperlinkcolor" val="tx"/>
                    </a:ext>
                  </a:extLst>
                </a:hlinkClick>
              </a:rPr>
              <a:t>https://aka.ms/adx.sof</a:t>
            </a: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pt-BR"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YouTube Channel: </a:t>
            </a:r>
            <a:r>
              <a:rPr kumimoji="0" lang="pt-BR"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hlinkClick r:id="rId21">
                  <a:extLst>
                    <a:ext uri="{A12FA001-AC4F-418D-AE19-62706E023703}">
                      <ahyp:hlinkClr xmlns:ahyp="http://schemas.microsoft.com/office/drawing/2018/hyperlinkcolor" val="tx"/>
                    </a:ext>
                  </a:extLst>
                </a:hlinkClick>
              </a:rPr>
              <a:t>https://aka.ms/adx.youtube</a:t>
            </a:r>
            <a:r>
              <a:rPr kumimoji="0" lang="pt-BR"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rPr>
              <a:t>Make product suggestions: </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hlinkClick r:id="rId22">
                  <a:extLst>
                    <a:ext uri="{A12FA001-AC4F-418D-AE19-62706E023703}">
                      <ahyp:hlinkClr xmlns:ahyp="http://schemas.microsoft.com/office/drawing/2018/hyperlinkcolor" val="tx"/>
                    </a:ext>
                  </a:extLst>
                </a:hlinkClick>
              </a:rPr>
              <a:t>https://aka.ms/AzureDataExplorer.UserVoice</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pt-BR" sz="1600" b="0" i="0" u="none" strike="noStrike" kern="1200" cap="none" spc="0" normalizeH="0" baseline="0" noProof="0" dirty="0">
              <a:ln>
                <a:noFill/>
              </a:ln>
              <a:solidFill>
                <a:srgbClr val="243A5E"/>
              </a:solidFill>
              <a:effectLst/>
              <a:uLnTx/>
              <a:uFillTx/>
              <a:latin typeface="Segoe UI"/>
              <a:ea typeface="+mn-ea"/>
              <a:cs typeface="Segoe UI" panose="020B0502040204020203" pitchFamily="34" charset="0"/>
            </a:endParaRPr>
          </a:p>
        </p:txBody>
      </p:sp>
      <p:pic>
        <p:nvPicPr>
          <p:cNvPr id="13" name="Picture 12" descr="ADX logo">
            <a:extLst>
              <a:ext uri="{FF2B5EF4-FFF2-40B4-BE49-F238E27FC236}">
                <a16:creationId xmlns:a16="http://schemas.microsoft.com/office/drawing/2014/main" id="{C1BF1C9E-CC41-4F6D-9A59-ABE8F46872E2}"/>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410973265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F1C1-C1DB-F0FF-CF06-F15B4C5756CB}"/>
              </a:ext>
            </a:extLst>
          </p:cNvPr>
          <p:cNvSpPr>
            <a:spLocks noGrp="1"/>
          </p:cNvSpPr>
          <p:nvPr>
            <p:ph type="title"/>
          </p:nvPr>
        </p:nvSpPr>
        <p:spPr>
          <a:xfrm>
            <a:off x="588263" y="457200"/>
            <a:ext cx="11018520" cy="553998"/>
          </a:xfrm>
        </p:spPr>
        <p:txBody>
          <a:bodyPr/>
          <a:lstStyle/>
          <a:p>
            <a:r>
              <a:rPr lang="en-US">
                <a:solidFill>
                  <a:schemeClr val="accent2"/>
                </a:solidFill>
              </a:rPr>
              <a:t>What is a Kusto query?</a:t>
            </a:r>
            <a:endParaRPr lang="en-IL">
              <a:solidFill>
                <a:schemeClr val="accent2"/>
              </a:solidFill>
            </a:endParaRPr>
          </a:p>
        </p:txBody>
      </p:sp>
      <p:pic>
        <p:nvPicPr>
          <p:cNvPr id="2052" name="Picture 4">
            <a:extLst>
              <a:ext uri="{FF2B5EF4-FFF2-40B4-BE49-F238E27FC236}">
                <a16:creationId xmlns:a16="http://schemas.microsoft.com/office/drawing/2014/main" id="{EB4D6076-5D34-14E9-329F-15589E460E22}"/>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044520" y="934998"/>
            <a:ext cx="5744708" cy="47804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9">
            <a:extLst>
              <a:ext uri="{FF2B5EF4-FFF2-40B4-BE49-F238E27FC236}">
                <a16:creationId xmlns:a16="http://schemas.microsoft.com/office/drawing/2014/main" id="{A11BBA01-7F9B-768B-B19E-070863FD949B}"/>
              </a:ext>
            </a:extLst>
          </p:cNvPr>
          <p:cNvSpPr>
            <a:spLocks noChangeArrowheads="1"/>
          </p:cNvSpPr>
          <p:nvPr/>
        </p:nvSpPr>
        <p:spPr bwMode="auto">
          <a:xfrm>
            <a:off x="402772" y="1101173"/>
            <a:ext cx="5045528" cy="452431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IL" sz="1600">
              <a:latin typeface="Segoe UI" panose="020B0502040204020203" pitchFamily="34" charset="0"/>
              <a:cs typeface="Segoe UI"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IL" sz="1600" b="0" i="0" u="none" strike="noStrike" cap="none" normalizeH="0" baseline="0">
                <a:ln>
                  <a:noFill/>
                </a:ln>
                <a:effectLst/>
                <a:latin typeface="Segoe UI" panose="020B0502040204020203" pitchFamily="34" charset="0"/>
                <a:cs typeface="Segoe UI" panose="020B0502040204020203" pitchFamily="34" charset="0"/>
              </a:rPr>
              <a:t>A Kusto query is a read-only request to process data and return results. </a:t>
            </a:r>
            <a:br>
              <a:rPr kumimoji="0" lang="en-US" altLang="en-IL" sz="1600" b="0" i="0" u="none" strike="noStrike" cap="none" normalizeH="0" baseline="0">
                <a:ln>
                  <a:noFill/>
                </a:ln>
                <a:effectLst/>
                <a:latin typeface="Segoe UI" panose="020B0502040204020203" pitchFamily="34" charset="0"/>
                <a:cs typeface="Segoe UI" panose="020B0502040204020203" pitchFamily="34" charset="0"/>
              </a:rPr>
            </a:br>
            <a:endParaRPr kumimoji="0" lang="en-US" altLang="en-IL" sz="1600" b="0" i="0" u="none" strike="noStrike" cap="none" normalizeH="0" baseline="0">
              <a:ln>
                <a:noFill/>
              </a:ln>
              <a:effectLst/>
              <a:latin typeface="Segoe UI" panose="020B0502040204020203" pitchFamily="34" charset="0"/>
              <a:cs typeface="Segoe UI"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IL" sz="1600" b="0" i="0" u="none" strike="noStrike" cap="none" normalizeH="0" baseline="0">
                <a:ln>
                  <a:noFill/>
                </a:ln>
                <a:effectLst/>
                <a:latin typeface="Segoe UI" panose="020B0502040204020203" pitchFamily="34" charset="0"/>
                <a:cs typeface="Segoe UI" panose="020B0502040204020203" pitchFamily="34" charset="0"/>
              </a:rPr>
              <a:t>Has one or more query statements and returns data in a tabular or graph format.</a:t>
            </a:r>
            <a:br>
              <a:rPr kumimoji="0" lang="en-US" altLang="en-IL" sz="1600" b="0" i="0" u="none" strike="noStrike" cap="none" normalizeH="0" baseline="0">
                <a:ln>
                  <a:noFill/>
                </a:ln>
                <a:effectLst/>
                <a:latin typeface="Segoe UI" panose="020B0502040204020203" pitchFamily="34" charset="0"/>
                <a:cs typeface="Segoe UI" panose="020B0502040204020203" pitchFamily="34" charset="0"/>
              </a:rPr>
            </a:br>
            <a:endParaRPr kumimoji="0" lang="en-US" altLang="en-IL" sz="1600" b="0" i="0" u="none" strike="noStrike" cap="none" normalizeH="0" baseline="0">
              <a:ln>
                <a:noFill/>
              </a:ln>
              <a:effectLst/>
              <a:latin typeface="Segoe UI" panose="020B0502040204020203" pitchFamily="34" charset="0"/>
              <a:cs typeface="Segoe UI"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IL" sz="1600" b="0" i="0" u="none" strike="noStrike" cap="none" normalizeH="0" baseline="0">
                <a:ln>
                  <a:noFill/>
                </a:ln>
                <a:effectLst/>
                <a:latin typeface="Segoe UI" panose="020B0502040204020203" pitchFamily="34" charset="0"/>
                <a:cs typeface="Segoe UI" panose="020B0502040204020203" pitchFamily="34" charset="0"/>
              </a:rPr>
              <a:t>Statements</a:t>
            </a:r>
            <a:r>
              <a:rPr kumimoji="0" lang="en-IL" altLang="en-IL" sz="1600" b="0" i="0" u="none" strike="noStrike" cap="none" normalizeH="0" baseline="0">
                <a:ln>
                  <a:noFill/>
                </a:ln>
                <a:effectLst/>
                <a:latin typeface="Segoe UI" panose="020B0502040204020203" pitchFamily="34" charset="0"/>
                <a:cs typeface="Segoe UI" panose="020B0502040204020203" pitchFamily="34" charset="0"/>
              </a:rPr>
              <a:t> are sequenced by a pipe (</a:t>
            </a:r>
            <a:r>
              <a:rPr kumimoji="0" lang="en-IL" altLang="en-IL" sz="1050" b="0" i="0" u="none" strike="noStrike" cap="none" normalizeH="0" baseline="0">
                <a:ln>
                  <a:noFill/>
                </a:ln>
                <a:effectLst/>
                <a:latin typeface="SFMono-Regular"/>
                <a:cs typeface="Segoe UI" panose="020B0502040204020203" pitchFamily="34" charset="0"/>
              </a:rPr>
              <a:t>|</a:t>
            </a:r>
            <a:r>
              <a:rPr kumimoji="0" lang="en-IL" altLang="en-IL" sz="1600" b="0" i="0" u="none" strike="noStrike" cap="none" normalizeH="0" baseline="0">
                <a:ln>
                  <a:noFill/>
                </a:ln>
                <a:effectLst/>
                <a:latin typeface="Segoe UI" panose="020B0502040204020203" pitchFamily="34" charset="0"/>
                <a:cs typeface="Segoe UI" panose="020B0502040204020203" pitchFamily="34" charset="0"/>
              </a:rPr>
              <a:t>). </a:t>
            </a:r>
            <a:br>
              <a:rPr kumimoji="0" lang="en-US" altLang="en-IL" sz="1600" b="0" i="0" u="none" strike="noStrike" cap="none" normalizeH="0" baseline="0">
                <a:ln>
                  <a:noFill/>
                </a:ln>
                <a:effectLst/>
                <a:latin typeface="Segoe UI" panose="020B0502040204020203" pitchFamily="34" charset="0"/>
                <a:cs typeface="Segoe UI" panose="020B0502040204020203" pitchFamily="34" charset="0"/>
              </a:rPr>
            </a:br>
            <a:r>
              <a:rPr kumimoji="0" lang="en-IL" altLang="en-IL" sz="1600" b="1" i="0" u="none" strike="noStrike" cap="none" normalizeH="0" baseline="0">
                <a:ln>
                  <a:noFill/>
                </a:ln>
                <a:effectLst/>
                <a:latin typeface="Segoe UI" panose="020B0502040204020203" pitchFamily="34" charset="0"/>
                <a:cs typeface="Segoe UI" panose="020B0502040204020203" pitchFamily="34" charset="0"/>
              </a:rPr>
              <a:t>Data flows, or is piped, from one operator to the next. </a:t>
            </a:r>
            <a:br>
              <a:rPr kumimoji="0" lang="en-US" altLang="en-IL" sz="1600" b="0" i="0" u="none" strike="noStrike" cap="none" normalizeH="0" baseline="0">
                <a:ln>
                  <a:noFill/>
                </a:ln>
                <a:effectLst/>
                <a:latin typeface="Segoe UI" panose="020B0502040204020203" pitchFamily="34" charset="0"/>
                <a:cs typeface="Segoe UI" panose="020B0502040204020203" pitchFamily="34" charset="0"/>
              </a:rPr>
            </a:br>
            <a:endParaRPr kumimoji="0" lang="en-US" altLang="en-IL" sz="1600" b="0" i="0" u="none" strike="noStrike" cap="none" normalizeH="0" baseline="0">
              <a:ln>
                <a:noFill/>
              </a:ln>
              <a:effectLst/>
              <a:latin typeface="Segoe UI" panose="020B0502040204020203" pitchFamily="34" charset="0"/>
              <a:cs typeface="Segoe UI"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IL" altLang="en-IL" sz="1600" b="0" i="0" u="none" strike="noStrike" cap="none" normalizeH="0" baseline="0">
                <a:ln>
                  <a:noFill/>
                </a:ln>
                <a:effectLst/>
                <a:latin typeface="Segoe UI" panose="020B0502040204020203" pitchFamily="34" charset="0"/>
                <a:cs typeface="Segoe UI" panose="020B0502040204020203" pitchFamily="34" charset="0"/>
              </a:rPr>
              <a:t>The data is filtered</a:t>
            </a:r>
            <a:r>
              <a:rPr kumimoji="0" lang="en-US" altLang="en-IL" sz="1600" b="0" i="0" u="none" strike="noStrike" cap="none" normalizeH="0" baseline="0">
                <a:ln>
                  <a:noFill/>
                </a:ln>
                <a:effectLst/>
                <a:latin typeface="Segoe UI" panose="020B0502040204020203" pitchFamily="34" charset="0"/>
                <a:cs typeface="Segoe UI" panose="020B0502040204020203" pitchFamily="34" charset="0"/>
              </a:rPr>
              <a:t>/</a:t>
            </a:r>
            <a:r>
              <a:rPr kumimoji="0" lang="en-IL" altLang="en-IL" sz="1600" b="0" i="0" u="none" strike="noStrike" cap="none" normalizeH="0" baseline="0">
                <a:ln>
                  <a:noFill/>
                </a:ln>
                <a:effectLst/>
                <a:latin typeface="Segoe UI" panose="020B0502040204020203" pitchFamily="34" charset="0"/>
                <a:cs typeface="Segoe UI" panose="020B0502040204020203" pitchFamily="34" charset="0"/>
              </a:rPr>
              <a:t>manipulated at each step and then fed into the following step.</a:t>
            </a:r>
            <a:br>
              <a:rPr lang="en-US" altLang="en-IL" sz="1600">
                <a:latin typeface="Segoe UI" panose="020B0502040204020203" pitchFamily="34" charset="0"/>
                <a:cs typeface="Segoe UI" panose="020B0502040204020203" pitchFamily="34" charset="0"/>
              </a:rPr>
            </a:br>
            <a:r>
              <a:rPr kumimoji="0" lang="en-IL" altLang="en-IL" sz="1600" b="0" i="0" u="none" strike="noStrike" cap="none" normalizeH="0" baseline="0">
                <a:ln>
                  <a:noFill/>
                </a:ln>
                <a:effectLst/>
                <a:latin typeface="Segoe UI" panose="020B0502040204020203" pitchFamily="34" charset="0"/>
                <a:cs typeface="Segoe UI" panose="020B0502040204020203" pitchFamily="34" charset="0"/>
              </a:rPr>
              <a:t>It's like a funnel, where you start out with an entire data table. </a:t>
            </a:r>
            <a:br>
              <a:rPr kumimoji="0" lang="en-US" altLang="en-IL" sz="1600" b="0" i="0" u="none" strike="noStrike" cap="none" normalizeH="0" baseline="0">
                <a:ln>
                  <a:noFill/>
                </a:ln>
                <a:effectLst/>
                <a:latin typeface="Segoe UI" panose="020B0502040204020203" pitchFamily="34" charset="0"/>
                <a:cs typeface="Segoe UI" panose="020B0502040204020203" pitchFamily="34" charset="0"/>
              </a:rPr>
            </a:br>
            <a:endParaRPr kumimoji="0" lang="en-US" altLang="en-IL" sz="1600" b="0" i="0" u="none" strike="noStrike" cap="none" normalizeH="0" baseline="0">
              <a:ln>
                <a:noFill/>
              </a:ln>
              <a:effectLst/>
              <a:latin typeface="Segoe UI" panose="020B0502040204020203" pitchFamily="34" charset="0"/>
              <a:cs typeface="Segoe UI"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IL" altLang="en-IL" sz="1600" b="0" i="0" u="none" strike="noStrike" cap="none" normalizeH="0" baseline="0">
                <a:ln>
                  <a:noFill/>
                </a:ln>
                <a:effectLst/>
                <a:latin typeface="Segoe UI" panose="020B0502040204020203" pitchFamily="34" charset="0"/>
                <a:cs typeface="Segoe UI" panose="020B0502040204020203" pitchFamily="34" charset="0"/>
              </a:rPr>
              <a:t>Each time the data passes through another operator, it's filtered, rearranged, or summarized. </a:t>
            </a:r>
            <a:endParaRPr kumimoji="0" lang="en-US" altLang="en-IL" sz="1600" b="0" i="0" u="none" strike="noStrike" cap="none" normalizeH="0" baseline="0">
              <a:ln>
                <a:noFill/>
              </a:ln>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67211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74D82A-834F-08D7-4A4A-1233DFB33F71}"/>
              </a:ext>
            </a:extLst>
          </p:cNvPr>
          <p:cNvSpPr>
            <a:spLocks noGrp="1"/>
          </p:cNvSpPr>
          <p:nvPr>
            <p:ph type="title" idx="4294967295"/>
          </p:nvPr>
        </p:nvSpPr>
        <p:spPr>
          <a:xfrm>
            <a:off x="297179" y="385812"/>
            <a:ext cx="4935221" cy="1383528"/>
          </a:xfrm>
          <a:prstGeom prst="rect">
            <a:avLst/>
          </a:prstGeom>
          <a:noFill/>
          <a:ln w="6350">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400" b="0" i="0" u="none" strike="noStrike" kern="1200" cap="none" spc="0" normalizeH="0" baseline="0" noProof="0">
                <a:ln w="0"/>
                <a:solidFill>
                  <a:srgbClr val="00B0F0"/>
                </a:solidFill>
                <a:effectLst>
                  <a:outerShdw blurRad="38100" dist="25400" dir="5400000" algn="ctr" rotWithShape="0">
                    <a:srgbClr val="6E747A">
                      <a:alpha val="43000"/>
                    </a:srgbClr>
                  </a:outerShdw>
                </a:effectLst>
                <a:uLnTx/>
                <a:uFillTx/>
                <a:latin typeface="+mj-lt"/>
                <a:ea typeface="+mj-ea"/>
                <a:cs typeface="+mj-cs"/>
              </a:rPr>
              <a:t>KQL </a:t>
            </a:r>
            <a:br>
              <a:rPr kumimoji="0" lang="en-US" sz="4400" b="0" i="0" u="none" strike="noStrike" kern="1200" cap="none" spc="0" normalizeH="0" baseline="0" noProof="0">
                <a:ln w="0"/>
                <a:solidFill>
                  <a:srgbClr val="00B0F0"/>
                </a:solidFill>
                <a:effectLst>
                  <a:outerShdw blurRad="38100" dist="25400" dir="5400000" algn="ctr" rotWithShape="0">
                    <a:srgbClr val="6E747A">
                      <a:alpha val="43000"/>
                    </a:srgbClr>
                  </a:outerShdw>
                </a:effectLst>
                <a:uLnTx/>
                <a:uFillTx/>
                <a:latin typeface="+mj-lt"/>
                <a:ea typeface="+mj-ea"/>
                <a:cs typeface="+mj-cs"/>
              </a:rPr>
            </a:br>
            <a:r>
              <a:rPr kumimoji="0" lang="en-US" sz="4400" b="0" i="0" u="none" strike="noStrike" kern="1200" cap="none" spc="0" normalizeH="0" baseline="0" noProof="0">
                <a:ln w="0"/>
                <a:solidFill>
                  <a:srgbClr val="00B0F0"/>
                </a:solidFill>
                <a:effectLst>
                  <a:outerShdw blurRad="38100" dist="25400" dir="5400000" algn="ctr" rotWithShape="0">
                    <a:srgbClr val="6E747A">
                      <a:alpha val="43000"/>
                    </a:srgbClr>
                  </a:outerShdw>
                </a:effectLst>
                <a:uLnTx/>
                <a:uFillTx/>
                <a:latin typeface="+mj-lt"/>
                <a:ea typeface="+mj-ea"/>
                <a:cs typeface="+mj-cs"/>
              </a:rPr>
              <a:t>Concepts</a:t>
            </a:r>
          </a:p>
        </p:txBody>
      </p:sp>
      <p:graphicFrame>
        <p:nvGraphicFramePr>
          <p:cNvPr id="4" name="Content Placeholder 2">
            <a:extLst>
              <a:ext uri="{FF2B5EF4-FFF2-40B4-BE49-F238E27FC236}">
                <a16:creationId xmlns:a16="http://schemas.microsoft.com/office/drawing/2014/main" id="{7166FA97-078D-518A-60A3-616D28585203}"/>
              </a:ext>
            </a:extLst>
          </p:cNvPr>
          <p:cNvGraphicFramePr>
            <a:graphicFrameLocks noGrp="1"/>
          </p:cNvGraphicFramePr>
          <p:nvPr>
            <p:extLst>
              <p:ext uri="{D42A27DB-BD31-4B8C-83A1-F6EECF244321}">
                <p14:modId xmlns:p14="http://schemas.microsoft.com/office/powerpoint/2010/main" val="1920552961"/>
              </p:ext>
            </p:extLst>
          </p:nvPr>
        </p:nvGraphicFramePr>
        <p:xfrm>
          <a:off x="3603818" y="576312"/>
          <a:ext cx="7788082" cy="5204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7954631"/>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36C0C-2EEA-4F14-B27A-999EC5B017C3}"/>
              </a:ext>
            </a:extLst>
          </p:cNvPr>
          <p:cNvSpPr>
            <a:spLocks noGrp="1"/>
          </p:cNvSpPr>
          <p:nvPr>
            <p:ph type="title"/>
          </p:nvPr>
        </p:nvSpPr>
        <p:spPr>
          <a:xfrm>
            <a:off x="185057" y="749300"/>
            <a:ext cx="5263243" cy="867675"/>
          </a:xfrm>
          <a:ln w="6350">
            <a:noFill/>
          </a:ln>
        </p:spPr>
        <p:txBody>
          <a:bodyPr vert="horz" lIns="91440" tIns="45720" rIns="91440" bIns="45720" rtlCol="0" anchor="t">
            <a:normAutofit fontScale="90000"/>
          </a:bodyPr>
          <a:lstStyle/>
          <a:p>
            <a:r>
              <a:rPr lang="en-US" sz="4000">
                <a:solidFill>
                  <a:srgbClr val="00B0F0"/>
                </a:solidFill>
              </a:rPr>
              <a:t>KQL  </a:t>
            </a:r>
            <a:br>
              <a:rPr lang="en-US" sz="4000">
                <a:solidFill>
                  <a:srgbClr val="00B0F0"/>
                </a:solidFill>
              </a:rPr>
            </a:br>
            <a:r>
              <a:rPr lang="en-US" sz="3600">
                <a:solidFill>
                  <a:srgbClr val="00B0F0"/>
                </a:solidFill>
              </a:rPr>
              <a:t>Basic operators for data exploration</a:t>
            </a:r>
            <a:endParaRPr lang="en-US" sz="4000">
              <a:solidFill>
                <a:srgbClr val="00B0F0"/>
              </a:solidFill>
            </a:endParaRPr>
          </a:p>
        </p:txBody>
      </p:sp>
      <p:graphicFrame>
        <p:nvGraphicFramePr>
          <p:cNvPr id="5" name="Content Placeholder 2">
            <a:extLst>
              <a:ext uri="{FF2B5EF4-FFF2-40B4-BE49-F238E27FC236}">
                <a16:creationId xmlns:a16="http://schemas.microsoft.com/office/drawing/2014/main" id="{6A94352B-4C6C-478E-B1F3-62CCB103BF1E}"/>
              </a:ext>
            </a:extLst>
          </p:cNvPr>
          <p:cNvGraphicFramePr>
            <a:graphicFrameLocks noGrp="1"/>
          </p:cNvGraphicFramePr>
          <p:nvPr>
            <p:ph idx="1"/>
            <p:extLst>
              <p:ext uri="{D42A27DB-BD31-4B8C-83A1-F6EECF244321}">
                <p14:modId xmlns:p14="http://schemas.microsoft.com/office/powerpoint/2010/main" val="3889166763"/>
              </p:ext>
            </p:extLst>
          </p:nvPr>
        </p:nvGraphicFramePr>
        <p:xfrm>
          <a:off x="4722832" y="749300"/>
          <a:ext cx="6906491"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8547596"/>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1AEBB-029E-E6BF-949E-220AFB53C1EC}"/>
              </a:ext>
            </a:extLst>
          </p:cNvPr>
          <p:cNvSpPr>
            <a:spLocks noGrp="1"/>
          </p:cNvSpPr>
          <p:nvPr>
            <p:ph type="title"/>
          </p:nvPr>
        </p:nvSpPr>
        <p:spPr/>
        <p:txBody>
          <a:bodyPr/>
          <a:lstStyle/>
          <a:p>
            <a:r>
              <a:rPr lang="en-US">
                <a:solidFill>
                  <a:srgbClr val="00B0F0"/>
                </a:solidFill>
              </a:rPr>
              <a:t>SQL to KQL</a:t>
            </a:r>
          </a:p>
        </p:txBody>
      </p:sp>
      <p:sp>
        <p:nvSpPr>
          <p:cNvPr id="3" name="Content Placeholder 2">
            <a:extLst>
              <a:ext uri="{FF2B5EF4-FFF2-40B4-BE49-F238E27FC236}">
                <a16:creationId xmlns:a16="http://schemas.microsoft.com/office/drawing/2014/main" id="{97989C52-DE67-A671-7F29-A13DB2FD7A9A}"/>
              </a:ext>
            </a:extLst>
          </p:cNvPr>
          <p:cNvSpPr>
            <a:spLocks noGrp="1"/>
          </p:cNvSpPr>
          <p:nvPr>
            <p:ph idx="1"/>
          </p:nvPr>
        </p:nvSpPr>
        <p:spPr/>
        <p:txBody>
          <a:bodyPr/>
          <a:lstStyle/>
          <a:p>
            <a:r>
              <a:rPr lang="en-US"/>
              <a:t>Try the ‘EXPLAIN’ operator as follows </a:t>
            </a:r>
          </a:p>
          <a:p>
            <a:pPr marL="0" indent="0">
              <a:buNone/>
            </a:pPr>
            <a:r>
              <a:rPr lang="en-US"/>
              <a:t>EXPLAIN SELECT COUNT_BIG(*) as C FROM </a:t>
            </a:r>
            <a:r>
              <a:rPr lang="en-US" err="1"/>
              <a:t>LogisticsTelemetry</a:t>
            </a:r>
            <a:endParaRPr lang="en-US"/>
          </a:p>
          <a:p>
            <a:pPr marL="0" indent="0">
              <a:buNone/>
            </a:pPr>
            <a:endParaRPr lang="en-US"/>
          </a:p>
          <a:p>
            <a:r>
              <a:rPr lang="en-US"/>
              <a:t>Use </a:t>
            </a:r>
            <a:r>
              <a:rPr lang="en-US">
                <a:hlinkClick r:id="rId2"/>
              </a:rPr>
              <a:t>SQL to KQL Cheat Sheet</a:t>
            </a:r>
            <a:endParaRPr lang="en-US"/>
          </a:p>
          <a:p>
            <a:endParaRPr lang="en-US"/>
          </a:p>
          <a:p>
            <a:r>
              <a:rPr lang="en-US"/>
              <a:t>Growth mindset 😇</a:t>
            </a:r>
          </a:p>
          <a:p>
            <a:pPr marL="0" indent="0">
              <a:buNone/>
            </a:pPr>
            <a:endParaRPr lang="en-US"/>
          </a:p>
        </p:txBody>
      </p:sp>
    </p:spTree>
    <p:extLst>
      <p:ext uri="{BB962C8B-B14F-4D97-AF65-F5344CB8AC3E}">
        <p14:creationId xmlns:p14="http://schemas.microsoft.com/office/powerpoint/2010/main" val="2280267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ECB3AC-2102-4243-9E98-63A1E1AAE196}"/>
              </a:ext>
            </a:extLst>
          </p:cNvPr>
          <p:cNvSpPr txBox="1"/>
          <p:nvPr/>
        </p:nvSpPr>
        <p:spPr>
          <a:xfrm>
            <a:off x="432582" y="282209"/>
            <a:ext cx="6738424"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0E6FF">
                    <a:lumMod val="75000"/>
                  </a:srgbClr>
                </a:solidFill>
                <a:effectLst/>
                <a:uLnTx/>
                <a:uFillTx/>
                <a:latin typeface="Segoe UI"/>
                <a:ea typeface="+mn-ea"/>
                <a:cs typeface="+mn-cs"/>
              </a:rPr>
              <a:t>Innovation</a:t>
            </a:r>
          </a:p>
        </p:txBody>
      </p:sp>
      <p:sp>
        <p:nvSpPr>
          <p:cNvPr id="5" name="TextBox 4">
            <a:extLst>
              <a:ext uri="{FF2B5EF4-FFF2-40B4-BE49-F238E27FC236}">
                <a16:creationId xmlns:a16="http://schemas.microsoft.com/office/drawing/2014/main" id="{CFF9247B-7429-D4A2-8457-38517EF9F112}"/>
              </a:ext>
            </a:extLst>
          </p:cNvPr>
          <p:cNvSpPr txBox="1"/>
          <p:nvPr/>
        </p:nvSpPr>
        <p:spPr>
          <a:xfrm>
            <a:off x="-571500" y="1382178"/>
            <a:ext cx="7581900" cy="390876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a:ln>
                  <a:noFill/>
                </a:ln>
                <a:solidFill>
                  <a:srgbClr val="FFFFFF"/>
                </a:solidFill>
                <a:effectLst/>
                <a:uLnTx/>
                <a:uFillTx/>
                <a:latin typeface="Segoe UI"/>
                <a:ea typeface="+mn-ea"/>
                <a:cs typeface="+mn-cs"/>
              </a:rPr>
            </a:br>
            <a:br>
              <a:rPr kumimoji="0" lang="en-US" sz="2400" b="0" i="0" u="none" strike="noStrike" kern="1200" cap="none" spc="0" normalizeH="0" baseline="0" noProof="0">
                <a:ln>
                  <a:noFill/>
                </a:ln>
                <a:solidFill>
                  <a:srgbClr val="FFFFFF"/>
                </a:solidFill>
                <a:effectLst/>
                <a:uLnTx/>
                <a:uFillTx/>
                <a:latin typeface="Segoe UI"/>
                <a:ea typeface="+mn-ea"/>
                <a:cs typeface="+mn-cs"/>
              </a:rPr>
            </a:br>
            <a:r>
              <a:rPr kumimoji="0" lang="en-US" sz="2800" b="1" i="0" u="none" strike="noStrike" kern="1200" cap="none" spc="0" normalizeH="0" baseline="0" noProof="0">
                <a:ln>
                  <a:noFill/>
                </a:ln>
                <a:solidFill>
                  <a:srgbClr val="FFFFFF"/>
                </a:solidFill>
                <a:effectLst/>
                <a:uLnTx/>
                <a:uFillTx/>
                <a:latin typeface="Segoe UI"/>
                <a:ea typeface="+mn-ea"/>
                <a:cs typeface="+mn-cs"/>
              </a:rPr>
              <a:t>Text search capabilities</a:t>
            </a:r>
            <a:br>
              <a:rPr kumimoji="0" lang="en-US" sz="2400" b="1" i="0" u="none" strike="noStrike" kern="1200" cap="none" spc="0" normalizeH="0" baseline="0" noProof="0">
                <a:ln>
                  <a:noFill/>
                </a:ln>
                <a:solidFill>
                  <a:srgbClr val="FFFFFF"/>
                </a:solidFill>
                <a:effectLst/>
                <a:uLnTx/>
                <a:uFillTx/>
                <a:latin typeface="Segoe UI"/>
                <a:ea typeface="+mn-ea"/>
                <a:cs typeface="+mn-cs"/>
              </a:rPr>
            </a:br>
            <a:r>
              <a:rPr kumimoji="0" lang="en-US" sz="2400" b="0" i="0" u="none" strike="noStrike" kern="1200" cap="none" spc="0" normalizeH="0" baseline="0" noProof="0">
                <a:ln>
                  <a:noFill/>
                </a:ln>
                <a:solidFill>
                  <a:srgbClr val="FFFFFF"/>
                </a:solidFill>
                <a:effectLst/>
                <a:uLnTx/>
                <a:uFillTx/>
                <a:latin typeface="Segoe UI"/>
                <a:ea typeface="+mn-ea"/>
                <a:cs typeface="+mn-cs"/>
              </a:rPr>
              <a:t>(Inverted text index)</a:t>
            </a:r>
            <a:br>
              <a:rPr kumimoji="0" lang="en-US" sz="2400" b="0" i="0" u="none" strike="noStrike" kern="1200" cap="none" spc="0" normalizeH="0" baseline="0" noProof="0">
                <a:ln>
                  <a:noFill/>
                </a:ln>
                <a:solidFill>
                  <a:srgbClr val="FFFFFF"/>
                </a:solidFill>
                <a:effectLst/>
                <a:uLnTx/>
                <a:uFillTx/>
                <a:latin typeface="Segoe UI"/>
                <a:ea typeface="+mn-ea"/>
                <a:cs typeface="+mn-cs"/>
              </a:rPr>
            </a:b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a:ln>
                  <a:noFill/>
                </a:ln>
                <a:solidFill>
                  <a:srgbClr val="FFFFFF"/>
                </a:solidFill>
                <a:effectLst/>
                <a:uLnTx/>
                <a:uFillTx/>
                <a:latin typeface="Segoe UI"/>
                <a:ea typeface="+mn-ea"/>
                <a:cs typeface="+mn-cs"/>
              </a:rPr>
            </a:br>
            <a:r>
              <a:rPr kumimoji="0" lang="en-US" sz="2800" b="1" i="0" u="none" strike="noStrike" kern="1200" cap="none" spc="0" normalizeH="0" baseline="0" noProof="0">
                <a:ln>
                  <a:noFill/>
                </a:ln>
                <a:solidFill>
                  <a:srgbClr val="FFFFFF"/>
                </a:solidFill>
                <a:effectLst/>
                <a:uLnTx/>
                <a:uFillTx/>
                <a:latin typeface="Segoe UI"/>
                <a:ea typeface="+mn-ea"/>
                <a:cs typeface="+mn-cs"/>
              </a:rPr>
              <a:t>Performance &amp; analytics</a:t>
            </a:r>
            <a:br>
              <a:rPr kumimoji="0" lang="en-US" sz="2400" b="0" i="0" u="none" strike="noStrike" kern="1200" cap="none" spc="0" normalizeH="0" baseline="0" noProof="0">
                <a:ln>
                  <a:noFill/>
                </a:ln>
                <a:solidFill>
                  <a:srgbClr val="FFFFFF"/>
                </a:solidFill>
                <a:effectLst/>
                <a:uLnTx/>
                <a:uFillTx/>
                <a:latin typeface="Segoe UI"/>
                <a:ea typeface="+mn-ea"/>
                <a:cs typeface="+mn-cs"/>
              </a:rPr>
            </a:br>
            <a:r>
              <a:rPr kumimoji="0" lang="en-US" sz="2400" b="0" i="0" u="none" strike="noStrike" kern="1200" cap="none" spc="0" normalizeH="0" baseline="0" noProof="0">
                <a:ln>
                  <a:noFill/>
                </a:ln>
                <a:solidFill>
                  <a:srgbClr val="FFFFFF"/>
                </a:solidFill>
                <a:effectLst/>
                <a:uLnTx/>
                <a:uFillTx/>
                <a:latin typeface="Segoe UI"/>
                <a:ea typeface="+mn-ea"/>
                <a:cs typeface="+mn-cs"/>
              </a:rPr>
              <a:t>(Column store DB) </a:t>
            </a:r>
            <a:br>
              <a:rPr kumimoji="0" lang="en-US" sz="2400" b="0" i="0" u="none" strike="noStrike" kern="1200" cap="none" spc="0" normalizeH="0" baseline="0" noProof="0">
                <a:ln>
                  <a:noFill/>
                </a:ln>
                <a:solidFill>
                  <a:srgbClr val="FFFFFF"/>
                </a:solidFill>
                <a:effectLst/>
                <a:uLnTx/>
                <a:uFillTx/>
                <a:latin typeface="Segoe UI"/>
                <a:ea typeface="+mn-ea"/>
                <a:cs typeface="+mn-cs"/>
              </a:rPr>
            </a:b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E4CE7895-D1E8-7885-92EA-F9988CC9C516}"/>
              </a:ext>
            </a:extLst>
          </p:cNvPr>
          <p:cNvSpPr txBox="1"/>
          <p:nvPr/>
        </p:nvSpPr>
        <p:spPr>
          <a:xfrm>
            <a:off x="7272606" y="2026618"/>
            <a:ext cx="4445000" cy="280076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Segoe UI"/>
                <a:ea typeface="+mn-ea"/>
                <a:cs typeface="+mn-cs"/>
              </a:rPr>
              <a:t>Query agility</a:t>
            </a:r>
            <a:br>
              <a:rPr kumimoji="0" lang="en-US" sz="2800" b="0" i="0" u="none" strike="noStrike" kern="1200" cap="none" spc="0" normalizeH="0" baseline="0" noProof="0">
                <a:ln>
                  <a:noFill/>
                </a:ln>
                <a:solidFill>
                  <a:srgbClr val="FFFFFF"/>
                </a:solidFill>
                <a:effectLst/>
                <a:uLnTx/>
                <a:uFillTx/>
                <a:latin typeface="Segoe UI"/>
                <a:ea typeface="+mn-ea"/>
                <a:cs typeface="+mn-cs"/>
              </a:rPr>
            </a:br>
            <a:br>
              <a:rPr kumimoji="0" lang="en-US" sz="2800" b="1" i="0" u="none" strike="noStrike" kern="1200" cap="none" spc="0" normalizeH="0" baseline="0" noProof="0">
                <a:ln>
                  <a:noFill/>
                </a:ln>
                <a:solidFill>
                  <a:srgbClr val="FFFFFF"/>
                </a:solidFill>
                <a:effectLst/>
                <a:uLnTx/>
                <a:uFillTx/>
                <a:latin typeface="Segoe UI"/>
                <a:ea typeface="+mn-ea"/>
                <a:cs typeface="+mn-cs"/>
              </a:rPr>
            </a:br>
            <a:r>
              <a:rPr kumimoji="0" lang="en-US" sz="2400" b="0" i="0" u="none" strike="noStrike" kern="1200" cap="none" spc="0" normalizeH="0" baseline="0" noProof="0">
                <a:ln>
                  <a:noFill/>
                </a:ln>
                <a:solidFill>
                  <a:srgbClr val="FFFFFF"/>
                </a:solidFill>
                <a:effectLst/>
                <a:uLnTx/>
                <a:uFillTx/>
                <a:latin typeface="Segoe UI"/>
                <a:ea typeface="+mn-ea"/>
                <a:cs typeface="+mn-cs"/>
              </a:rPr>
              <a:t>Ad-hoc query language:</a:t>
            </a:r>
            <a:br>
              <a:rPr kumimoji="0" lang="en-US" sz="2400" b="0" i="0" u="none" strike="noStrike" kern="1200" cap="none" spc="0" normalizeH="0" baseline="0" noProof="0">
                <a:ln>
                  <a:noFill/>
                </a:ln>
                <a:solidFill>
                  <a:srgbClr val="FFFFFF"/>
                </a:solidFill>
                <a:effectLst/>
                <a:uLnTx/>
                <a:uFillTx/>
                <a:latin typeface="Segoe UI"/>
                <a:ea typeface="+mn-ea"/>
                <a:cs typeface="+mn-cs"/>
              </a:rPr>
            </a:br>
            <a:r>
              <a:rPr kumimoji="0" lang="en-US" sz="2400" b="0" i="0" u="none" strike="noStrike" kern="1200" cap="none" spc="0" normalizeH="0" baseline="0" noProof="0">
                <a:ln>
                  <a:noFill/>
                </a:ln>
                <a:solidFill>
                  <a:srgbClr val="FFFFFF"/>
                </a:solidFill>
                <a:effectLst/>
                <a:uLnTx/>
                <a:uFillTx/>
                <a:latin typeface="Segoe UI"/>
                <a:ea typeface="+mn-ea"/>
                <a:cs typeface="+mn-cs"/>
              </a:rPr>
              <a:t>SQL-like (tables, columns)</a:t>
            </a:r>
            <a:br>
              <a:rPr kumimoji="0" lang="en-US" sz="2400" b="0" i="0" u="none" strike="noStrike" kern="1200" cap="none" spc="0" normalizeH="0" baseline="0" noProof="0">
                <a:ln>
                  <a:noFill/>
                </a:ln>
                <a:solidFill>
                  <a:srgbClr val="FFFFFF"/>
                </a:solidFill>
                <a:effectLst/>
                <a:uLnTx/>
                <a:uFillTx/>
                <a:latin typeface="Segoe UI"/>
                <a:ea typeface="+mn-ea"/>
                <a:cs typeface="+mn-cs"/>
              </a:rPr>
            </a:br>
            <a:r>
              <a:rPr kumimoji="0" lang="en-US" sz="2400" b="0" i="0" u="none" strike="noStrike" kern="1200" cap="none" spc="0" normalizeH="0" baseline="0" noProof="0">
                <a:ln>
                  <a:noFill/>
                </a:ln>
                <a:solidFill>
                  <a:srgbClr val="FFFFFF"/>
                </a:solidFill>
                <a:effectLst/>
                <a:uLnTx/>
                <a:uFillTx/>
                <a:latin typeface="Segoe UI"/>
                <a:ea typeface="+mn-ea"/>
                <a:cs typeface="+mn-cs"/>
              </a:rPr>
              <a:t> +</a:t>
            </a:r>
            <a:br>
              <a:rPr kumimoji="0" lang="en-US" sz="2400" b="0" i="0" u="none" strike="noStrike" kern="1200" cap="none" spc="0" normalizeH="0" baseline="0" noProof="0">
                <a:ln>
                  <a:noFill/>
                </a:ln>
                <a:solidFill>
                  <a:srgbClr val="FFFFFF"/>
                </a:solidFill>
                <a:effectLst/>
                <a:uLnTx/>
                <a:uFillTx/>
                <a:latin typeface="Segoe UI"/>
                <a:ea typeface="+mn-ea"/>
                <a:cs typeface="+mn-cs"/>
              </a:rPr>
            </a:br>
            <a:r>
              <a:rPr kumimoji="0" lang="en-US" sz="2400" b="0" i="0" u="none" strike="noStrike" kern="1200" cap="none" spc="0" normalizeH="0" baseline="0" noProof="0">
                <a:ln>
                  <a:noFill/>
                </a:ln>
                <a:solidFill>
                  <a:srgbClr val="FFFFFF"/>
                </a:solidFill>
                <a:effectLst/>
                <a:uLnTx/>
                <a:uFillTx/>
                <a:latin typeface="Segoe UI"/>
                <a:ea typeface="+mn-ea"/>
                <a:cs typeface="+mn-cs"/>
              </a:rPr>
              <a:t>ability to “pipe” (flow) the data, from one operator to the next</a:t>
            </a:r>
          </a:p>
        </p:txBody>
      </p:sp>
    </p:spTree>
    <p:extLst>
      <p:ext uri="{BB962C8B-B14F-4D97-AF65-F5344CB8AC3E}">
        <p14:creationId xmlns:p14="http://schemas.microsoft.com/office/powerpoint/2010/main" val="2320418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p:cNvSpPr>
          <p:nvPr/>
        </p:nvSpPr>
        <p:spPr>
          <a:xfrm>
            <a:off x="410528" y="386771"/>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8D4"/>
                </a:solidFill>
                <a:effectLst/>
                <a:uLnTx/>
                <a:uFillTx/>
                <a:latin typeface="Segoe UI Semibold"/>
                <a:ea typeface="+mn-ea"/>
                <a:cs typeface="Segoe UI" pitchFamily="34" charset="0"/>
              </a:rPr>
              <a:t>Schema</a:t>
            </a:r>
            <a:endParaRPr kumimoji="0" lang="en-US" sz="2400" b="0"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C6719B15-94DC-492A-B556-F4EF1AC1FC2F}"/>
              </a:ext>
            </a:extLst>
          </p:cNvPr>
          <p:cNvSpPr txBox="1"/>
          <p:nvPr/>
        </p:nvSpPr>
        <p:spPr>
          <a:xfrm>
            <a:off x="410528" y="1120640"/>
            <a:ext cx="6799384" cy="5909310"/>
          </a:xfrm>
          <a:prstGeom prst="rect">
            <a:avLst/>
          </a:prstGeom>
          <a:noFill/>
        </p:spPr>
        <p:txBody>
          <a:bodyPr wrap="square" lIns="91440" tIns="45720" rIns="91440" bIns="45720" anchor="t">
            <a:spAutoFit/>
          </a:bodyPr>
          <a:lstStyle/>
          <a:p>
            <a:r>
              <a:rPr lang="en-US" sz="2800"/>
              <a:t>Schema is</a:t>
            </a:r>
          </a:p>
          <a:p>
            <a:pPr lvl="1"/>
            <a:r>
              <a:rPr lang="en-US" sz="2400"/>
              <a:t>Relational, Lightweight, Dynamic </a:t>
            </a:r>
          </a:p>
          <a:p>
            <a:r>
              <a:rPr lang="en-US" sz="2800"/>
              <a:t>Databases</a:t>
            </a:r>
          </a:p>
          <a:p>
            <a:pPr lvl="1"/>
            <a:r>
              <a:rPr lang="en-US" sz="2400"/>
              <a:t>Authorization boundary</a:t>
            </a:r>
          </a:p>
          <a:p>
            <a:pPr lvl="1"/>
            <a:r>
              <a:rPr lang="en-US" sz="2400"/>
              <a:t>Transaction boundary</a:t>
            </a:r>
          </a:p>
          <a:p>
            <a:pPr lvl="1"/>
            <a:r>
              <a:rPr lang="en-US" sz="2400"/>
              <a:t>But not query boundary!</a:t>
            </a:r>
          </a:p>
          <a:p>
            <a:pPr lvl="2"/>
            <a:r>
              <a:rPr lang="en-US" sz="1800"/>
              <a:t>Supporting cross-database and cross-cluster queries</a:t>
            </a:r>
          </a:p>
          <a:p>
            <a:r>
              <a:rPr lang="en-US" sz="2800"/>
              <a:t>Tables</a:t>
            </a:r>
          </a:p>
          <a:p>
            <a:pPr lvl="1"/>
            <a:r>
              <a:rPr lang="en-US" sz="2400"/>
              <a:t>Rectangular</a:t>
            </a:r>
          </a:p>
          <a:p>
            <a:r>
              <a:rPr lang="en-US" sz="2800"/>
              <a:t>Columns</a:t>
            </a:r>
          </a:p>
          <a:p>
            <a:pPr lvl="1"/>
            <a:r>
              <a:rPr lang="en-US" sz="2400"/>
              <a:t>Supported types: </a:t>
            </a:r>
            <a:r>
              <a:rPr lang="en-US" sz="2400" err="1"/>
              <a:t>boolean</a:t>
            </a:r>
            <a:r>
              <a:rPr lang="en-US" sz="2400"/>
              <a:t>, integer, real, decimal, dates, timespan, string, dynamic (JSON)</a:t>
            </a:r>
            <a:endParaRPr lang="en-US" sz="2400">
              <a:cs typeface="Segoe UI"/>
            </a:endParaRPr>
          </a:p>
          <a:p>
            <a:r>
              <a:rPr lang="en-US" sz="2800"/>
              <a:t>Stored functions (views)</a:t>
            </a:r>
          </a:p>
          <a:p>
            <a:r>
              <a:rPr lang="en-US" sz="2800">
                <a:cs typeface="Segoe UI"/>
              </a:rPr>
              <a:t>Materialized views</a:t>
            </a:r>
          </a:p>
        </p:txBody>
      </p:sp>
      <p:pic>
        <p:nvPicPr>
          <p:cNvPr id="5" name="Picture 4">
            <a:extLst>
              <a:ext uri="{FF2B5EF4-FFF2-40B4-BE49-F238E27FC236}">
                <a16:creationId xmlns:a16="http://schemas.microsoft.com/office/drawing/2014/main" id="{DA907159-8ED1-4032-A668-36BEA83C321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6144" y="1120640"/>
            <a:ext cx="2745328" cy="4900180"/>
          </a:xfrm>
          <a:prstGeom prst="rect">
            <a:avLst/>
          </a:prstGeom>
        </p:spPr>
      </p:pic>
    </p:spTree>
    <p:extLst>
      <p:ext uri="{BB962C8B-B14F-4D97-AF65-F5344CB8AC3E}">
        <p14:creationId xmlns:p14="http://schemas.microsoft.com/office/powerpoint/2010/main" val="3120279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579259" y="410570"/>
            <a:ext cx="3595973" cy="3018430"/>
          </a:xfrm>
        </p:spPr>
        <p:txBody>
          <a:bodyPr>
            <a:normAutofit/>
          </a:bodyPr>
          <a:lstStyle/>
          <a:p>
            <a:r>
              <a:rPr lang="en-US">
                <a:solidFill>
                  <a:srgbClr val="00B0F0"/>
                </a:solidFill>
              </a:rPr>
              <a:t>Stored Functions</a:t>
            </a:r>
            <a:br>
              <a:rPr lang="en-US">
                <a:solidFill>
                  <a:srgbClr val="00B0F0"/>
                </a:solidFill>
              </a:rPr>
            </a:br>
            <a:r>
              <a:rPr lang="en-US" sz="2400">
                <a:solidFill>
                  <a:srgbClr val="00B0F0"/>
                </a:solidFill>
              </a:rPr>
              <a:t>(stored procedures/views)</a:t>
            </a:r>
            <a:endParaRPr lang="en-US">
              <a:solidFill>
                <a:srgbClr val="00B0F0"/>
              </a:solidFill>
            </a:endParaRPr>
          </a:p>
        </p:txBody>
      </p:sp>
      <p:sp>
        <p:nvSpPr>
          <p:cNvPr id="3" name="Content Placeholder 2">
            <a:extLst>
              <a:ext uri="{FF2B5EF4-FFF2-40B4-BE49-F238E27FC236}">
                <a16:creationId xmlns:a16="http://schemas.microsoft.com/office/drawing/2014/main" id="{1474F970-FE41-4ED0-AC7A-D50FDBAB1E03}"/>
              </a:ext>
            </a:extLst>
          </p:cNvPr>
          <p:cNvSpPr>
            <a:spLocks noGrp="1"/>
          </p:cNvSpPr>
          <p:nvPr>
            <p:ph idx="1"/>
          </p:nvPr>
        </p:nvSpPr>
        <p:spPr>
          <a:xfrm>
            <a:off x="5259592" y="909142"/>
            <a:ext cx="5442620" cy="5390989"/>
          </a:xfrm>
        </p:spPr>
        <p:txBody>
          <a:bodyPr anchor="ctr">
            <a:normAutofit fontScale="92500" lnSpcReduction="10000"/>
          </a:bodyPr>
          <a:lstStyle/>
          <a:p>
            <a:r>
              <a:rPr lang="en-US" sz="2400" b="1"/>
              <a:t>Essence</a:t>
            </a:r>
            <a:r>
              <a:rPr lang="en-US" sz="2400"/>
              <a:t>: Reusable function, defined and used in a Database scope</a:t>
            </a:r>
          </a:p>
          <a:p>
            <a:r>
              <a:rPr lang="en-US" sz="2400" b="1"/>
              <a:t>View </a:t>
            </a:r>
            <a:r>
              <a:rPr lang="en-US" sz="2400"/>
              <a:t>is parameter-less function</a:t>
            </a:r>
          </a:p>
          <a:p>
            <a:r>
              <a:rPr lang="en-US" sz="2400" b="1"/>
              <a:t>Schema</a:t>
            </a:r>
            <a:r>
              <a:rPr lang="en-US" sz="2400"/>
              <a:t>: scalar or tabular</a:t>
            </a:r>
          </a:p>
          <a:p>
            <a:r>
              <a:rPr lang="en-US" sz="2400" b="1"/>
              <a:t>Special powers:</a:t>
            </a:r>
            <a:r>
              <a:rPr lang="en-US" sz="2400"/>
              <a:t> Can override table with the same name. </a:t>
            </a:r>
          </a:p>
          <a:p>
            <a:r>
              <a:rPr lang="en-US" sz="2400" b="1"/>
              <a:t>Safe and Secure</a:t>
            </a:r>
            <a:r>
              <a:rPr lang="en-US" sz="2400"/>
              <a:t>: Control commands are forbidden.</a:t>
            </a:r>
          </a:p>
          <a:p>
            <a:r>
              <a:rPr lang="en-US" sz="2400" b="1"/>
              <a:t>Applications</a:t>
            </a:r>
            <a:r>
              <a:rPr lang="en-US" sz="2400"/>
              <a:t>:</a:t>
            </a:r>
          </a:p>
          <a:p>
            <a:pPr lvl="1"/>
            <a:r>
              <a:rPr lang="en-US" b="1" i="1"/>
              <a:t>Sharing queries</a:t>
            </a:r>
            <a:r>
              <a:rPr lang="en-US"/>
              <a:t> between users/applications</a:t>
            </a:r>
          </a:p>
          <a:p>
            <a:pPr lvl="1"/>
            <a:r>
              <a:rPr lang="en-US" b="1" i="1"/>
              <a:t>Abstracting complex logic </a:t>
            </a:r>
            <a:r>
              <a:rPr lang="en-US"/>
              <a:t>from other applications</a:t>
            </a:r>
          </a:p>
          <a:p>
            <a:pPr lvl="1"/>
            <a:r>
              <a:rPr lang="en-US" b="1" i="1"/>
              <a:t>SQL-</a:t>
            </a:r>
            <a:r>
              <a:rPr lang="en-US" b="1" i="1" err="1"/>
              <a:t>compat</a:t>
            </a:r>
            <a:r>
              <a:rPr lang="en-US" b="1" i="1"/>
              <a:t> tools</a:t>
            </a:r>
            <a:r>
              <a:rPr lang="en-US"/>
              <a:t> connecting to Kusto via Views to run high perf queries</a:t>
            </a:r>
          </a:p>
        </p:txBody>
      </p:sp>
      <p:pic>
        <p:nvPicPr>
          <p:cNvPr id="6" name="Picture 5">
            <a:extLst>
              <a:ext uri="{FF2B5EF4-FFF2-40B4-BE49-F238E27FC236}">
                <a16:creationId xmlns:a16="http://schemas.microsoft.com/office/drawing/2014/main" id="{25FE496D-F0E5-FFB9-2168-D7174177C13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9727" y="4390230"/>
            <a:ext cx="4007580" cy="1634994"/>
          </a:xfrm>
          <a:prstGeom prst="rect">
            <a:avLst/>
          </a:prstGeom>
        </p:spPr>
      </p:pic>
    </p:spTree>
    <p:extLst>
      <p:ext uri="{BB962C8B-B14F-4D97-AF65-F5344CB8AC3E}">
        <p14:creationId xmlns:p14="http://schemas.microsoft.com/office/powerpoint/2010/main" val="22813702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ows and overview of the update policy in Azure Data Explorer.">
            <a:extLst>
              <a:ext uri="{FF2B5EF4-FFF2-40B4-BE49-F238E27FC236}">
                <a16:creationId xmlns:a16="http://schemas.microsoft.com/office/drawing/2014/main" id="{46DFBAB2-C2E6-82D9-4D72-7C24CFBEABD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1340" y="4214253"/>
            <a:ext cx="4637824" cy="19922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1122266" y="401876"/>
            <a:ext cx="3595973" cy="1788694"/>
          </a:xfrm>
        </p:spPr>
        <p:txBody>
          <a:bodyPr>
            <a:normAutofit/>
          </a:bodyPr>
          <a:lstStyle/>
          <a:p>
            <a:r>
              <a:rPr lang="en-US" dirty="0">
                <a:solidFill>
                  <a:srgbClr val="00B0F0"/>
                </a:solidFill>
              </a:rPr>
              <a:t>Update Policy</a:t>
            </a:r>
            <a:br>
              <a:rPr lang="en-US" dirty="0">
                <a:solidFill>
                  <a:srgbClr val="00B0F0"/>
                </a:solidFill>
              </a:rPr>
            </a:br>
            <a:r>
              <a:rPr lang="en-US" sz="3200" dirty="0">
                <a:solidFill>
                  <a:srgbClr val="00B0F0"/>
                </a:solidFill>
              </a:rPr>
              <a:t>(inner  ETL/Trigger)</a:t>
            </a:r>
            <a:endParaRPr lang="en-US" dirty="0">
              <a:solidFill>
                <a:srgbClr val="00B0F0"/>
              </a:solidFill>
            </a:endParaRPr>
          </a:p>
        </p:txBody>
      </p:sp>
      <p:sp>
        <p:nvSpPr>
          <p:cNvPr id="3" name="Content Placeholder 2">
            <a:extLst>
              <a:ext uri="{FF2B5EF4-FFF2-40B4-BE49-F238E27FC236}">
                <a16:creationId xmlns:a16="http://schemas.microsoft.com/office/drawing/2014/main" id="{1474F970-FE41-4ED0-AC7A-D50FDBAB1E03}"/>
              </a:ext>
            </a:extLst>
          </p:cNvPr>
          <p:cNvSpPr>
            <a:spLocks noGrp="1"/>
          </p:cNvSpPr>
          <p:nvPr>
            <p:ph idx="1"/>
          </p:nvPr>
        </p:nvSpPr>
        <p:spPr>
          <a:xfrm>
            <a:off x="6096000" y="815475"/>
            <a:ext cx="4532108" cy="5390989"/>
          </a:xfrm>
        </p:spPr>
        <p:txBody>
          <a:bodyPr anchor="ctr">
            <a:normAutofit fontScale="92500" lnSpcReduction="10000"/>
          </a:bodyPr>
          <a:lstStyle/>
          <a:p>
            <a:r>
              <a:rPr lang="en-US" sz="2400" b="1"/>
              <a:t>Essence</a:t>
            </a:r>
            <a:r>
              <a:rPr lang="en-US" sz="2400"/>
              <a:t>: Triggered ingestion into another table.</a:t>
            </a:r>
          </a:p>
          <a:p>
            <a:r>
              <a:rPr lang="en-US" sz="2400" b="1"/>
              <a:t>Semantics</a:t>
            </a:r>
            <a:r>
              <a:rPr lang="en-US" sz="2400"/>
              <a:t>: Attached to ‘target’ table and points on ‘source’ table. Transformation is an arbitrary Kusto query.</a:t>
            </a:r>
          </a:p>
          <a:p>
            <a:r>
              <a:rPr lang="en-US" sz="2400" b="1"/>
              <a:t>Special powers</a:t>
            </a:r>
            <a:r>
              <a:rPr lang="en-US" sz="2400"/>
              <a:t>: Source table is scoped to the newly ingested data only.</a:t>
            </a:r>
          </a:p>
          <a:p>
            <a:r>
              <a:rPr lang="en-US" sz="2400" b="1"/>
              <a:t>Applications</a:t>
            </a:r>
            <a:r>
              <a:rPr lang="en-US" sz="2400"/>
              <a:t>:</a:t>
            </a:r>
          </a:p>
          <a:p>
            <a:pPr lvl="1"/>
            <a:r>
              <a:rPr lang="en-US" b="1" i="1"/>
              <a:t>Transform data</a:t>
            </a:r>
            <a:r>
              <a:rPr lang="en-US"/>
              <a:t> schema (lightweight ETL)</a:t>
            </a:r>
          </a:p>
          <a:p>
            <a:pPr lvl="1"/>
            <a:r>
              <a:rPr lang="en-US" b="1" i="1"/>
              <a:t>De-multiplexing</a:t>
            </a:r>
            <a:r>
              <a:rPr lang="en-US"/>
              <a:t> data stream into several tables</a:t>
            </a:r>
          </a:p>
          <a:p>
            <a:pPr lvl="1"/>
            <a:r>
              <a:rPr lang="en-US"/>
              <a:t>Use target tables with </a:t>
            </a:r>
            <a:r>
              <a:rPr lang="en-US" b="1" i="1"/>
              <a:t>longer retention</a:t>
            </a:r>
          </a:p>
          <a:p>
            <a:pPr lvl="1"/>
            <a:r>
              <a:rPr lang="en-US"/>
              <a:t>Reduce </a:t>
            </a:r>
            <a:r>
              <a:rPr lang="en-US" b="1" i="1"/>
              <a:t>duplications</a:t>
            </a:r>
          </a:p>
          <a:p>
            <a:pPr lvl="1"/>
            <a:endParaRPr lang="en-US"/>
          </a:p>
          <a:p>
            <a:pPr lvl="1"/>
            <a:endParaRPr lang="en-US"/>
          </a:p>
        </p:txBody>
      </p:sp>
      <p:pic>
        <p:nvPicPr>
          <p:cNvPr id="6" name="Picture 5">
            <a:extLst>
              <a:ext uri="{FF2B5EF4-FFF2-40B4-BE49-F238E27FC236}">
                <a16:creationId xmlns:a16="http://schemas.microsoft.com/office/drawing/2014/main" id="{E40AE1F0-AE6F-4001-8703-288BE78E4C7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5178" y="2374900"/>
            <a:ext cx="5070149" cy="1655023"/>
          </a:xfrm>
          <a:prstGeom prst="rect">
            <a:avLst/>
          </a:prstGeom>
        </p:spPr>
      </p:pic>
    </p:spTree>
    <p:extLst>
      <p:ext uri="{BB962C8B-B14F-4D97-AF65-F5344CB8AC3E}">
        <p14:creationId xmlns:p14="http://schemas.microsoft.com/office/powerpoint/2010/main" val="112815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446639" y="-1047257"/>
            <a:ext cx="3595973" cy="3018430"/>
          </a:xfrm>
        </p:spPr>
        <p:txBody>
          <a:bodyPr>
            <a:normAutofit/>
          </a:bodyPr>
          <a:lstStyle/>
          <a:p>
            <a:r>
              <a:rPr lang="en-US">
                <a:solidFill>
                  <a:srgbClr val="00B0F0"/>
                </a:solidFill>
              </a:rPr>
              <a:t>Update Policy  </a:t>
            </a:r>
          </a:p>
        </p:txBody>
      </p:sp>
      <p:sp>
        <p:nvSpPr>
          <p:cNvPr id="8" name="Rectangle 7">
            <a:extLst>
              <a:ext uri="{FF2B5EF4-FFF2-40B4-BE49-F238E27FC236}">
                <a16:creationId xmlns:a16="http://schemas.microsoft.com/office/drawing/2014/main" id="{F8D057E7-19BC-6234-4ECE-7444A04D3A20}"/>
              </a:ext>
            </a:extLst>
          </p:cNvPr>
          <p:cNvSpPr/>
          <p:nvPr/>
        </p:nvSpPr>
        <p:spPr>
          <a:xfrm>
            <a:off x="-756" y="766703"/>
            <a:ext cx="12194884" cy="6096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Shows and overview of the update policy in Azure Data Explorer.">
            <a:extLst>
              <a:ext uri="{FF2B5EF4-FFF2-40B4-BE49-F238E27FC236}">
                <a16:creationId xmlns:a16="http://schemas.microsoft.com/office/drawing/2014/main" id="{853DC750-2D36-0840-57BD-D24454AF2B13}"/>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811261" y="1916926"/>
            <a:ext cx="9500668" cy="40744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3034DA2-2E16-A2DC-B030-9D31436DC540}"/>
              </a:ext>
            </a:extLst>
          </p:cNvPr>
          <p:cNvSpPr txBox="1"/>
          <p:nvPr/>
        </p:nvSpPr>
        <p:spPr>
          <a:xfrm>
            <a:off x="2197768" y="4303296"/>
            <a:ext cx="12292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solidFill>
                  <a:srgbClr val="7030A0"/>
                </a:solidFill>
                <a:latin typeface="Consolas"/>
              </a:rPr>
              <a:t>logsRaw</a:t>
            </a:r>
            <a:endParaRPr lang="en-US" sz="1400">
              <a:solidFill>
                <a:srgbClr val="7030A0"/>
              </a:solidFill>
              <a:latin typeface="Consolas"/>
            </a:endParaRPr>
          </a:p>
        </p:txBody>
      </p:sp>
      <p:sp>
        <p:nvSpPr>
          <p:cNvPr id="12" name="TextBox 11">
            <a:extLst>
              <a:ext uri="{FF2B5EF4-FFF2-40B4-BE49-F238E27FC236}">
                <a16:creationId xmlns:a16="http://schemas.microsoft.com/office/drawing/2014/main" id="{ABD57A2A-F32C-BDED-9AB3-20BCABEF2C41}"/>
              </a:ext>
            </a:extLst>
          </p:cNvPr>
          <p:cNvSpPr txBox="1"/>
          <p:nvPr/>
        </p:nvSpPr>
        <p:spPr>
          <a:xfrm>
            <a:off x="4042612" y="4303296"/>
            <a:ext cx="199122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solidFill>
                  <a:srgbClr val="7030A0"/>
                </a:solidFill>
                <a:latin typeface="Consolas"/>
              </a:rPr>
              <a:t>logsRaw</a:t>
            </a:r>
            <a:br>
              <a:rPr lang="en-US" sz="1400">
                <a:latin typeface="Consolas"/>
              </a:rPr>
            </a:br>
            <a:r>
              <a:rPr lang="en-US" sz="1400">
                <a:solidFill>
                  <a:srgbClr val="7030A0"/>
                </a:solidFill>
                <a:latin typeface="Consolas"/>
              </a:rPr>
              <a:t>+ new 3834012</a:t>
            </a:r>
            <a:r>
              <a:rPr lang="en-US" sz="1400">
                <a:ea typeface="+mn-lt"/>
                <a:cs typeface="+mn-lt"/>
              </a:rPr>
              <a:t> </a:t>
            </a:r>
            <a:r>
              <a:rPr lang="en-US" sz="1400">
                <a:solidFill>
                  <a:srgbClr val="7030A0"/>
                </a:solidFill>
                <a:latin typeface="Consolas"/>
              </a:rPr>
              <a:t>ingested records</a:t>
            </a:r>
            <a:br>
              <a:rPr lang="en-US" sz="1400">
                <a:latin typeface="Consolas"/>
              </a:rPr>
            </a:br>
            <a:r>
              <a:rPr lang="en-US" sz="1400">
                <a:solidFill>
                  <a:srgbClr val="7030A0"/>
                </a:solidFill>
                <a:latin typeface="Consolas"/>
              </a:rPr>
              <a:t>(not filtered)</a:t>
            </a:r>
            <a:endParaRPr lang="en-US" sz="1400">
              <a:solidFill>
                <a:srgbClr val="7030A0"/>
              </a:solidFill>
              <a:cs typeface="Calibri"/>
            </a:endParaRPr>
          </a:p>
        </p:txBody>
      </p:sp>
      <p:sp>
        <p:nvSpPr>
          <p:cNvPr id="14" name="TextBox 13">
            <a:extLst>
              <a:ext uri="{FF2B5EF4-FFF2-40B4-BE49-F238E27FC236}">
                <a16:creationId xmlns:a16="http://schemas.microsoft.com/office/drawing/2014/main" id="{4C52DC66-4B73-2A9F-8E84-E127112A752E}"/>
              </a:ext>
            </a:extLst>
          </p:cNvPr>
          <p:cNvSpPr txBox="1"/>
          <p:nvPr/>
        </p:nvSpPr>
        <p:spPr>
          <a:xfrm>
            <a:off x="7241007" y="1526005"/>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00B0F0"/>
                </a:solidFill>
                <a:latin typeface="Consolas"/>
              </a:rPr>
              <a:t>IngestionLogs</a:t>
            </a:r>
            <a:br>
              <a:rPr lang="en-US" sz="1600">
                <a:latin typeface="Consolas"/>
              </a:rPr>
            </a:br>
            <a:r>
              <a:rPr lang="en-US" sz="1600">
                <a:solidFill>
                  <a:srgbClr val="00B0F0"/>
                </a:solidFill>
                <a:ea typeface="+mn-lt"/>
                <a:cs typeface="+mn-lt"/>
              </a:rPr>
              <a:t>(244854 records)</a:t>
            </a:r>
            <a:endParaRPr lang="en-US" sz="1600">
              <a:solidFill>
                <a:srgbClr val="00B0F0"/>
              </a:solidFill>
              <a:latin typeface="Consolas"/>
            </a:endParaRPr>
          </a:p>
        </p:txBody>
      </p:sp>
      <p:pic>
        <p:nvPicPr>
          <p:cNvPr id="16" name="Picture 16" descr="A picture containing background pattern&#10;&#10;Description automatically generated">
            <a:extLst>
              <a:ext uri="{FF2B5EF4-FFF2-40B4-BE49-F238E27FC236}">
                <a16:creationId xmlns:a16="http://schemas.microsoft.com/office/drawing/2014/main" id="{B6C4E464-3474-4070-36BF-7BF5302711F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8507" y="2177466"/>
            <a:ext cx="1238250" cy="1019175"/>
          </a:xfrm>
          <a:prstGeom prst="rect">
            <a:avLst/>
          </a:prstGeom>
        </p:spPr>
      </p:pic>
      <p:sp>
        <p:nvSpPr>
          <p:cNvPr id="13" name="TextBox 12">
            <a:extLst>
              <a:ext uri="{FF2B5EF4-FFF2-40B4-BE49-F238E27FC236}">
                <a16:creationId xmlns:a16="http://schemas.microsoft.com/office/drawing/2014/main" id="{50355636-9EE6-CDC5-A3B5-80DAE97A7B26}"/>
              </a:ext>
            </a:extLst>
          </p:cNvPr>
          <p:cNvSpPr txBox="1"/>
          <p:nvPr/>
        </p:nvSpPr>
        <p:spPr>
          <a:xfrm>
            <a:off x="5406190" y="2528640"/>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solidFill>
                  <a:srgbClr val="002060"/>
                </a:solidFill>
                <a:latin typeface="Consolas"/>
              </a:rPr>
              <a:t>ManiputatelogsRaw</a:t>
            </a:r>
            <a:r>
              <a:rPr lang="en-US" sz="1400">
                <a:solidFill>
                  <a:srgbClr val="002060"/>
                </a:solidFill>
                <a:latin typeface="Consolas"/>
              </a:rPr>
              <a:t>()</a:t>
            </a:r>
            <a:br>
              <a:rPr lang="en-US" sz="1400">
                <a:latin typeface="Consolas"/>
              </a:rPr>
            </a:br>
            <a:r>
              <a:rPr lang="en-US" sz="1050">
                <a:solidFill>
                  <a:srgbClr val="002060"/>
                </a:solidFill>
                <a:latin typeface="Consolas"/>
              </a:rPr>
              <a:t>filters the newly </a:t>
            </a:r>
            <a:br>
              <a:rPr lang="en-US" sz="1050">
                <a:latin typeface="Consolas"/>
              </a:rPr>
            </a:br>
            <a:r>
              <a:rPr lang="en-US" sz="1050">
                <a:solidFill>
                  <a:srgbClr val="002060"/>
                </a:solidFill>
                <a:latin typeface="Consolas"/>
              </a:rPr>
              <a:t>ingested data</a:t>
            </a:r>
            <a:endParaRPr lang="en-US" sz="1050">
              <a:cs typeface="Calibri"/>
            </a:endParaRPr>
          </a:p>
        </p:txBody>
      </p:sp>
      <p:pic>
        <p:nvPicPr>
          <p:cNvPr id="15" name="Picture 15" descr="Text&#10;&#10;Description automatically generated">
            <a:extLst>
              <a:ext uri="{FF2B5EF4-FFF2-40B4-BE49-F238E27FC236}">
                <a16:creationId xmlns:a16="http://schemas.microsoft.com/office/drawing/2014/main" id="{3B6DFF33-A73D-BC51-B809-16F11F08DBD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92490" y="1971173"/>
            <a:ext cx="1390650" cy="609600"/>
          </a:xfrm>
          <a:prstGeom prst="rect">
            <a:avLst/>
          </a:prstGeom>
        </p:spPr>
      </p:pic>
    </p:spTree>
    <p:extLst>
      <p:ext uri="{BB962C8B-B14F-4D97-AF65-F5344CB8AC3E}">
        <p14:creationId xmlns:p14="http://schemas.microsoft.com/office/powerpoint/2010/main" val="248693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B580-84ED-644F-9C72-A2AD64995165}"/>
              </a:ext>
            </a:extLst>
          </p:cNvPr>
          <p:cNvSpPr>
            <a:spLocks noGrp="1"/>
          </p:cNvSpPr>
          <p:nvPr>
            <p:ph type="title"/>
          </p:nvPr>
        </p:nvSpPr>
        <p:spPr/>
        <p:txBody>
          <a:bodyPr/>
          <a:lstStyle/>
          <a:p>
            <a:r>
              <a:rPr lang="en-US"/>
              <a:t>ADX-in-a-Day Guidelines </a:t>
            </a:r>
          </a:p>
        </p:txBody>
      </p:sp>
      <p:sp>
        <p:nvSpPr>
          <p:cNvPr id="3" name="Content Placeholder 2">
            <a:extLst>
              <a:ext uri="{FF2B5EF4-FFF2-40B4-BE49-F238E27FC236}">
                <a16:creationId xmlns:a16="http://schemas.microsoft.com/office/drawing/2014/main" id="{5B604C7C-8C79-A856-B8AE-7AE11B8E8FFC}"/>
              </a:ext>
            </a:extLst>
          </p:cNvPr>
          <p:cNvSpPr>
            <a:spLocks noGrp="1"/>
          </p:cNvSpPr>
          <p:nvPr>
            <p:ph idx="1"/>
          </p:nvPr>
        </p:nvSpPr>
        <p:spPr/>
        <p:txBody>
          <a:bodyPr>
            <a:normAutofit fontScale="92500" lnSpcReduction="20000"/>
          </a:bodyPr>
          <a:lstStyle/>
          <a:p>
            <a:r>
              <a:rPr lang="en-US" dirty="0"/>
              <a:t>This is not a hands-on lab. It’s a combination of a lab and a hack. So, use the links, hints, try to solve, or raise your hands.</a:t>
            </a:r>
          </a:p>
          <a:p>
            <a:endParaRPr lang="en-US" dirty="0"/>
          </a:p>
          <a:p>
            <a:r>
              <a:rPr lang="en-US" dirty="0"/>
              <a:t>Screenshots are just examples. Your output may not exactly match the screenshots provided.</a:t>
            </a:r>
          </a:p>
          <a:p>
            <a:endParaRPr lang="en-US" dirty="0"/>
          </a:p>
          <a:p>
            <a:r>
              <a:rPr lang="en-US" dirty="0"/>
              <a:t>Please read the instructions carefully.</a:t>
            </a:r>
          </a:p>
          <a:p>
            <a:endParaRPr lang="en-US" dirty="0"/>
          </a:p>
          <a:p>
            <a:r>
              <a:rPr lang="en-US" dirty="0"/>
              <a:t>Badges will be issued within 24 hours</a:t>
            </a:r>
          </a:p>
          <a:p>
            <a:endParaRPr lang="en-US" dirty="0"/>
          </a:p>
          <a:p>
            <a:r>
              <a:rPr lang="en-US" dirty="0"/>
              <a:t>Submission deadline: before Friday, 21 April 2023, 5 pm CET</a:t>
            </a:r>
          </a:p>
        </p:txBody>
      </p:sp>
    </p:spTree>
    <p:extLst>
      <p:ext uri="{BB962C8B-B14F-4D97-AF65-F5344CB8AC3E}">
        <p14:creationId xmlns:p14="http://schemas.microsoft.com/office/powerpoint/2010/main" val="3843484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7A95-7848-C386-D615-F8F27A3399C9}"/>
              </a:ext>
            </a:extLst>
          </p:cNvPr>
          <p:cNvSpPr>
            <a:spLocks noGrp="1"/>
          </p:cNvSpPr>
          <p:nvPr>
            <p:ph type="title"/>
          </p:nvPr>
        </p:nvSpPr>
        <p:spPr>
          <a:xfrm>
            <a:off x="78740" y="20551"/>
            <a:ext cx="11139854" cy="930447"/>
          </a:xfrm>
        </p:spPr>
        <p:txBody>
          <a:bodyPr vert="horz" lIns="91440" tIns="45720" rIns="91440" bIns="45720" rtlCol="0" anchor="b">
            <a:normAutofit/>
          </a:bodyPr>
          <a:lstStyle/>
          <a:p>
            <a:pPr algn="ctr"/>
            <a:r>
              <a:rPr lang="en-US" sz="5400">
                <a:solidFill>
                  <a:srgbClr val="FFFFFF"/>
                </a:solidFill>
              </a:rPr>
              <a:t>ADX-In-A-Day resources</a:t>
            </a:r>
          </a:p>
        </p:txBody>
      </p:sp>
      <p:sp>
        <p:nvSpPr>
          <p:cNvPr id="12" name="TextBox 11">
            <a:extLst>
              <a:ext uri="{FF2B5EF4-FFF2-40B4-BE49-F238E27FC236}">
                <a16:creationId xmlns:a16="http://schemas.microsoft.com/office/drawing/2014/main" id="{C02E9AEB-EA92-558B-9D29-15C92E35AF58}"/>
              </a:ext>
            </a:extLst>
          </p:cNvPr>
          <p:cNvSpPr txBox="1"/>
          <p:nvPr/>
        </p:nvSpPr>
        <p:spPr>
          <a:xfrm>
            <a:off x="855723" y="1116449"/>
            <a:ext cx="3041169" cy="400110"/>
          </a:xfrm>
          <a:prstGeom prst="rect">
            <a:avLst/>
          </a:prstGeom>
          <a:noFill/>
        </p:spPr>
        <p:txBody>
          <a:bodyPr wrap="square" rtlCol="0">
            <a:spAutoFit/>
          </a:bodyPr>
          <a:lstStyle/>
          <a:p>
            <a:r>
              <a:rPr lang="en-IN" sz="2000">
                <a:hlinkClick r:id="rId2"/>
              </a:rPr>
              <a:t>ADX in a Day – GitHub page</a:t>
            </a:r>
            <a:endParaRPr lang="en-IN" sz="2000"/>
          </a:p>
        </p:txBody>
      </p:sp>
      <p:sp>
        <p:nvSpPr>
          <p:cNvPr id="15" name="TextBox 14">
            <a:extLst>
              <a:ext uri="{FF2B5EF4-FFF2-40B4-BE49-F238E27FC236}">
                <a16:creationId xmlns:a16="http://schemas.microsoft.com/office/drawing/2014/main" id="{053FF445-1BE1-7ED8-6482-C647F40A31E1}"/>
              </a:ext>
            </a:extLst>
          </p:cNvPr>
          <p:cNvSpPr txBox="1"/>
          <p:nvPr/>
        </p:nvSpPr>
        <p:spPr>
          <a:xfrm>
            <a:off x="7742774" y="1147615"/>
            <a:ext cx="2302925" cy="400110"/>
          </a:xfrm>
          <a:prstGeom prst="rect">
            <a:avLst/>
          </a:prstGeom>
          <a:noFill/>
        </p:spPr>
        <p:txBody>
          <a:bodyPr wrap="square" rtlCol="0">
            <a:spAutoFit/>
          </a:bodyPr>
          <a:lstStyle/>
          <a:p>
            <a:r>
              <a:rPr lang="en-IN" sz="2000"/>
              <a:t>Answer sheet forms</a:t>
            </a:r>
          </a:p>
        </p:txBody>
      </p:sp>
      <p:pic>
        <p:nvPicPr>
          <p:cNvPr id="3" name="Picture 2">
            <a:extLst>
              <a:ext uri="{FF2B5EF4-FFF2-40B4-BE49-F238E27FC236}">
                <a16:creationId xmlns:a16="http://schemas.microsoft.com/office/drawing/2014/main" id="{852FDD2B-C2E9-4BAD-4A00-32B918DE1BE6}"/>
              </a:ext>
              <a:ext uri="{C183D7F6-B498-43B3-948B-1728B52AA6E4}">
                <adec:decorative xmlns:adec="http://schemas.microsoft.com/office/drawing/2017/decorative" val="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676987" y="336084"/>
            <a:ext cx="1083214" cy="56868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EEEA7991-087F-3656-6404-2A73B43CD6CE}"/>
              </a:ext>
            </a:extLst>
          </p:cNvPr>
          <p:cNvSpPr/>
          <p:nvPr/>
        </p:nvSpPr>
        <p:spPr>
          <a:xfrm>
            <a:off x="1605429" y="5321587"/>
            <a:ext cx="1180131" cy="1200329"/>
          </a:xfrm>
          <a:prstGeom prst="rect">
            <a:avLst/>
          </a:prstGeom>
          <a:noFill/>
        </p:spPr>
        <p:txBody>
          <a:bodyPr wrap="none" lIns="91440" tIns="45720" rIns="91440" bIns="45720">
            <a:spAutoFit/>
          </a:bodyPr>
          <a:lstStyle/>
          <a:p>
            <a:pPr algn="ctr"/>
            <a:r>
              <a:rPr lang="en-US" sz="3600" b="0" cap="none" spc="0">
                <a:ln w="0"/>
                <a:solidFill>
                  <a:schemeClr val="accent1"/>
                </a:solidFill>
                <a:effectLst>
                  <a:outerShdw blurRad="38100" dist="25400" dir="5400000" algn="ctr" rotWithShape="0">
                    <a:srgbClr val="6E747A">
                      <a:alpha val="43000"/>
                    </a:srgbClr>
                  </a:outerShdw>
                </a:effectLst>
                <a:hlinkClick r:id="rId2"/>
              </a:rPr>
              <a:t>Lab 1</a:t>
            </a:r>
            <a:endParaRPr lang="en-US" sz="3600" b="0" cap="none" spc="0">
              <a:ln w="0"/>
              <a:solidFill>
                <a:schemeClr val="accent1"/>
              </a:solidFill>
              <a:effectLst>
                <a:outerShdw blurRad="38100" dist="25400" dir="5400000" algn="ctr" rotWithShape="0">
                  <a:srgbClr val="6E747A">
                    <a:alpha val="43000"/>
                  </a:srgbClr>
                </a:outerShdw>
              </a:effectLst>
            </a:endParaRPr>
          </a:p>
          <a:p>
            <a:pPr algn="ctr"/>
            <a:r>
              <a:rPr lang="en-US" sz="3600">
                <a:ln w="0"/>
                <a:solidFill>
                  <a:schemeClr val="accent1"/>
                </a:solidFill>
                <a:effectLst>
                  <a:outerShdw blurRad="38100" dist="25400" dir="5400000" algn="ctr" rotWithShape="0">
                    <a:srgbClr val="6E747A">
                      <a:alpha val="43000"/>
                    </a:srgbClr>
                  </a:outerShdw>
                </a:effectLst>
                <a:hlinkClick r:id="rId4"/>
              </a:rPr>
              <a:t>Lab 2</a:t>
            </a:r>
            <a:endParaRPr lang="en-US" sz="3600" b="0" cap="none" spc="0">
              <a:ln w="0"/>
              <a:solidFill>
                <a:schemeClr val="accent1"/>
              </a:solidFill>
              <a:effectLst>
                <a:outerShdw blurRad="38100" dist="25400" dir="5400000" algn="ctr" rotWithShape="0">
                  <a:srgbClr val="6E747A">
                    <a:alpha val="43000"/>
                  </a:srgbClr>
                </a:outerShdw>
              </a:effectLst>
            </a:endParaRPr>
          </a:p>
        </p:txBody>
      </p:sp>
      <p:pic>
        <p:nvPicPr>
          <p:cNvPr id="21" name="Picture 20">
            <a:extLst>
              <a:ext uri="{FF2B5EF4-FFF2-40B4-BE49-F238E27FC236}">
                <a16:creationId xmlns:a16="http://schemas.microsoft.com/office/drawing/2014/main" id="{9F648CC0-8E79-79A4-6503-487C96AB54EC}"/>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23211" y="1682010"/>
            <a:ext cx="4686589" cy="3277641"/>
          </a:xfrm>
          <a:prstGeom prst="round2DiagRect">
            <a:avLst>
              <a:gd name="adj1" fmla="val 16667"/>
              <a:gd name="adj2" fmla="val 0"/>
            </a:avLst>
          </a:prstGeom>
          <a:ln w="6350" cap="sq">
            <a:solidFill>
              <a:srgbClr val="00B0F0"/>
            </a:solidFill>
            <a:miter lim="800000"/>
          </a:ln>
          <a:effectLst>
            <a:glow rad="101600">
              <a:schemeClr val="accent1">
                <a:satMod val="175000"/>
                <a:alpha val="40000"/>
              </a:schemeClr>
            </a:glow>
            <a:outerShdw blurRad="254000" algn="tl" rotWithShape="0">
              <a:srgbClr val="000000">
                <a:alpha val="43000"/>
              </a:srgbClr>
            </a:outerShdw>
          </a:effectLst>
        </p:spPr>
      </p:pic>
      <p:sp>
        <p:nvSpPr>
          <p:cNvPr id="22" name="Rectangle 21">
            <a:extLst>
              <a:ext uri="{FF2B5EF4-FFF2-40B4-BE49-F238E27FC236}">
                <a16:creationId xmlns:a16="http://schemas.microsoft.com/office/drawing/2014/main" id="{E337E594-3DAE-DF43-022A-E30B464B5E55}"/>
              </a:ext>
            </a:extLst>
          </p:cNvPr>
          <p:cNvSpPr/>
          <p:nvPr/>
        </p:nvSpPr>
        <p:spPr>
          <a:xfrm>
            <a:off x="6900047" y="5321587"/>
            <a:ext cx="3856377" cy="1200329"/>
          </a:xfrm>
          <a:prstGeom prst="rect">
            <a:avLst/>
          </a:prstGeom>
          <a:noFill/>
        </p:spPr>
        <p:txBody>
          <a:bodyPr wrap="none" lIns="91440" tIns="45720" rIns="91440" bIns="45720">
            <a:spAutoFit/>
          </a:bodyPr>
          <a:lstStyle/>
          <a:p>
            <a:pPr algn="ctr"/>
            <a:r>
              <a:rPr lang="en-US" sz="3600">
                <a:ln w="0"/>
                <a:solidFill>
                  <a:schemeClr val="accent1"/>
                </a:solidFill>
                <a:effectLst>
                  <a:outerShdw blurRad="38100" dist="25400" dir="5400000" algn="ctr" rotWithShape="0">
                    <a:srgbClr val="6E747A">
                      <a:alpha val="43000"/>
                    </a:srgbClr>
                  </a:outerShdw>
                </a:effectLst>
                <a:hlinkClick r:id="rId6"/>
              </a:rPr>
              <a:t>Lab </a:t>
            </a:r>
            <a:r>
              <a:rPr lang="en-US" sz="3600" b="0" cap="none" spc="0">
                <a:ln w="0"/>
                <a:solidFill>
                  <a:schemeClr val="accent1"/>
                </a:solidFill>
                <a:effectLst>
                  <a:outerShdw blurRad="38100" dist="25400" dir="5400000" algn="ctr" rotWithShape="0">
                    <a:srgbClr val="6E747A">
                      <a:alpha val="43000"/>
                    </a:srgbClr>
                  </a:outerShdw>
                </a:effectLst>
                <a:hlinkClick r:id="rId6"/>
              </a:rPr>
              <a:t>1 Answer Sheet</a:t>
            </a:r>
            <a:endParaRPr lang="en-US" sz="3600" b="0" cap="none" spc="0">
              <a:ln w="0"/>
              <a:solidFill>
                <a:schemeClr val="accent1"/>
              </a:solidFill>
              <a:effectLst>
                <a:outerShdw blurRad="38100" dist="25400" dir="5400000" algn="ctr" rotWithShape="0">
                  <a:srgbClr val="6E747A">
                    <a:alpha val="43000"/>
                  </a:srgbClr>
                </a:outerShdw>
              </a:effectLst>
            </a:endParaRPr>
          </a:p>
          <a:p>
            <a:pPr algn="ctr"/>
            <a:r>
              <a:rPr lang="en-US" sz="3600">
                <a:ln w="0"/>
                <a:solidFill>
                  <a:schemeClr val="accent1"/>
                </a:solidFill>
                <a:effectLst>
                  <a:outerShdw blurRad="38100" dist="25400" dir="5400000" algn="ctr" rotWithShape="0">
                    <a:srgbClr val="6E747A">
                      <a:alpha val="43000"/>
                    </a:srgbClr>
                  </a:outerShdw>
                </a:effectLst>
                <a:hlinkClick r:id="rId7"/>
              </a:rPr>
              <a:t>Lab 2 Answer Sheet</a:t>
            </a:r>
            <a:endParaRPr lang="en-US" sz="3600" b="0" cap="none" spc="0">
              <a:ln w="0"/>
              <a:solidFill>
                <a:schemeClr val="accent1"/>
              </a:solidFill>
              <a:effectLst>
                <a:outerShdw blurRad="38100" dist="25400" dir="5400000" algn="ctr" rotWithShape="0">
                  <a:srgbClr val="6E747A">
                    <a:alpha val="43000"/>
                  </a:srgbClr>
                </a:outerShdw>
              </a:effectLst>
            </a:endParaRPr>
          </a:p>
        </p:txBody>
      </p:sp>
      <p:pic>
        <p:nvPicPr>
          <p:cNvPr id="7" name="Picture 6" descr="Azure Data Explorer In-A-Day">
            <a:extLst>
              <a:ext uri="{FF2B5EF4-FFF2-40B4-BE49-F238E27FC236}">
                <a16:creationId xmlns:a16="http://schemas.microsoft.com/office/drawing/2014/main" id="{77903A8D-36F1-4101-4DAE-CFD7F135B290}"/>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55723" y="1847456"/>
            <a:ext cx="2908570" cy="2908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140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 name="Picture 34" descr="A picture containing star, night sky&#10;&#10;Description automatically generated">
            <a:extLst>
              <a:ext uri="{FF2B5EF4-FFF2-40B4-BE49-F238E27FC236}">
                <a16:creationId xmlns:a16="http://schemas.microsoft.com/office/drawing/2014/main" id="{1DB010E1-7232-FF21-DEC5-1D3C390E83AB}"/>
              </a:ext>
            </a:extLst>
          </p:cNvPr>
          <p:cNvPicPr>
            <a:picLocks noChangeAspect="1"/>
          </p:cNvPicPr>
          <p:nvPr/>
        </p:nvPicPr>
        <p:blipFill rotWithShape="1">
          <a:blip r:embed="rId3" cstate="email">
            <a:alphaModFix amt="20000"/>
            <a:extLst>
              <a:ext uri="{28A0092B-C50C-407E-A947-70E740481C1C}">
                <a14:useLocalDpi xmlns:a14="http://schemas.microsoft.com/office/drawing/2010/main"/>
              </a:ext>
            </a:extLst>
          </a:blip>
          <a:srcRect/>
          <a:stretch/>
        </p:blipFill>
        <p:spPr>
          <a:xfrm>
            <a:off x="1" y="31158"/>
            <a:ext cx="12191999" cy="6826842"/>
          </a:xfrm>
          <a:prstGeom prst="rect">
            <a:avLst/>
          </a:prstGeom>
        </p:spPr>
      </p:pic>
      <p:sp>
        <p:nvSpPr>
          <p:cNvPr id="99" name="AutoShape 2">
            <a:extLst>
              <a:ext uri="{FF2B5EF4-FFF2-40B4-BE49-F238E27FC236}">
                <a16:creationId xmlns:a16="http://schemas.microsoft.com/office/drawing/2014/main" id="{6AE469CE-C0F8-57CA-EC21-8B17621A6EA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7" name="Title 156">
            <a:extLst>
              <a:ext uri="{FF2B5EF4-FFF2-40B4-BE49-F238E27FC236}">
                <a16:creationId xmlns:a16="http://schemas.microsoft.com/office/drawing/2014/main" id="{11302E0C-014D-966C-638A-D3D8FA2D4A78}"/>
              </a:ext>
            </a:extLst>
          </p:cNvPr>
          <p:cNvSpPr>
            <a:spLocks noGrp="1"/>
          </p:cNvSpPr>
          <p:nvPr>
            <p:ph type="title"/>
          </p:nvPr>
        </p:nvSpPr>
        <p:spPr/>
        <p:txBody>
          <a:bodyPr>
            <a:normAutofit/>
          </a:bodyPr>
          <a:lstStyle/>
          <a:p>
            <a:r>
              <a:rPr lang="en-US"/>
              <a:t>Telemetry: Key data for digital transformation</a:t>
            </a:r>
          </a:p>
        </p:txBody>
      </p:sp>
      <p:sp>
        <p:nvSpPr>
          <p:cNvPr id="6" name="Arrow: Right 5">
            <a:extLst>
              <a:ext uri="{FF2B5EF4-FFF2-40B4-BE49-F238E27FC236}">
                <a16:creationId xmlns:a16="http://schemas.microsoft.com/office/drawing/2014/main" id="{2D2DF24D-3BCB-959D-C387-2629E897E3B9}"/>
              </a:ext>
            </a:extLst>
          </p:cNvPr>
          <p:cNvSpPr/>
          <p:nvPr/>
        </p:nvSpPr>
        <p:spPr>
          <a:xfrm>
            <a:off x="4472573" y="3139729"/>
            <a:ext cx="1341752" cy="1464400"/>
          </a:xfrm>
          <a:prstGeom prst="rightArrow">
            <a:avLst/>
          </a:prstGeom>
          <a:noFill/>
          <a:ln w="952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1400" b="1">
              <a:solidFill>
                <a:srgbClr val="00B0F0"/>
              </a:solidFill>
              <a:latin typeface="Segoe UI"/>
              <a:cs typeface="Segoe UI" pitchFamily="34" charset="0"/>
            </a:endParaRPr>
          </a:p>
        </p:txBody>
      </p:sp>
      <p:sp>
        <p:nvSpPr>
          <p:cNvPr id="7" name="Arrow: Right 6">
            <a:extLst>
              <a:ext uri="{FF2B5EF4-FFF2-40B4-BE49-F238E27FC236}">
                <a16:creationId xmlns:a16="http://schemas.microsoft.com/office/drawing/2014/main" id="{B87460C1-A206-18B8-C072-F566A87D20D1}"/>
              </a:ext>
            </a:extLst>
          </p:cNvPr>
          <p:cNvSpPr/>
          <p:nvPr/>
        </p:nvSpPr>
        <p:spPr>
          <a:xfrm flipH="1">
            <a:off x="7334785" y="3125301"/>
            <a:ext cx="1341753" cy="1464400"/>
          </a:xfrm>
          <a:prstGeom prst="rightArrow">
            <a:avLst/>
          </a:prstGeom>
          <a:noFill/>
          <a:ln w="9525" cap="flat" cmpd="sng" algn="ctr">
            <a:solidFill>
              <a:schemeClr val="accent4">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1400" b="1">
              <a:solidFill>
                <a:srgbClr val="9BF00B"/>
              </a:solidFill>
              <a:latin typeface="Segoe UI"/>
              <a:cs typeface="Segoe UI" pitchFamily="34" charset="0"/>
            </a:endParaRPr>
          </a:p>
        </p:txBody>
      </p:sp>
      <p:sp>
        <p:nvSpPr>
          <p:cNvPr id="9" name="TextBox 8">
            <a:extLst>
              <a:ext uri="{FF2B5EF4-FFF2-40B4-BE49-F238E27FC236}">
                <a16:creationId xmlns:a16="http://schemas.microsoft.com/office/drawing/2014/main" id="{2C13F674-71E2-3C61-84FC-C92A78D2CE47}"/>
              </a:ext>
            </a:extLst>
          </p:cNvPr>
          <p:cNvSpPr txBox="1"/>
          <p:nvPr/>
        </p:nvSpPr>
        <p:spPr>
          <a:xfrm>
            <a:off x="4544463" y="3631920"/>
            <a:ext cx="1081166" cy="430887"/>
          </a:xfrm>
          <a:prstGeom prst="rect">
            <a:avLst/>
          </a:prstGeom>
          <a:noFill/>
        </p:spPr>
        <p:txBody>
          <a:bodyPr wrap="square" rtlCol="0">
            <a:spAutoFit/>
          </a:bodyPr>
          <a:lstStyle/>
          <a:p>
            <a:r>
              <a:rPr lang="en-US" sz="1100"/>
              <a:t>Telemetry, timeseries, tags</a:t>
            </a:r>
          </a:p>
        </p:txBody>
      </p:sp>
      <p:sp>
        <p:nvSpPr>
          <p:cNvPr id="11" name="TextBox 10">
            <a:extLst>
              <a:ext uri="{FF2B5EF4-FFF2-40B4-BE49-F238E27FC236}">
                <a16:creationId xmlns:a16="http://schemas.microsoft.com/office/drawing/2014/main" id="{54EE6F7D-61E8-4501-5F4A-62051A85490B}"/>
              </a:ext>
            </a:extLst>
          </p:cNvPr>
          <p:cNvSpPr txBox="1"/>
          <p:nvPr/>
        </p:nvSpPr>
        <p:spPr>
          <a:xfrm>
            <a:off x="7580925" y="3631919"/>
            <a:ext cx="1081166" cy="430887"/>
          </a:xfrm>
          <a:prstGeom prst="rect">
            <a:avLst/>
          </a:prstGeom>
          <a:noFill/>
        </p:spPr>
        <p:txBody>
          <a:bodyPr wrap="square" rtlCol="0">
            <a:spAutoFit/>
          </a:bodyPr>
          <a:lstStyle/>
          <a:p>
            <a:r>
              <a:rPr lang="en-US" sz="1100"/>
              <a:t>Logs, traces, metrics</a:t>
            </a:r>
          </a:p>
        </p:txBody>
      </p:sp>
      <p:sp>
        <p:nvSpPr>
          <p:cNvPr id="27" name="Rectangle: Rounded Corners 26">
            <a:extLst>
              <a:ext uri="{FF2B5EF4-FFF2-40B4-BE49-F238E27FC236}">
                <a16:creationId xmlns:a16="http://schemas.microsoft.com/office/drawing/2014/main" id="{C8CAB013-FA9B-1038-DDE7-700228472797}"/>
              </a:ext>
            </a:extLst>
          </p:cNvPr>
          <p:cNvSpPr/>
          <p:nvPr/>
        </p:nvSpPr>
        <p:spPr>
          <a:xfrm>
            <a:off x="5716087" y="2272775"/>
            <a:ext cx="1785755" cy="3231769"/>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400"/>
              <a:t>High Frequency</a:t>
            </a:r>
          </a:p>
          <a:p>
            <a:pPr algn="ctr">
              <a:lnSpc>
                <a:spcPct val="150000"/>
              </a:lnSpc>
            </a:pPr>
            <a:r>
              <a:rPr lang="en-US" sz="1400"/>
              <a:t>High Volume</a:t>
            </a:r>
          </a:p>
          <a:p>
            <a:pPr algn="ctr">
              <a:lnSpc>
                <a:spcPct val="150000"/>
              </a:lnSpc>
            </a:pPr>
            <a:r>
              <a:rPr lang="en-US" sz="1400"/>
              <a:t>High Velocity</a:t>
            </a:r>
          </a:p>
          <a:p>
            <a:pPr algn="ctr">
              <a:lnSpc>
                <a:spcPct val="150000"/>
              </a:lnSpc>
            </a:pPr>
            <a:r>
              <a:rPr lang="en-US" sz="1400"/>
              <a:t>Schema Drift</a:t>
            </a:r>
          </a:p>
          <a:p>
            <a:pPr algn="ctr">
              <a:lnSpc>
                <a:spcPct val="150000"/>
              </a:lnSpc>
            </a:pPr>
            <a:r>
              <a:rPr lang="en-US" sz="1400"/>
              <a:t>Semi-structured + Free Text</a:t>
            </a:r>
          </a:p>
          <a:p>
            <a:pPr algn="ctr">
              <a:lnSpc>
                <a:spcPct val="150000"/>
              </a:lnSpc>
            </a:pPr>
            <a:r>
              <a:rPr lang="en-US" sz="1400"/>
              <a:t>Immutable</a:t>
            </a:r>
          </a:p>
          <a:p>
            <a:pPr algn="ctr">
              <a:lnSpc>
                <a:spcPct val="150000"/>
              </a:lnSpc>
            </a:pPr>
            <a:r>
              <a:rPr lang="en-US" sz="1400"/>
              <a:t>Low Latency</a:t>
            </a:r>
          </a:p>
        </p:txBody>
      </p:sp>
      <p:grpSp>
        <p:nvGrpSpPr>
          <p:cNvPr id="68" name="Group 67">
            <a:extLst>
              <a:ext uri="{FF2B5EF4-FFF2-40B4-BE49-F238E27FC236}">
                <a16:creationId xmlns:a16="http://schemas.microsoft.com/office/drawing/2014/main" id="{F3AA46EE-943E-DC79-41A5-9191CDF19EBC}"/>
              </a:ext>
            </a:extLst>
          </p:cNvPr>
          <p:cNvGrpSpPr/>
          <p:nvPr/>
        </p:nvGrpSpPr>
        <p:grpSpPr>
          <a:xfrm>
            <a:off x="8677616" y="1637012"/>
            <a:ext cx="2662059" cy="4559474"/>
            <a:chOff x="8677616" y="1637012"/>
            <a:chExt cx="2662059" cy="4559474"/>
          </a:xfrm>
        </p:grpSpPr>
        <p:sp>
          <p:nvSpPr>
            <p:cNvPr id="53" name="Rectangle 52">
              <a:extLst>
                <a:ext uri="{FF2B5EF4-FFF2-40B4-BE49-F238E27FC236}">
                  <a16:creationId xmlns:a16="http://schemas.microsoft.com/office/drawing/2014/main" id="{2EFE9B87-1343-88AA-C3FC-DA319E0E4D63}"/>
                </a:ext>
              </a:extLst>
            </p:cNvPr>
            <p:cNvSpPr/>
            <p:nvPr/>
          </p:nvSpPr>
          <p:spPr bwMode="auto">
            <a:xfrm>
              <a:off x="8677616" y="1637012"/>
              <a:ext cx="2662059" cy="4559474"/>
            </a:xfrm>
            <a:prstGeom prst="rect">
              <a:avLst/>
            </a:prstGeom>
            <a:solidFill>
              <a:schemeClr val="bg1"/>
            </a:solidFill>
            <a:ln w="9525" cap="flat" cmpd="sng" algn="ctr">
              <a:solidFill>
                <a:schemeClr val="accent4">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accent1"/>
                  </a:solidFill>
                  <a:latin typeface="+mn-lt"/>
                  <a:ea typeface="+mn-ea"/>
                  <a:cs typeface="+mn-cs"/>
                </a:defRPr>
              </a:lvl1pPr>
              <a:lvl2pPr marL="457200" algn="l" defTabSz="457200" rtl="0" eaLnBrk="1" latinLnBrk="0" hangingPunct="1">
                <a:defRPr sz="1800" kern="1200">
                  <a:solidFill>
                    <a:schemeClr val="accent1"/>
                  </a:solidFill>
                  <a:latin typeface="+mn-lt"/>
                  <a:ea typeface="+mn-ea"/>
                  <a:cs typeface="+mn-cs"/>
                </a:defRPr>
              </a:lvl2pPr>
              <a:lvl3pPr marL="914400" algn="l" defTabSz="457200" rtl="0" eaLnBrk="1" latinLnBrk="0" hangingPunct="1">
                <a:defRPr sz="1800" kern="1200">
                  <a:solidFill>
                    <a:schemeClr val="accent1"/>
                  </a:solidFill>
                  <a:latin typeface="+mn-lt"/>
                  <a:ea typeface="+mn-ea"/>
                  <a:cs typeface="+mn-cs"/>
                </a:defRPr>
              </a:lvl3pPr>
              <a:lvl4pPr marL="1371600" algn="l" defTabSz="457200" rtl="0" eaLnBrk="1" latinLnBrk="0" hangingPunct="1">
                <a:defRPr sz="1800" kern="1200">
                  <a:solidFill>
                    <a:schemeClr val="accent1"/>
                  </a:solidFill>
                  <a:latin typeface="+mn-lt"/>
                  <a:ea typeface="+mn-ea"/>
                  <a:cs typeface="+mn-cs"/>
                </a:defRPr>
              </a:lvl4pPr>
              <a:lvl5pPr marL="1828800" algn="l" defTabSz="457200" rtl="0" eaLnBrk="1" latinLnBrk="0" hangingPunct="1">
                <a:defRPr sz="1800" kern="1200">
                  <a:solidFill>
                    <a:schemeClr val="accent1"/>
                  </a:solidFill>
                  <a:latin typeface="+mn-lt"/>
                  <a:ea typeface="+mn-ea"/>
                  <a:cs typeface="+mn-cs"/>
                </a:defRPr>
              </a:lvl5pPr>
              <a:lvl6pPr marL="2286000" algn="l" defTabSz="457200" rtl="0" eaLnBrk="1" latinLnBrk="0" hangingPunct="1">
                <a:defRPr sz="1800" kern="1200">
                  <a:solidFill>
                    <a:schemeClr val="accent1"/>
                  </a:solidFill>
                  <a:latin typeface="+mn-lt"/>
                  <a:ea typeface="+mn-ea"/>
                  <a:cs typeface="+mn-cs"/>
                </a:defRPr>
              </a:lvl6pPr>
              <a:lvl7pPr marL="2743200" algn="l" defTabSz="457200" rtl="0" eaLnBrk="1" latinLnBrk="0" hangingPunct="1">
                <a:defRPr sz="1800" kern="1200">
                  <a:solidFill>
                    <a:schemeClr val="accent1"/>
                  </a:solidFill>
                  <a:latin typeface="+mn-lt"/>
                  <a:ea typeface="+mn-ea"/>
                  <a:cs typeface="+mn-cs"/>
                </a:defRPr>
              </a:lvl7pPr>
              <a:lvl8pPr marL="3200400" algn="l" defTabSz="457200" rtl="0" eaLnBrk="1" latinLnBrk="0" hangingPunct="1">
                <a:defRPr sz="1800" kern="1200">
                  <a:solidFill>
                    <a:schemeClr val="accent1"/>
                  </a:solidFill>
                  <a:latin typeface="+mn-lt"/>
                  <a:ea typeface="+mn-ea"/>
                  <a:cs typeface="+mn-cs"/>
                </a:defRPr>
              </a:lvl8pPr>
              <a:lvl9pPr marL="3657600" algn="l" defTabSz="457200" rtl="0" eaLnBrk="1" latinLnBrk="0" hangingPunct="1">
                <a:defRPr sz="1800" kern="1200">
                  <a:solidFill>
                    <a:schemeClr val="accent1"/>
                  </a:solidFill>
                  <a:latin typeface="+mn-lt"/>
                  <a:ea typeface="+mn-ea"/>
                  <a:cs typeface="+mn-cs"/>
                </a:defRPr>
              </a:lvl9pPr>
            </a:lstStyle>
            <a:p>
              <a:pPr algn="ctr" defTabSz="932293" fontAlgn="base">
                <a:spcBef>
                  <a:spcPct val="0"/>
                </a:spcBef>
                <a:spcAft>
                  <a:spcPct val="0"/>
                </a:spcAft>
                <a:defRPr/>
              </a:pPr>
              <a:r>
                <a:rPr lang="en-US" sz="1400" b="1">
                  <a:solidFill>
                    <a:srgbClr val="9BF00B"/>
                  </a:solidFill>
                  <a:latin typeface="Segoe UI"/>
                  <a:ea typeface="Segoe UI" pitchFamily="34" charset="0"/>
                  <a:cs typeface="Segoe UI" pitchFamily="34" charset="0"/>
                </a:rPr>
                <a:t>Digital World</a:t>
              </a:r>
            </a:p>
          </p:txBody>
        </p:sp>
        <p:pic>
          <p:nvPicPr>
            <p:cNvPr id="42" name="Graphic 2" descr="Ui Ux with solid fill">
              <a:extLst>
                <a:ext uri="{FF2B5EF4-FFF2-40B4-BE49-F238E27FC236}">
                  <a16:creationId xmlns:a16="http://schemas.microsoft.com/office/drawing/2014/main" id="{DB245F7E-1B29-5F23-66F2-D20E58676720}"/>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7990" y="4209874"/>
              <a:ext cx="384048" cy="384048"/>
            </a:xfrm>
            <a:prstGeom prst="rect">
              <a:avLst/>
            </a:prstGeom>
          </p:spPr>
        </p:pic>
        <p:pic>
          <p:nvPicPr>
            <p:cNvPr id="43" name="Graphic 3" descr="Cloud Computing with solid fill">
              <a:extLst>
                <a:ext uri="{FF2B5EF4-FFF2-40B4-BE49-F238E27FC236}">
                  <a16:creationId xmlns:a16="http://schemas.microsoft.com/office/drawing/2014/main" id="{B913F776-E500-FEC6-6AEA-FFEE47EB77F6}"/>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82613" y="3572077"/>
              <a:ext cx="384048" cy="384048"/>
            </a:xfrm>
            <a:prstGeom prst="rect">
              <a:avLst/>
            </a:prstGeom>
          </p:spPr>
        </p:pic>
        <p:pic>
          <p:nvPicPr>
            <p:cNvPr id="46" name="Graphic 5" descr="Server with solid fill">
              <a:extLst>
                <a:ext uri="{FF2B5EF4-FFF2-40B4-BE49-F238E27FC236}">
                  <a16:creationId xmlns:a16="http://schemas.microsoft.com/office/drawing/2014/main" id="{44B07904-289B-702A-7D8E-1E0DD4176AE0}"/>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921800" y="4208797"/>
              <a:ext cx="384048" cy="384048"/>
            </a:xfrm>
            <a:prstGeom prst="rect">
              <a:avLst/>
            </a:prstGeom>
          </p:spPr>
        </p:pic>
        <p:pic>
          <p:nvPicPr>
            <p:cNvPr id="48" name="Graphic 6" descr="Database with solid fill">
              <a:extLst>
                <a:ext uri="{FF2B5EF4-FFF2-40B4-BE49-F238E27FC236}">
                  <a16:creationId xmlns:a16="http://schemas.microsoft.com/office/drawing/2014/main" id="{B08597BC-F64A-BECC-C50A-E48A62442583}"/>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852312" y="4189547"/>
              <a:ext cx="384048" cy="384048"/>
            </a:xfrm>
            <a:prstGeom prst="rect">
              <a:avLst/>
            </a:prstGeom>
          </p:spPr>
        </p:pic>
        <p:pic>
          <p:nvPicPr>
            <p:cNvPr id="50" name="Graphic 7" descr="Lock with solid fill">
              <a:extLst>
                <a:ext uri="{FF2B5EF4-FFF2-40B4-BE49-F238E27FC236}">
                  <a16:creationId xmlns:a16="http://schemas.microsoft.com/office/drawing/2014/main" id="{27E2D846-CA0E-33A1-C0A2-D952D54316D8}"/>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964297" y="4869070"/>
              <a:ext cx="384048" cy="384048"/>
            </a:xfrm>
            <a:prstGeom prst="rect">
              <a:avLst/>
            </a:prstGeom>
          </p:spPr>
        </p:pic>
        <p:pic>
          <p:nvPicPr>
            <p:cNvPr id="51" name="Graphic 8" descr="Shield Tick with solid fill">
              <a:extLst>
                <a:ext uri="{FF2B5EF4-FFF2-40B4-BE49-F238E27FC236}">
                  <a16:creationId xmlns:a16="http://schemas.microsoft.com/office/drawing/2014/main" id="{4DDB0874-75FE-A263-7BBC-01A7C7A7129D}"/>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816621" y="4879808"/>
              <a:ext cx="384048" cy="384048"/>
            </a:xfrm>
            <a:prstGeom prst="rect">
              <a:avLst/>
            </a:prstGeom>
          </p:spPr>
        </p:pic>
        <p:pic>
          <p:nvPicPr>
            <p:cNvPr id="55" name="Picture 54" descr="Kubernetes Icon in File">
              <a:extLst>
                <a:ext uri="{FF2B5EF4-FFF2-40B4-BE49-F238E27FC236}">
                  <a16:creationId xmlns:a16="http://schemas.microsoft.com/office/drawing/2014/main" id="{1DCEFDEF-38EC-DC79-8427-05D585B78839}"/>
                </a:ext>
              </a:extLst>
            </p:cNvPr>
            <p:cNvPicPr>
              <a:picLocks noChangeAspect="1" noChangeArrowheads="1"/>
            </p:cNvPicPr>
            <p:nvPr/>
          </p:nvPicPr>
          <p:blipFill>
            <a:blip r:embed="rId16" cstate="email">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8940981" y="3550818"/>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Press and Media Resources - Docker">
              <a:extLst>
                <a:ext uri="{FF2B5EF4-FFF2-40B4-BE49-F238E27FC236}">
                  <a16:creationId xmlns:a16="http://schemas.microsoft.com/office/drawing/2014/main" id="{E0D8B7F4-6523-98C2-20B3-DE2B17DDC41B}"/>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9829078" y="3578331"/>
              <a:ext cx="384048" cy="329022"/>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B22AF788-BB25-B8ED-406C-36C37A527DDA}"/>
                </a:ext>
              </a:extLst>
            </p:cNvPr>
            <p:cNvGrpSpPr/>
            <p:nvPr/>
          </p:nvGrpSpPr>
          <p:grpSpPr>
            <a:xfrm>
              <a:off x="10718229" y="2569587"/>
              <a:ext cx="384048" cy="384048"/>
              <a:chOff x="4096258" y="1980421"/>
              <a:chExt cx="553998" cy="553998"/>
            </a:xfrm>
          </p:grpSpPr>
          <p:sp>
            <p:nvSpPr>
              <p:cNvPr id="66" name="Rectangle 65">
                <a:extLst>
                  <a:ext uri="{FF2B5EF4-FFF2-40B4-BE49-F238E27FC236}">
                    <a16:creationId xmlns:a16="http://schemas.microsoft.com/office/drawing/2014/main" id="{97A2CF9A-94D6-CBF0-FFE1-5116CE1DE86E}"/>
                  </a:ext>
                </a:extLst>
              </p:cNvPr>
              <p:cNvSpPr/>
              <p:nvPr/>
            </p:nvSpPr>
            <p:spPr bwMode="auto">
              <a:xfrm>
                <a:off x="4096258" y="1980421"/>
                <a:ext cx="553998" cy="5539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7" name="Picture 66" descr="27 Aws Icons - Free in SVG, PNG, ICO - IconScout">
                <a:extLst>
                  <a:ext uri="{FF2B5EF4-FFF2-40B4-BE49-F238E27FC236}">
                    <a16:creationId xmlns:a16="http://schemas.microsoft.com/office/drawing/2014/main" id="{C73E9BF0-5266-7855-CAAF-AA75ED0C0D21}"/>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4122490" y="2006653"/>
                <a:ext cx="501534" cy="501534"/>
              </a:xfrm>
              <a:prstGeom prst="rect">
                <a:avLst/>
              </a:prstGeom>
              <a:noFill/>
              <a:extLst>
                <a:ext uri="{909E8E84-426E-40DD-AFC4-6F175D3DCCD1}">
                  <a14:hiddenFill xmlns:a14="http://schemas.microsoft.com/office/drawing/2010/main">
                    <a:solidFill>
                      <a:srgbClr val="FFFFFF"/>
                    </a:solidFill>
                  </a14:hiddenFill>
                </a:ext>
              </a:extLst>
            </p:spPr>
          </p:pic>
        </p:grpSp>
        <p:pic>
          <p:nvPicPr>
            <p:cNvPr id="59" name="Picture 58">
              <a:extLst>
                <a:ext uri="{FF2B5EF4-FFF2-40B4-BE49-F238E27FC236}">
                  <a16:creationId xmlns:a16="http://schemas.microsoft.com/office/drawing/2014/main" id="{8C721891-2F18-F214-7A31-18FC6589B3E3}"/>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8921800" y="2567871"/>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Holori - GCP icons">
              <a:extLst>
                <a:ext uri="{FF2B5EF4-FFF2-40B4-BE49-F238E27FC236}">
                  <a16:creationId xmlns:a16="http://schemas.microsoft.com/office/drawing/2014/main" id="{ACD7FBB5-C0BD-9E59-59C1-82D071BAD804}"/>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9607842" y="2530735"/>
              <a:ext cx="872989" cy="458319"/>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Connector 60">
              <a:extLst>
                <a:ext uri="{FF2B5EF4-FFF2-40B4-BE49-F238E27FC236}">
                  <a16:creationId xmlns:a16="http://schemas.microsoft.com/office/drawing/2014/main" id="{D549301D-644A-6D65-EB92-658F71C9217B}"/>
                </a:ext>
              </a:extLst>
            </p:cNvPr>
            <p:cNvCxnSpPr/>
            <p:nvPr/>
          </p:nvCxnSpPr>
          <p:spPr>
            <a:xfrm>
              <a:off x="8881721" y="3221553"/>
              <a:ext cx="227876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91CCD05-F982-7A12-1DFD-B3E70831AD49}"/>
                </a:ext>
              </a:extLst>
            </p:cNvPr>
            <p:cNvCxnSpPr/>
            <p:nvPr/>
          </p:nvCxnSpPr>
          <p:spPr>
            <a:xfrm>
              <a:off x="8881720" y="5450516"/>
              <a:ext cx="227876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3" name="TextBox 17">
              <a:extLst>
                <a:ext uri="{FF2B5EF4-FFF2-40B4-BE49-F238E27FC236}">
                  <a16:creationId xmlns:a16="http://schemas.microsoft.com/office/drawing/2014/main" id="{BEAC9E8B-2A11-1B53-D9F1-0B746E92D2F2}"/>
                </a:ext>
              </a:extLst>
            </p:cNvPr>
            <p:cNvSpPr txBox="1"/>
            <p:nvPr/>
          </p:nvSpPr>
          <p:spPr>
            <a:xfrm>
              <a:off x="8881720" y="5566025"/>
              <a:ext cx="513567"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t>Audit Logs</a:t>
              </a:r>
            </a:p>
          </p:txBody>
        </p:sp>
        <p:sp>
          <p:nvSpPr>
            <p:cNvPr id="64" name="TextBox 18">
              <a:extLst>
                <a:ext uri="{FF2B5EF4-FFF2-40B4-BE49-F238E27FC236}">
                  <a16:creationId xmlns:a16="http://schemas.microsoft.com/office/drawing/2014/main" id="{AB29A00F-1F04-66A6-75FF-5C345E0C382B}"/>
                </a:ext>
              </a:extLst>
            </p:cNvPr>
            <p:cNvSpPr txBox="1"/>
            <p:nvPr/>
          </p:nvSpPr>
          <p:spPr>
            <a:xfrm>
              <a:off x="9754221" y="5566025"/>
              <a:ext cx="592809"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t>Activity Logs</a:t>
              </a:r>
            </a:p>
          </p:txBody>
        </p:sp>
        <p:sp>
          <p:nvSpPr>
            <p:cNvPr id="65" name="TextBox 19">
              <a:extLst>
                <a:ext uri="{FF2B5EF4-FFF2-40B4-BE49-F238E27FC236}">
                  <a16:creationId xmlns:a16="http://schemas.microsoft.com/office/drawing/2014/main" id="{6B61FF43-C26A-AA41-1099-285450A9E795}"/>
                </a:ext>
              </a:extLst>
            </p:cNvPr>
            <p:cNvSpPr txBox="1"/>
            <p:nvPr/>
          </p:nvSpPr>
          <p:spPr>
            <a:xfrm>
              <a:off x="10613429" y="5566025"/>
              <a:ext cx="580228"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t>Access Logs</a:t>
              </a:r>
            </a:p>
          </p:txBody>
        </p:sp>
        <p:pic>
          <p:nvPicPr>
            <p:cNvPr id="44" name="Graphic 4" descr="Check In with solid fill">
              <a:extLst>
                <a:ext uri="{FF2B5EF4-FFF2-40B4-BE49-F238E27FC236}">
                  <a16:creationId xmlns:a16="http://schemas.microsoft.com/office/drawing/2014/main" id="{4BE7BF7A-EB11-0517-04EF-408CC487D530}"/>
                </a:ext>
              </a:extLst>
            </p:cNvPr>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661409" y="4843666"/>
              <a:ext cx="384048" cy="384048"/>
            </a:xfrm>
            <a:prstGeom prst="rect">
              <a:avLst/>
            </a:prstGeom>
          </p:spPr>
        </p:pic>
      </p:grpSp>
      <p:sp>
        <p:nvSpPr>
          <p:cNvPr id="101" name="AutoShape 6">
            <a:extLst>
              <a:ext uri="{FF2B5EF4-FFF2-40B4-BE49-F238E27FC236}">
                <a16:creationId xmlns:a16="http://schemas.microsoft.com/office/drawing/2014/main" id="{BD4C1B26-EE34-5C28-78F7-56554A741D0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 name="AutoShape 8">
            <a:extLst>
              <a:ext uri="{FF2B5EF4-FFF2-40B4-BE49-F238E27FC236}">
                <a16:creationId xmlns:a16="http://schemas.microsoft.com/office/drawing/2014/main" id="{54F39147-7E89-3E1B-686B-A2E1D179DE1D}"/>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109" name="Group 108">
            <a:extLst>
              <a:ext uri="{FF2B5EF4-FFF2-40B4-BE49-F238E27FC236}">
                <a16:creationId xmlns:a16="http://schemas.microsoft.com/office/drawing/2014/main" id="{28118848-8079-991E-A1C2-F1EDF7C22C43}"/>
              </a:ext>
            </a:extLst>
          </p:cNvPr>
          <p:cNvGrpSpPr/>
          <p:nvPr/>
        </p:nvGrpSpPr>
        <p:grpSpPr>
          <a:xfrm>
            <a:off x="588263" y="1228725"/>
            <a:ext cx="3877117" cy="5344091"/>
            <a:chOff x="588263" y="1228725"/>
            <a:chExt cx="3877117" cy="5344091"/>
          </a:xfrm>
        </p:grpSpPr>
        <p:grpSp>
          <p:nvGrpSpPr>
            <p:cNvPr id="29" name="Group 28">
              <a:extLst>
                <a:ext uri="{FF2B5EF4-FFF2-40B4-BE49-F238E27FC236}">
                  <a16:creationId xmlns:a16="http://schemas.microsoft.com/office/drawing/2014/main" id="{4FC76462-BC2F-DF28-789F-0663A38FEC3E}"/>
                </a:ext>
              </a:extLst>
            </p:cNvPr>
            <p:cNvGrpSpPr/>
            <p:nvPr/>
          </p:nvGrpSpPr>
          <p:grpSpPr>
            <a:xfrm>
              <a:off x="588263" y="1228725"/>
              <a:ext cx="3877117" cy="5344091"/>
              <a:chOff x="1000835" y="1158658"/>
              <a:chExt cx="3505018" cy="5414158"/>
            </a:xfrm>
          </p:grpSpPr>
          <p:pic>
            <p:nvPicPr>
              <p:cNvPr id="128" name="Graphic 127" descr="Web design with solid fill">
                <a:extLst>
                  <a:ext uri="{FF2B5EF4-FFF2-40B4-BE49-F238E27FC236}">
                    <a16:creationId xmlns:a16="http://schemas.microsoft.com/office/drawing/2014/main" id="{F75EE983-D1D6-E8C3-C39A-71BC13186A7E}"/>
                  </a:ext>
                </a:extLst>
              </p:cNvPr>
              <p:cNvPicPr>
                <a:picLocks noChangeAspect="1"/>
              </p:cNvPicPr>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3774103" y="4604129"/>
                <a:ext cx="384048" cy="384048"/>
              </a:xfrm>
              <a:prstGeom prst="rect">
                <a:avLst/>
              </a:prstGeom>
            </p:spPr>
          </p:pic>
          <p:pic>
            <p:nvPicPr>
              <p:cNvPr id="132" name="Graphic 131" descr="Credit card with solid fill">
                <a:extLst>
                  <a:ext uri="{FF2B5EF4-FFF2-40B4-BE49-F238E27FC236}">
                    <a16:creationId xmlns:a16="http://schemas.microsoft.com/office/drawing/2014/main" id="{BD3F3AFD-52A7-4CC4-D532-19E65C9F1571}"/>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2956831" y="5097099"/>
                <a:ext cx="384048" cy="384048"/>
              </a:xfrm>
              <a:prstGeom prst="rect">
                <a:avLst/>
              </a:prstGeom>
            </p:spPr>
          </p:pic>
          <p:sp>
            <p:nvSpPr>
              <p:cNvPr id="79" name="Rectangle 78">
                <a:extLst>
                  <a:ext uri="{FF2B5EF4-FFF2-40B4-BE49-F238E27FC236}">
                    <a16:creationId xmlns:a16="http://schemas.microsoft.com/office/drawing/2014/main" id="{0FA80519-11AA-E7F8-6D1D-3B6CC5D65295}"/>
                  </a:ext>
                </a:extLst>
              </p:cNvPr>
              <p:cNvSpPr/>
              <p:nvPr/>
            </p:nvSpPr>
            <p:spPr bwMode="auto">
              <a:xfrm>
                <a:off x="1000835" y="1158658"/>
                <a:ext cx="3502211" cy="5414158"/>
              </a:xfrm>
              <a:prstGeom prst="rect">
                <a:avLst/>
              </a:prstGeom>
              <a:solidFill>
                <a:schemeClr val="bg1"/>
              </a:solidFill>
              <a:ln w="952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400" b="1">
                    <a:solidFill>
                      <a:srgbClr val="00B0F0"/>
                    </a:solidFill>
                    <a:latin typeface="Segoe UI"/>
                    <a:ea typeface="Segoe UI" pitchFamily="34" charset="0"/>
                    <a:cs typeface="Segoe UI" pitchFamily="34" charset="0"/>
                  </a:rPr>
                  <a:t>Physical World</a:t>
                </a:r>
              </a:p>
            </p:txBody>
          </p:sp>
          <p:pic>
            <p:nvPicPr>
              <p:cNvPr id="8" name="Graphic 7" descr="Electric car with solid fill">
                <a:extLst>
                  <a:ext uri="{FF2B5EF4-FFF2-40B4-BE49-F238E27FC236}">
                    <a16:creationId xmlns:a16="http://schemas.microsoft.com/office/drawing/2014/main" id="{7501A3E0-B478-1CCE-92C2-FD0FEBE6FA39}"/>
                  </a:ext>
                </a:extLst>
              </p:cNvPr>
              <p:cNvPicPr>
                <a:picLocks noChangeAspect="1"/>
              </p:cNvPicPr>
              <p:nvPr/>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2348571" y="2611022"/>
                <a:ext cx="384048" cy="384048"/>
              </a:xfrm>
              <a:prstGeom prst="rect">
                <a:avLst/>
              </a:prstGeom>
            </p:spPr>
          </p:pic>
          <p:pic>
            <p:nvPicPr>
              <p:cNvPr id="14" name="Graphic 13" descr="Jackhammer outline">
                <a:extLst>
                  <a:ext uri="{FF2B5EF4-FFF2-40B4-BE49-F238E27FC236}">
                    <a16:creationId xmlns:a16="http://schemas.microsoft.com/office/drawing/2014/main" id="{298CDF6A-4974-85A7-9926-523856A11303}"/>
                  </a:ext>
                </a:extLst>
              </p:cNvPr>
              <p:cNvPicPr>
                <a:picLocks noChangeAspect="1"/>
              </p:cNvPicPr>
              <p:nvPr/>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46306" y="2611022"/>
                <a:ext cx="384048" cy="384048"/>
              </a:xfrm>
              <a:prstGeom prst="rect">
                <a:avLst/>
              </a:prstGeom>
            </p:spPr>
          </p:pic>
          <p:pic>
            <p:nvPicPr>
              <p:cNvPr id="18" name="Graphic 17" descr="Crane with solid fill">
                <a:extLst>
                  <a:ext uri="{FF2B5EF4-FFF2-40B4-BE49-F238E27FC236}">
                    <a16:creationId xmlns:a16="http://schemas.microsoft.com/office/drawing/2014/main" id="{7A70145D-6EA1-B5EF-3B74-A38D68FFE345}"/>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62028" y="3609872"/>
                <a:ext cx="384048" cy="384048"/>
              </a:xfrm>
              <a:prstGeom prst="rect">
                <a:avLst/>
              </a:prstGeom>
            </p:spPr>
          </p:pic>
          <p:pic>
            <p:nvPicPr>
              <p:cNvPr id="40" name="Graphic 39" descr="Continuous Improvement with solid fill">
                <a:extLst>
                  <a:ext uri="{FF2B5EF4-FFF2-40B4-BE49-F238E27FC236}">
                    <a16:creationId xmlns:a16="http://schemas.microsoft.com/office/drawing/2014/main" id="{6EE910F9-6B06-C121-C061-1DF35099EB3C}"/>
                  </a:ext>
                </a:extLst>
              </p:cNvPr>
              <p:cNvPicPr>
                <a:picLocks noChangeAspect="1"/>
              </p:cNvPicPr>
              <p:nvPr/>
            </p:nvPicPr>
            <p:blipFill>
              <a:blip r:embed="rId34" cstate="email">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616467" y="3125301"/>
                <a:ext cx="384048" cy="384048"/>
              </a:xfrm>
              <a:prstGeom prst="rect">
                <a:avLst/>
              </a:prstGeom>
            </p:spPr>
          </p:pic>
          <p:pic>
            <p:nvPicPr>
              <p:cNvPr id="52" name="Graphic 51" descr="Robot Hand with solid fill">
                <a:extLst>
                  <a:ext uri="{FF2B5EF4-FFF2-40B4-BE49-F238E27FC236}">
                    <a16:creationId xmlns:a16="http://schemas.microsoft.com/office/drawing/2014/main" id="{8CB99ED1-7792-1544-AED8-FA939CF677D9}"/>
                  </a:ext>
                </a:extLst>
              </p:cNvPr>
              <p:cNvPicPr>
                <a:picLocks noChangeAspect="1"/>
              </p:cNvPicPr>
              <p:nvPr/>
            </p:nvPicPr>
            <p:blipFill>
              <a:blip r:embed="rId36" cstate="email">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659961" y="3609872"/>
                <a:ext cx="384048" cy="384048"/>
              </a:xfrm>
              <a:prstGeom prst="rect">
                <a:avLst/>
              </a:prstGeom>
            </p:spPr>
          </p:pic>
          <p:pic>
            <p:nvPicPr>
              <p:cNvPr id="82" name="Graphic 81" descr="Shopping cart with solid fill">
                <a:extLst>
                  <a:ext uri="{FF2B5EF4-FFF2-40B4-BE49-F238E27FC236}">
                    <a16:creationId xmlns:a16="http://schemas.microsoft.com/office/drawing/2014/main" id="{B7BADBE7-3D3F-D9A6-65CD-C59C07755770}"/>
                  </a:ext>
                </a:extLst>
              </p:cNvPr>
              <p:cNvPicPr>
                <a:picLocks noChangeAspect="1"/>
              </p:cNvPicPr>
              <p:nvPr/>
            </p:nvPicPr>
            <p:blipFill>
              <a:blip r:embed="rId38" cstate="email">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3083830" y="2611022"/>
                <a:ext cx="384048" cy="384048"/>
              </a:xfrm>
              <a:prstGeom prst="rect">
                <a:avLst/>
              </a:prstGeom>
            </p:spPr>
          </p:pic>
          <p:pic>
            <p:nvPicPr>
              <p:cNvPr id="84" name="Graphic 83" descr="Shopping bag with solid fill">
                <a:extLst>
                  <a:ext uri="{FF2B5EF4-FFF2-40B4-BE49-F238E27FC236}">
                    <a16:creationId xmlns:a16="http://schemas.microsoft.com/office/drawing/2014/main" id="{9C027454-44F4-433A-7BAB-95EA28920F23}"/>
                  </a:ext>
                </a:extLst>
              </p:cNvPr>
              <p:cNvPicPr>
                <a:picLocks noChangeAspect="1"/>
              </p:cNvPicPr>
              <p:nvPr/>
            </p:nvPicPr>
            <p:blipFill>
              <a:blip r:embed="rId40" cstate="email">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3084957" y="2089518"/>
                <a:ext cx="384048" cy="384048"/>
              </a:xfrm>
              <a:prstGeom prst="rect">
                <a:avLst/>
              </a:prstGeom>
            </p:spPr>
          </p:pic>
          <p:pic>
            <p:nvPicPr>
              <p:cNvPr id="86" name="Graphic 85" descr="Cell Tower with solid fill">
                <a:extLst>
                  <a:ext uri="{FF2B5EF4-FFF2-40B4-BE49-F238E27FC236}">
                    <a16:creationId xmlns:a16="http://schemas.microsoft.com/office/drawing/2014/main" id="{906DACEF-E084-DF36-086F-C8215F4488D0}"/>
                  </a:ext>
                </a:extLst>
              </p:cNvPr>
              <p:cNvPicPr>
                <a:picLocks noChangeAspect="1"/>
              </p:cNvPicPr>
              <p:nvPr/>
            </p:nvPicPr>
            <p:blipFill>
              <a:blip r:embed="rId42" cstate="email">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288714" y="4588115"/>
                <a:ext cx="384048" cy="384048"/>
              </a:xfrm>
              <a:prstGeom prst="rect">
                <a:avLst/>
              </a:prstGeom>
            </p:spPr>
          </p:pic>
          <p:pic>
            <p:nvPicPr>
              <p:cNvPr id="90" name="Graphic 89" descr="Airplane with solid fill">
                <a:extLst>
                  <a:ext uri="{FF2B5EF4-FFF2-40B4-BE49-F238E27FC236}">
                    <a16:creationId xmlns:a16="http://schemas.microsoft.com/office/drawing/2014/main" id="{75D00669-AE7E-EB20-22F3-2A5ACFCD883F}"/>
                  </a:ext>
                </a:extLst>
              </p:cNvPr>
              <p:cNvPicPr>
                <a:picLocks noChangeAspect="1"/>
              </p:cNvPicPr>
              <p:nvPr/>
            </p:nvPicPr>
            <p:blipFill>
              <a:blip r:embed="rId44" cstate="email">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1632054" y="2089518"/>
                <a:ext cx="384048" cy="384048"/>
              </a:xfrm>
              <a:prstGeom prst="rect">
                <a:avLst/>
              </a:prstGeom>
            </p:spPr>
          </p:pic>
          <p:pic>
            <p:nvPicPr>
              <p:cNvPr id="92" name="Graphic 91" descr="Solar Panels with solid fill">
                <a:extLst>
                  <a:ext uri="{FF2B5EF4-FFF2-40B4-BE49-F238E27FC236}">
                    <a16:creationId xmlns:a16="http://schemas.microsoft.com/office/drawing/2014/main" id="{7788B66D-D671-13A3-8717-124703ACDA8A}"/>
                  </a:ext>
                </a:extLst>
              </p:cNvPr>
              <p:cNvPicPr>
                <a:picLocks noChangeAspect="1"/>
              </p:cNvPicPr>
              <p:nvPr/>
            </p:nvPicPr>
            <p:blipFill>
              <a:blip r:embed="rId46" cstate="email">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2348571" y="3609872"/>
                <a:ext cx="384048" cy="384048"/>
              </a:xfrm>
              <a:prstGeom prst="rect">
                <a:avLst/>
              </a:prstGeom>
            </p:spPr>
          </p:pic>
          <p:pic>
            <p:nvPicPr>
              <p:cNvPr id="94" name="Graphic 93" descr="Wind Turbines with solid fill">
                <a:extLst>
                  <a:ext uri="{FF2B5EF4-FFF2-40B4-BE49-F238E27FC236}">
                    <a16:creationId xmlns:a16="http://schemas.microsoft.com/office/drawing/2014/main" id="{F95EACA5-719A-7C6A-8751-9A0923E5D7A7}"/>
                  </a:ext>
                </a:extLst>
              </p:cNvPr>
              <p:cNvPicPr>
                <a:picLocks noChangeAspect="1"/>
              </p:cNvPicPr>
              <p:nvPr/>
            </p:nvPicPr>
            <p:blipFill>
              <a:blip r:embed="rId48" cstate="email">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2348571" y="2089518"/>
                <a:ext cx="384048" cy="384048"/>
              </a:xfrm>
              <a:prstGeom prst="rect">
                <a:avLst/>
              </a:prstGeom>
            </p:spPr>
          </p:pic>
          <p:pic>
            <p:nvPicPr>
              <p:cNvPr id="96" name="Graphic 95" descr="Train with solid fill">
                <a:extLst>
                  <a:ext uri="{FF2B5EF4-FFF2-40B4-BE49-F238E27FC236}">
                    <a16:creationId xmlns:a16="http://schemas.microsoft.com/office/drawing/2014/main" id="{0AC32D86-9B54-06B6-6C7A-97513791D308}"/>
                  </a:ext>
                </a:extLst>
              </p:cNvPr>
              <p:cNvPicPr>
                <a:picLocks noChangeAspect="1"/>
              </p:cNvPicPr>
              <p:nvPr/>
            </p:nvPicPr>
            <p:blipFill>
              <a:blip r:embed="rId50" cstate="email">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622915" y="2611022"/>
                <a:ext cx="384048" cy="384048"/>
              </a:xfrm>
              <a:prstGeom prst="rect">
                <a:avLst/>
              </a:prstGeom>
            </p:spPr>
          </p:pic>
          <p:pic>
            <p:nvPicPr>
              <p:cNvPr id="102" name="Graphic 101" descr="Truck with solid fill">
                <a:extLst>
                  <a:ext uri="{FF2B5EF4-FFF2-40B4-BE49-F238E27FC236}">
                    <a16:creationId xmlns:a16="http://schemas.microsoft.com/office/drawing/2014/main" id="{FE7C930B-EBEA-E218-E9B6-D38C6FC8E862}"/>
                  </a:ext>
                </a:extLst>
              </p:cNvPr>
              <p:cNvPicPr>
                <a:picLocks noChangeAspect="1"/>
              </p:cNvPicPr>
              <p:nvPr/>
            </p:nvPicPr>
            <p:blipFill>
              <a:blip r:embed="rId52" cstate="email">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2092380" y="5623898"/>
                <a:ext cx="384048" cy="384048"/>
              </a:xfrm>
              <a:prstGeom prst="rect">
                <a:avLst/>
              </a:prstGeom>
            </p:spPr>
          </p:pic>
          <p:pic>
            <p:nvPicPr>
              <p:cNvPr id="104" name="Graphic 103" descr="Factory with solid fill">
                <a:extLst>
                  <a:ext uri="{FF2B5EF4-FFF2-40B4-BE49-F238E27FC236}">
                    <a16:creationId xmlns:a16="http://schemas.microsoft.com/office/drawing/2014/main" id="{BFD98DD7-2DD5-AED4-ED6F-AE2FE33B8174}"/>
                  </a:ext>
                </a:extLst>
              </p:cNvPr>
              <p:cNvPicPr>
                <a:picLocks noChangeAspect="1"/>
              </p:cNvPicPr>
              <p:nvPr/>
            </p:nvPicPr>
            <p:blipFill>
              <a:blip r:embed="rId54" cstate="email">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1166550" y="2089518"/>
                <a:ext cx="384048" cy="384048"/>
              </a:xfrm>
              <a:prstGeom prst="rect">
                <a:avLst/>
              </a:prstGeom>
            </p:spPr>
          </p:pic>
          <p:pic>
            <p:nvPicPr>
              <p:cNvPr id="108" name="Graphic 107" descr="City with solid fill">
                <a:extLst>
                  <a:ext uri="{FF2B5EF4-FFF2-40B4-BE49-F238E27FC236}">
                    <a16:creationId xmlns:a16="http://schemas.microsoft.com/office/drawing/2014/main" id="{67647A39-37AC-505C-D50D-9A6B295F050C}"/>
                  </a:ext>
                </a:extLst>
              </p:cNvPr>
              <p:cNvPicPr>
                <a:picLocks noChangeAspect="1"/>
              </p:cNvPicPr>
              <p:nvPr/>
            </p:nvPicPr>
            <p:blipFill>
              <a:blip r:embed="rId56" cstate="email">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1171706" y="3125301"/>
                <a:ext cx="384048" cy="384048"/>
              </a:xfrm>
              <a:prstGeom prst="rect">
                <a:avLst/>
              </a:prstGeom>
            </p:spPr>
          </p:pic>
          <p:pic>
            <p:nvPicPr>
              <p:cNvPr id="112" name="Graphic 111" descr="Taxi with solid fill">
                <a:extLst>
                  <a:ext uri="{FF2B5EF4-FFF2-40B4-BE49-F238E27FC236}">
                    <a16:creationId xmlns:a16="http://schemas.microsoft.com/office/drawing/2014/main" id="{F38B0FC1-0385-BA15-F54E-632C450E02B5}"/>
                  </a:ext>
                </a:extLst>
              </p:cNvPr>
              <p:cNvPicPr>
                <a:picLocks noChangeAspect="1"/>
              </p:cNvPicPr>
              <p:nvPr/>
            </p:nvPicPr>
            <p:blipFill>
              <a:blip r:embed="rId58" cstate="email">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2108102" y="6108469"/>
                <a:ext cx="384048" cy="384048"/>
              </a:xfrm>
              <a:prstGeom prst="rect">
                <a:avLst/>
              </a:prstGeom>
            </p:spPr>
          </p:pic>
          <p:pic>
            <p:nvPicPr>
              <p:cNvPr id="114" name="Graphic 113" descr="Race Car with solid fill">
                <a:extLst>
                  <a:ext uri="{FF2B5EF4-FFF2-40B4-BE49-F238E27FC236}">
                    <a16:creationId xmlns:a16="http://schemas.microsoft.com/office/drawing/2014/main" id="{A24FC089-BB90-09EF-A807-6EC4E2FA19F1}"/>
                  </a:ext>
                </a:extLst>
              </p:cNvPr>
              <p:cNvPicPr>
                <a:picLocks noChangeAspect="1"/>
              </p:cNvPicPr>
              <p:nvPr/>
            </p:nvPicPr>
            <p:blipFill>
              <a:blip r:embed="rId60" cstate="email">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2093507" y="4588115"/>
                <a:ext cx="384048" cy="384048"/>
              </a:xfrm>
              <a:prstGeom prst="rect">
                <a:avLst/>
              </a:prstGeom>
            </p:spPr>
          </p:pic>
          <p:pic>
            <p:nvPicPr>
              <p:cNvPr id="138" name="Graphic 137" descr="Battery charging with solid fill">
                <a:extLst>
                  <a:ext uri="{FF2B5EF4-FFF2-40B4-BE49-F238E27FC236}">
                    <a16:creationId xmlns:a16="http://schemas.microsoft.com/office/drawing/2014/main" id="{8750FBF7-C5BF-290F-A21C-ACA5129E04E5}"/>
                  </a:ext>
                </a:extLst>
              </p:cNvPr>
              <p:cNvPicPr>
                <a:picLocks noChangeAspect="1"/>
              </p:cNvPicPr>
              <p:nvPr/>
            </p:nvPicPr>
            <p:blipFill>
              <a:blip r:embed="rId62" cstate="email">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2348571" y="3125301"/>
                <a:ext cx="384048" cy="384048"/>
              </a:xfrm>
              <a:prstGeom prst="rect">
                <a:avLst/>
              </a:prstGeom>
            </p:spPr>
          </p:pic>
          <p:sp>
            <p:nvSpPr>
              <p:cNvPr id="15" name="TextBox 14">
                <a:extLst>
                  <a:ext uri="{FF2B5EF4-FFF2-40B4-BE49-F238E27FC236}">
                    <a16:creationId xmlns:a16="http://schemas.microsoft.com/office/drawing/2014/main" id="{49959AD9-8536-D9FD-7283-461B1141142E}"/>
                  </a:ext>
                </a:extLst>
              </p:cNvPr>
              <p:cNvSpPr txBox="1"/>
              <p:nvPr/>
            </p:nvSpPr>
            <p:spPr>
              <a:xfrm>
                <a:off x="1063408" y="1687715"/>
                <a:ext cx="1068309" cy="261610"/>
              </a:xfrm>
              <a:prstGeom prst="rect">
                <a:avLst/>
              </a:prstGeom>
              <a:noFill/>
            </p:spPr>
            <p:txBody>
              <a:bodyPr wrap="square" rtlCol="0">
                <a:spAutoFit/>
              </a:bodyPr>
              <a:lstStyle/>
              <a:p>
                <a:pPr algn="ctr"/>
                <a:r>
                  <a:rPr lang="en-US" sz="1100" b="1">
                    <a:solidFill>
                      <a:srgbClr val="00B0F0"/>
                    </a:solidFill>
                  </a:rPr>
                  <a:t>Manufacturing</a:t>
                </a:r>
              </a:p>
            </p:txBody>
          </p:sp>
          <p:sp>
            <p:nvSpPr>
              <p:cNvPr id="16" name="TextBox 15">
                <a:extLst>
                  <a:ext uri="{FF2B5EF4-FFF2-40B4-BE49-F238E27FC236}">
                    <a16:creationId xmlns:a16="http://schemas.microsoft.com/office/drawing/2014/main" id="{61C74431-04B5-A6B7-CC4A-DC7BA3FA5589}"/>
                  </a:ext>
                </a:extLst>
              </p:cNvPr>
              <p:cNvSpPr txBox="1"/>
              <p:nvPr/>
            </p:nvSpPr>
            <p:spPr>
              <a:xfrm>
                <a:off x="2241061" y="1687715"/>
                <a:ext cx="599069" cy="261610"/>
              </a:xfrm>
              <a:prstGeom prst="rect">
                <a:avLst/>
              </a:prstGeom>
              <a:noFill/>
            </p:spPr>
            <p:txBody>
              <a:bodyPr wrap="square" rtlCol="0">
                <a:spAutoFit/>
              </a:bodyPr>
              <a:lstStyle/>
              <a:p>
                <a:pPr algn="ctr"/>
                <a:r>
                  <a:rPr lang="en-US" sz="1100" b="1">
                    <a:solidFill>
                      <a:srgbClr val="00B0F0"/>
                    </a:solidFill>
                  </a:rPr>
                  <a:t>Energy</a:t>
                </a:r>
              </a:p>
            </p:txBody>
          </p:sp>
          <p:sp>
            <p:nvSpPr>
              <p:cNvPr id="17" name="TextBox 16">
                <a:extLst>
                  <a:ext uri="{FF2B5EF4-FFF2-40B4-BE49-F238E27FC236}">
                    <a16:creationId xmlns:a16="http://schemas.microsoft.com/office/drawing/2014/main" id="{FEBBB205-69EF-CFDA-6342-32D9DE8664AA}"/>
                  </a:ext>
                </a:extLst>
              </p:cNvPr>
              <p:cNvSpPr txBox="1"/>
              <p:nvPr/>
            </p:nvSpPr>
            <p:spPr>
              <a:xfrm>
                <a:off x="2976633" y="1687715"/>
                <a:ext cx="599069" cy="261610"/>
              </a:xfrm>
              <a:prstGeom prst="rect">
                <a:avLst/>
              </a:prstGeom>
              <a:noFill/>
            </p:spPr>
            <p:txBody>
              <a:bodyPr wrap="square" rtlCol="0">
                <a:spAutoFit/>
              </a:bodyPr>
              <a:lstStyle/>
              <a:p>
                <a:pPr algn="ctr"/>
                <a:r>
                  <a:rPr lang="en-US" sz="1100" b="1">
                    <a:solidFill>
                      <a:srgbClr val="00B0F0"/>
                    </a:solidFill>
                  </a:rPr>
                  <a:t>Retail</a:t>
                </a:r>
              </a:p>
            </p:txBody>
          </p:sp>
          <p:sp>
            <p:nvSpPr>
              <p:cNvPr id="19" name="TextBox 18">
                <a:extLst>
                  <a:ext uri="{FF2B5EF4-FFF2-40B4-BE49-F238E27FC236}">
                    <a16:creationId xmlns:a16="http://schemas.microsoft.com/office/drawing/2014/main" id="{09EFC421-2A7C-4EF0-5FE2-08776F58FBE7}"/>
                  </a:ext>
                </a:extLst>
              </p:cNvPr>
              <p:cNvSpPr txBox="1"/>
              <p:nvPr/>
            </p:nvSpPr>
            <p:spPr>
              <a:xfrm>
                <a:off x="3648834" y="1687715"/>
                <a:ext cx="857019" cy="261610"/>
              </a:xfrm>
              <a:prstGeom prst="rect">
                <a:avLst/>
              </a:prstGeom>
              <a:noFill/>
            </p:spPr>
            <p:txBody>
              <a:bodyPr wrap="square" rtlCol="0">
                <a:spAutoFit/>
              </a:bodyPr>
              <a:lstStyle/>
              <a:p>
                <a:pPr algn="ctr"/>
                <a:r>
                  <a:rPr lang="en-US" sz="1100" b="1">
                    <a:solidFill>
                      <a:srgbClr val="00B0F0"/>
                    </a:solidFill>
                  </a:rPr>
                  <a:t>Healthcare</a:t>
                </a:r>
              </a:p>
            </p:txBody>
          </p:sp>
          <p:sp>
            <p:nvSpPr>
              <p:cNvPr id="20" name="TextBox 19">
                <a:extLst>
                  <a:ext uri="{FF2B5EF4-FFF2-40B4-BE49-F238E27FC236}">
                    <a16:creationId xmlns:a16="http://schemas.microsoft.com/office/drawing/2014/main" id="{BF0C1CF1-BA12-9B9F-6DFF-18154A6F41B3}"/>
                  </a:ext>
                </a:extLst>
              </p:cNvPr>
              <p:cNvSpPr txBox="1"/>
              <p:nvPr/>
            </p:nvSpPr>
            <p:spPr>
              <a:xfrm>
                <a:off x="1837735" y="4186312"/>
                <a:ext cx="876315" cy="261610"/>
              </a:xfrm>
              <a:prstGeom prst="rect">
                <a:avLst/>
              </a:prstGeom>
              <a:noFill/>
            </p:spPr>
            <p:txBody>
              <a:bodyPr wrap="square" rtlCol="0">
                <a:spAutoFit/>
              </a:bodyPr>
              <a:lstStyle/>
              <a:p>
                <a:pPr algn="ctr"/>
                <a:r>
                  <a:rPr lang="en-US" sz="1100" b="1">
                    <a:solidFill>
                      <a:srgbClr val="00B0F0"/>
                    </a:solidFill>
                  </a:rPr>
                  <a:t>Automotive</a:t>
                </a:r>
              </a:p>
            </p:txBody>
          </p:sp>
          <p:sp>
            <p:nvSpPr>
              <p:cNvPr id="21" name="TextBox 20">
                <a:extLst>
                  <a:ext uri="{FF2B5EF4-FFF2-40B4-BE49-F238E27FC236}">
                    <a16:creationId xmlns:a16="http://schemas.microsoft.com/office/drawing/2014/main" id="{9E4E6235-34F4-9F8B-A72E-348A9CA6B073}"/>
                  </a:ext>
                </a:extLst>
              </p:cNvPr>
              <p:cNvSpPr txBox="1"/>
              <p:nvPr/>
            </p:nvSpPr>
            <p:spPr>
              <a:xfrm>
                <a:off x="2578576" y="4074218"/>
                <a:ext cx="1068309" cy="430887"/>
              </a:xfrm>
              <a:prstGeom prst="rect">
                <a:avLst/>
              </a:prstGeom>
              <a:noFill/>
            </p:spPr>
            <p:txBody>
              <a:bodyPr wrap="square" rtlCol="0">
                <a:spAutoFit/>
              </a:bodyPr>
              <a:lstStyle/>
              <a:p>
                <a:pPr algn="ctr"/>
                <a:r>
                  <a:rPr lang="en-US" sz="1100" b="1">
                    <a:solidFill>
                      <a:srgbClr val="00B0F0"/>
                    </a:solidFill>
                  </a:rPr>
                  <a:t>Financial Services</a:t>
                </a:r>
              </a:p>
            </p:txBody>
          </p:sp>
          <p:sp>
            <p:nvSpPr>
              <p:cNvPr id="23" name="TextBox 22">
                <a:extLst>
                  <a:ext uri="{FF2B5EF4-FFF2-40B4-BE49-F238E27FC236}">
                    <a16:creationId xmlns:a16="http://schemas.microsoft.com/office/drawing/2014/main" id="{96720AF7-DC22-2C33-2927-420E5650A3C6}"/>
                  </a:ext>
                </a:extLst>
              </p:cNvPr>
              <p:cNvSpPr txBox="1"/>
              <p:nvPr/>
            </p:nvSpPr>
            <p:spPr>
              <a:xfrm>
                <a:off x="3431973" y="4085123"/>
                <a:ext cx="1068309" cy="430887"/>
              </a:xfrm>
              <a:prstGeom prst="rect">
                <a:avLst/>
              </a:prstGeom>
              <a:noFill/>
            </p:spPr>
            <p:txBody>
              <a:bodyPr wrap="square" rtlCol="0">
                <a:spAutoFit/>
              </a:bodyPr>
              <a:lstStyle/>
              <a:p>
                <a:pPr algn="ctr"/>
                <a:r>
                  <a:rPr lang="en-US" sz="1100" b="1">
                    <a:solidFill>
                      <a:srgbClr val="00B0F0"/>
                    </a:solidFill>
                  </a:rPr>
                  <a:t>Media &amp; Entertainment</a:t>
                </a:r>
              </a:p>
            </p:txBody>
          </p:sp>
          <p:pic>
            <p:nvPicPr>
              <p:cNvPr id="32" name="Graphic 31" descr="Hospital with solid fill">
                <a:extLst>
                  <a:ext uri="{FF2B5EF4-FFF2-40B4-BE49-F238E27FC236}">
                    <a16:creationId xmlns:a16="http://schemas.microsoft.com/office/drawing/2014/main" id="{FA9CBDFB-9DC8-19B9-8305-ECD95F8ED4A8}"/>
                  </a:ext>
                </a:extLst>
              </p:cNvPr>
              <p:cNvPicPr>
                <a:picLocks noChangeAspect="1"/>
              </p:cNvPicPr>
              <p:nvPr/>
            </p:nvPicPr>
            <p:blipFill>
              <a:blip r:embed="rId64" cstate="email">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3871961" y="2089518"/>
                <a:ext cx="384048" cy="384048"/>
              </a:xfrm>
              <a:prstGeom prst="rect">
                <a:avLst/>
              </a:prstGeom>
            </p:spPr>
          </p:pic>
          <p:sp>
            <p:nvSpPr>
              <p:cNvPr id="3" name="TextBox 2">
                <a:extLst>
                  <a:ext uri="{FF2B5EF4-FFF2-40B4-BE49-F238E27FC236}">
                    <a16:creationId xmlns:a16="http://schemas.microsoft.com/office/drawing/2014/main" id="{6050EA80-1926-678B-FF94-AE94CBBA2723}"/>
                  </a:ext>
                </a:extLst>
              </p:cNvPr>
              <p:cNvSpPr txBox="1"/>
              <p:nvPr/>
            </p:nvSpPr>
            <p:spPr>
              <a:xfrm>
                <a:off x="1194309" y="4186312"/>
                <a:ext cx="562430" cy="261610"/>
              </a:xfrm>
              <a:prstGeom prst="rect">
                <a:avLst/>
              </a:prstGeom>
              <a:noFill/>
            </p:spPr>
            <p:txBody>
              <a:bodyPr wrap="square" rtlCol="0">
                <a:spAutoFit/>
              </a:bodyPr>
              <a:lstStyle/>
              <a:p>
                <a:pPr algn="ctr"/>
                <a:r>
                  <a:rPr lang="en-US" sz="1100" b="1">
                    <a:solidFill>
                      <a:srgbClr val="00B0F0"/>
                    </a:solidFill>
                  </a:rPr>
                  <a:t>Telco</a:t>
                </a:r>
              </a:p>
            </p:txBody>
          </p:sp>
          <p:pic>
            <p:nvPicPr>
              <p:cNvPr id="10" name="Graphic 9" descr="Convertible with solid fill">
                <a:extLst>
                  <a:ext uri="{FF2B5EF4-FFF2-40B4-BE49-F238E27FC236}">
                    <a16:creationId xmlns:a16="http://schemas.microsoft.com/office/drawing/2014/main" id="{3CA910BA-6EC9-D5B4-A64B-008C1BF799B3}"/>
                  </a:ext>
                </a:extLst>
              </p:cNvPr>
              <p:cNvPicPr>
                <a:picLocks noChangeAspect="1"/>
              </p:cNvPicPr>
              <p:nvPr/>
            </p:nvPicPr>
            <p:blipFill>
              <a:blip r:embed="rId66" cstate="email">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2092380" y="5109619"/>
                <a:ext cx="384048" cy="384048"/>
              </a:xfrm>
              <a:prstGeom prst="rect">
                <a:avLst/>
              </a:prstGeom>
            </p:spPr>
          </p:pic>
          <p:pic>
            <p:nvPicPr>
              <p:cNvPr id="24" name="Graphic 23" descr="Packing Box Open with solid fill">
                <a:extLst>
                  <a:ext uri="{FF2B5EF4-FFF2-40B4-BE49-F238E27FC236}">
                    <a16:creationId xmlns:a16="http://schemas.microsoft.com/office/drawing/2014/main" id="{A668E5CE-5C79-A708-845B-B1E8AA2E1839}"/>
                  </a:ext>
                </a:extLst>
              </p:cNvPr>
              <p:cNvPicPr>
                <a:picLocks noChangeAspect="1"/>
              </p:cNvPicPr>
              <p:nvPr/>
            </p:nvPicPr>
            <p:blipFill>
              <a:blip r:embed="rId68" cstate="email">
                <a:extLst>
                  <a:ext uri="{28A0092B-C50C-407E-A947-70E740481C1C}">
                    <a14:useLocalDpi xmlns:a14="http://schemas.microsoft.com/office/drawing/2010/main"/>
                  </a:ext>
                  <a:ext uri="{96DAC541-7B7A-43D3-8B79-37D633B846F1}">
                    <asvg:svgBlip xmlns:asvg="http://schemas.microsoft.com/office/drawing/2016/SVG/main" r:embed="rId69"/>
                  </a:ext>
                </a:extLst>
              </a:blip>
              <a:stretch>
                <a:fillRect/>
              </a:stretch>
            </p:blipFill>
            <p:spPr>
              <a:xfrm>
                <a:off x="3083830" y="3125301"/>
                <a:ext cx="384048" cy="384048"/>
              </a:xfrm>
              <a:prstGeom prst="rect">
                <a:avLst/>
              </a:prstGeom>
            </p:spPr>
          </p:pic>
          <p:pic>
            <p:nvPicPr>
              <p:cNvPr id="26" name="Graphic 25" descr="Warehouse with solid fill">
                <a:extLst>
                  <a:ext uri="{FF2B5EF4-FFF2-40B4-BE49-F238E27FC236}">
                    <a16:creationId xmlns:a16="http://schemas.microsoft.com/office/drawing/2014/main" id="{00F257F7-EF0C-7638-C87C-9822FF044548}"/>
                  </a:ext>
                </a:extLst>
              </p:cNvPr>
              <p:cNvPicPr>
                <a:picLocks noChangeAspect="1"/>
              </p:cNvPicPr>
              <p:nvPr/>
            </p:nvPicPr>
            <p:blipFill>
              <a:blip r:embed="rId70" cstate="email">
                <a:extLst>
                  <a:ext uri="{28A0092B-C50C-407E-A947-70E740481C1C}">
                    <a14:useLocalDpi xmlns:a14="http://schemas.microsoft.com/office/drawing/2010/main"/>
                  </a:ext>
                  <a:ext uri="{96DAC541-7B7A-43D3-8B79-37D633B846F1}">
                    <asvg:svgBlip xmlns:asvg="http://schemas.microsoft.com/office/drawing/2016/SVG/main" r:embed="rId71"/>
                  </a:ext>
                </a:extLst>
              </a:blip>
              <a:stretch>
                <a:fillRect/>
              </a:stretch>
            </p:blipFill>
            <p:spPr>
              <a:xfrm>
                <a:off x="3099552" y="3609872"/>
                <a:ext cx="384048" cy="384048"/>
              </a:xfrm>
              <a:prstGeom prst="rect">
                <a:avLst/>
              </a:prstGeom>
            </p:spPr>
          </p:pic>
          <p:pic>
            <p:nvPicPr>
              <p:cNvPr id="31" name="Graphic 30" descr="Smart Phone with solid fill">
                <a:extLst>
                  <a:ext uri="{FF2B5EF4-FFF2-40B4-BE49-F238E27FC236}">
                    <a16:creationId xmlns:a16="http://schemas.microsoft.com/office/drawing/2014/main" id="{E7A907C4-BD00-3D94-A5B8-891F01E4F325}"/>
                  </a:ext>
                </a:extLst>
              </p:cNvPr>
              <p:cNvPicPr>
                <a:picLocks noChangeAspect="1"/>
              </p:cNvPicPr>
              <p:nvPr/>
            </p:nvPicPr>
            <p:blipFill>
              <a:blip r:embed="rId72" cstate="email">
                <a:extLst>
                  <a:ext uri="{28A0092B-C50C-407E-A947-70E740481C1C}">
                    <a14:useLocalDpi xmlns:a14="http://schemas.microsoft.com/office/drawing/2010/main"/>
                  </a:ext>
                  <a:ext uri="{96DAC541-7B7A-43D3-8B79-37D633B846F1}">
                    <asvg:svgBlip xmlns:asvg="http://schemas.microsoft.com/office/drawing/2016/SVG/main" r:embed="rId73"/>
                  </a:ext>
                </a:extLst>
              </a:blip>
              <a:stretch>
                <a:fillRect/>
              </a:stretch>
            </p:blipFill>
            <p:spPr>
              <a:xfrm>
                <a:off x="1276548" y="5623898"/>
                <a:ext cx="384048" cy="384048"/>
              </a:xfrm>
              <a:prstGeom prst="rect">
                <a:avLst/>
              </a:prstGeom>
            </p:spPr>
          </p:pic>
          <p:pic>
            <p:nvPicPr>
              <p:cNvPr id="36" name="Graphic 35" descr="Call center with solid fill">
                <a:extLst>
                  <a:ext uri="{FF2B5EF4-FFF2-40B4-BE49-F238E27FC236}">
                    <a16:creationId xmlns:a16="http://schemas.microsoft.com/office/drawing/2014/main" id="{9451DBA9-E74E-7A0B-4725-970FA1FFE384}"/>
                  </a:ext>
                </a:extLst>
              </p:cNvPr>
              <p:cNvPicPr>
                <a:picLocks noChangeAspect="1"/>
              </p:cNvPicPr>
              <p:nvPr/>
            </p:nvPicPr>
            <p:blipFill>
              <a:blip r:embed="rId74" cstate="email">
                <a:extLst>
                  <a:ext uri="{28A0092B-C50C-407E-A947-70E740481C1C}">
                    <a14:useLocalDpi xmlns:a14="http://schemas.microsoft.com/office/drawing/2010/main"/>
                  </a:ext>
                  <a:ext uri="{96DAC541-7B7A-43D3-8B79-37D633B846F1}">
                    <asvg:svgBlip xmlns:asvg="http://schemas.microsoft.com/office/drawing/2016/SVG/main" r:embed="rId75"/>
                  </a:ext>
                </a:extLst>
              </a:blip>
              <a:stretch>
                <a:fillRect/>
              </a:stretch>
            </p:blipFill>
            <p:spPr>
              <a:xfrm>
                <a:off x="1276187" y="5109619"/>
                <a:ext cx="384048" cy="384048"/>
              </a:xfrm>
              <a:prstGeom prst="rect">
                <a:avLst/>
              </a:prstGeom>
            </p:spPr>
          </p:pic>
          <p:pic>
            <p:nvPicPr>
              <p:cNvPr id="38" name="Graphic 37" descr="DVD player with solid fill">
                <a:extLst>
                  <a:ext uri="{FF2B5EF4-FFF2-40B4-BE49-F238E27FC236}">
                    <a16:creationId xmlns:a16="http://schemas.microsoft.com/office/drawing/2014/main" id="{9F785C10-3069-F369-CAB8-DCF32A16DCDD}"/>
                  </a:ext>
                </a:extLst>
              </p:cNvPr>
              <p:cNvPicPr>
                <a:picLocks noChangeAspect="1"/>
              </p:cNvPicPr>
              <p:nvPr/>
            </p:nvPicPr>
            <p:blipFill>
              <a:blip r:embed="rId76" cstate="email">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1276548" y="6108469"/>
                <a:ext cx="384048" cy="384048"/>
              </a:xfrm>
              <a:prstGeom prst="rect">
                <a:avLst/>
              </a:prstGeom>
            </p:spPr>
          </p:pic>
          <p:pic>
            <p:nvPicPr>
              <p:cNvPr id="41" name="Graphic 40" descr="Money with solid fill">
                <a:extLst>
                  <a:ext uri="{FF2B5EF4-FFF2-40B4-BE49-F238E27FC236}">
                    <a16:creationId xmlns:a16="http://schemas.microsoft.com/office/drawing/2014/main" id="{A1193E49-BE8C-FFDA-2EE5-8FED57E9487F}"/>
                  </a:ext>
                </a:extLst>
              </p:cNvPr>
              <p:cNvPicPr>
                <a:picLocks noChangeAspect="1"/>
              </p:cNvPicPr>
              <p:nvPr/>
            </p:nvPicPr>
            <p:blipFill>
              <a:blip r:embed="rId78" cstate="email">
                <a:extLst>
                  <a:ext uri="{28A0092B-C50C-407E-A947-70E740481C1C}">
                    <a14:useLocalDpi xmlns:a14="http://schemas.microsoft.com/office/drawing/2010/main"/>
                  </a:ext>
                  <a:ext uri="{96DAC541-7B7A-43D3-8B79-37D633B846F1}">
                    <asvg:svgBlip xmlns:asvg="http://schemas.microsoft.com/office/drawing/2016/SVG/main" r:embed="rId79"/>
                  </a:ext>
                </a:extLst>
              </a:blip>
              <a:stretch>
                <a:fillRect/>
              </a:stretch>
            </p:blipFill>
            <p:spPr>
              <a:xfrm>
                <a:off x="2934550" y="5142828"/>
                <a:ext cx="384048" cy="384048"/>
              </a:xfrm>
              <a:prstGeom prst="rect">
                <a:avLst/>
              </a:prstGeom>
            </p:spPr>
          </p:pic>
          <p:pic>
            <p:nvPicPr>
              <p:cNvPr id="45" name="Graphic 44" descr="Register with solid fill">
                <a:extLst>
                  <a:ext uri="{FF2B5EF4-FFF2-40B4-BE49-F238E27FC236}">
                    <a16:creationId xmlns:a16="http://schemas.microsoft.com/office/drawing/2014/main" id="{A5D67B42-A4F0-DCDB-5588-A69DE18E4898}"/>
                  </a:ext>
                </a:extLst>
              </p:cNvPr>
              <p:cNvPicPr>
                <a:picLocks noChangeAspect="1"/>
              </p:cNvPicPr>
              <p:nvPr/>
            </p:nvPicPr>
            <p:blipFill>
              <a:blip r:embed="rId80" cstate="email">
                <a:extLst>
                  <a:ext uri="{28A0092B-C50C-407E-A947-70E740481C1C}">
                    <a14:useLocalDpi xmlns:a14="http://schemas.microsoft.com/office/drawing/2010/main"/>
                  </a:ext>
                  <a:ext uri="{96DAC541-7B7A-43D3-8B79-37D633B846F1}">
                    <asvg:svgBlip xmlns:asvg="http://schemas.microsoft.com/office/drawing/2016/SVG/main" r:embed="rId81"/>
                  </a:ext>
                </a:extLst>
              </a:blip>
              <a:stretch>
                <a:fillRect/>
              </a:stretch>
            </p:blipFill>
            <p:spPr>
              <a:xfrm>
                <a:off x="2951774" y="4608542"/>
                <a:ext cx="384048" cy="384048"/>
              </a:xfrm>
              <a:prstGeom prst="rect">
                <a:avLst/>
              </a:prstGeom>
            </p:spPr>
          </p:pic>
          <p:pic>
            <p:nvPicPr>
              <p:cNvPr id="47" name="Graphic 46" descr="Presentation with media with solid fill">
                <a:extLst>
                  <a:ext uri="{FF2B5EF4-FFF2-40B4-BE49-F238E27FC236}">
                    <a16:creationId xmlns:a16="http://schemas.microsoft.com/office/drawing/2014/main" id="{D8CFE036-FFCD-395D-EE1E-90AE110186FC}"/>
                  </a:ext>
                </a:extLst>
              </p:cNvPr>
              <p:cNvPicPr>
                <a:picLocks noChangeAspect="1"/>
              </p:cNvPicPr>
              <p:nvPr/>
            </p:nvPicPr>
            <p:blipFill>
              <a:blip r:embed="rId82" cstate="email">
                <a:extLst>
                  <a:ext uri="{28A0092B-C50C-407E-A947-70E740481C1C}">
                    <a14:useLocalDpi xmlns:a14="http://schemas.microsoft.com/office/drawing/2010/main"/>
                  </a:ext>
                  <a:ext uri="{96DAC541-7B7A-43D3-8B79-37D633B846F1}">
                    <asvg:svgBlip xmlns:asvg="http://schemas.microsoft.com/office/drawing/2016/SVG/main" r:embed="rId83"/>
                  </a:ext>
                </a:extLst>
              </a:blip>
              <a:stretch>
                <a:fillRect/>
              </a:stretch>
            </p:blipFill>
            <p:spPr>
              <a:xfrm>
                <a:off x="3727670" y="5665063"/>
                <a:ext cx="384048" cy="384048"/>
              </a:xfrm>
              <a:prstGeom prst="rect">
                <a:avLst/>
              </a:prstGeom>
            </p:spPr>
          </p:pic>
          <p:pic>
            <p:nvPicPr>
              <p:cNvPr id="49" name="Graphic 48" descr="Online meeting with solid fill">
                <a:extLst>
                  <a:ext uri="{FF2B5EF4-FFF2-40B4-BE49-F238E27FC236}">
                    <a16:creationId xmlns:a16="http://schemas.microsoft.com/office/drawing/2014/main" id="{0CCE9B7F-7DBE-C8A7-F843-7FFD31B1AED8}"/>
                  </a:ext>
                </a:extLst>
              </p:cNvPr>
              <p:cNvPicPr>
                <a:picLocks noChangeAspect="1"/>
              </p:cNvPicPr>
              <p:nvPr/>
            </p:nvPicPr>
            <p:blipFill>
              <a:blip r:embed="rId84" cstate="email">
                <a:extLst>
                  <a:ext uri="{28A0092B-C50C-407E-A947-70E740481C1C}">
                    <a14:useLocalDpi xmlns:a14="http://schemas.microsoft.com/office/drawing/2010/main"/>
                  </a:ext>
                  <a:ext uri="{96DAC541-7B7A-43D3-8B79-37D633B846F1}">
                    <asvg:svgBlip xmlns:asvg="http://schemas.microsoft.com/office/drawing/2016/SVG/main" r:embed="rId85"/>
                  </a:ext>
                </a:extLst>
              </a:blip>
              <a:stretch>
                <a:fillRect/>
              </a:stretch>
            </p:blipFill>
            <p:spPr>
              <a:xfrm>
                <a:off x="3745322" y="5142828"/>
                <a:ext cx="384048" cy="384048"/>
              </a:xfrm>
              <a:prstGeom prst="rect">
                <a:avLst/>
              </a:prstGeom>
            </p:spPr>
          </p:pic>
          <p:pic>
            <p:nvPicPr>
              <p:cNvPr id="54" name="Graphic 53" descr="Television with solid fill">
                <a:extLst>
                  <a:ext uri="{FF2B5EF4-FFF2-40B4-BE49-F238E27FC236}">
                    <a16:creationId xmlns:a16="http://schemas.microsoft.com/office/drawing/2014/main" id="{3C46B209-7E7E-478B-F905-54DB7ED385E2}"/>
                  </a:ext>
                </a:extLst>
              </p:cNvPr>
              <p:cNvPicPr>
                <a:picLocks noChangeAspect="1"/>
              </p:cNvPicPr>
              <p:nvPr/>
            </p:nvPicPr>
            <p:blipFill>
              <a:blip r:embed="rId86" cstate="email">
                <a:extLst>
                  <a:ext uri="{28A0092B-C50C-407E-A947-70E740481C1C}">
                    <a14:useLocalDpi xmlns:a14="http://schemas.microsoft.com/office/drawing/2010/main"/>
                  </a:ext>
                  <a:ext uri="{96DAC541-7B7A-43D3-8B79-37D633B846F1}">
                    <asvg:svgBlip xmlns:asvg="http://schemas.microsoft.com/office/drawing/2016/SVG/main" r:embed="rId87"/>
                  </a:ext>
                </a:extLst>
              </a:blip>
              <a:stretch>
                <a:fillRect/>
              </a:stretch>
            </p:blipFill>
            <p:spPr>
              <a:xfrm>
                <a:off x="3774103" y="4583366"/>
                <a:ext cx="384048" cy="384048"/>
              </a:xfrm>
              <a:prstGeom prst="rect">
                <a:avLst/>
              </a:prstGeom>
            </p:spPr>
          </p:pic>
          <p:pic>
            <p:nvPicPr>
              <p:cNvPr id="56" name="Graphic 55" descr="Internet Banking with solid fill">
                <a:extLst>
                  <a:ext uri="{FF2B5EF4-FFF2-40B4-BE49-F238E27FC236}">
                    <a16:creationId xmlns:a16="http://schemas.microsoft.com/office/drawing/2014/main" id="{C1D2F9CF-6AC1-6EC6-1026-8CD3F05F4463}"/>
                  </a:ext>
                </a:extLst>
              </p:cNvPr>
              <p:cNvPicPr>
                <a:picLocks noChangeAspect="1"/>
              </p:cNvPicPr>
              <p:nvPr/>
            </p:nvPicPr>
            <p:blipFill>
              <a:blip r:embed="rId88" cstate="email">
                <a:extLst>
                  <a:ext uri="{28A0092B-C50C-407E-A947-70E740481C1C}">
                    <a14:useLocalDpi xmlns:a14="http://schemas.microsoft.com/office/drawing/2010/main"/>
                  </a:ext>
                  <a:ext uri="{96DAC541-7B7A-43D3-8B79-37D633B846F1}">
                    <asvg:svgBlip xmlns:asvg="http://schemas.microsoft.com/office/drawing/2016/SVG/main" r:embed="rId89"/>
                  </a:ext>
                </a:extLst>
              </a:blip>
              <a:stretch>
                <a:fillRect/>
              </a:stretch>
            </p:blipFill>
            <p:spPr>
              <a:xfrm>
                <a:off x="2908211" y="5669661"/>
                <a:ext cx="384048" cy="384048"/>
              </a:xfrm>
              <a:prstGeom prst="rect">
                <a:avLst/>
              </a:prstGeom>
            </p:spPr>
          </p:pic>
          <p:pic>
            <p:nvPicPr>
              <p:cNvPr id="1026" name="Picture 2" descr="CT scan Icon - Free PNG &amp; SVG 412649 - Noun Project">
                <a:extLst>
                  <a:ext uri="{FF2B5EF4-FFF2-40B4-BE49-F238E27FC236}">
                    <a16:creationId xmlns:a16="http://schemas.microsoft.com/office/drawing/2014/main" id="{4B15FB90-A3E4-5811-DEA4-90A827CB181E}"/>
                  </a:ext>
                </a:extLst>
              </p:cNvPr>
              <p:cNvPicPr>
                <a:picLocks noChangeAspect="1" noChangeArrowheads="1"/>
              </p:cNvPicPr>
              <p:nvPr/>
            </p:nvPicPr>
            <p:blipFill>
              <a:blip r:embed="rId90" cstate="email">
                <a:lum bright="70000" contrast="-70000"/>
                <a:extLst>
                  <a:ext uri="{28A0092B-C50C-407E-A947-70E740481C1C}">
                    <a14:useLocalDpi xmlns:a14="http://schemas.microsoft.com/office/drawing/2010/main"/>
                  </a:ext>
                </a:extLst>
              </a:blip>
              <a:srcRect/>
              <a:stretch>
                <a:fillRect/>
              </a:stretch>
            </p:blipFill>
            <p:spPr bwMode="auto">
              <a:xfrm>
                <a:off x="3898176" y="2643711"/>
                <a:ext cx="333188" cy="3331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T scan - Free medical icons">
                <a:extLst>
                  <a:ext uri="{FF2B5EF4-FFF2-40B4-BE49-F238E27FC236}">
                    <a16:creationId xmlns:a16="http://schemas.microsoft.com/office/drawing/2014/main" id="{4CC8A2E2-EB32-F55F-BD74-CD9AA74B7ED9}"/>
                  </a:ext>
                </a:extLst>
              </p:cNvPr>
              <p:cNvPicPr>
                <a:picLocks noChangeAspect="1" noChangeArrowheads="1"/>
              </p:cNvPicPr>
              <p:nvPr/>
            </p:nvPicPr>
            <p:blipFill>
              <a:blip r:embed="rId91" cstate="email">
                <a:lum bright="70000" contrast="-70000"/>
                <a:extLst>
                  <a:ext uri="{28A0092B-C50C-407E-A947-70E740481C1C}">
                    <a14:useLocalDpi xmlns:a14="http://schemas.microsoft.com/office/drawing/2010/main"/>
                  </a:ext>
                </a:extLst>
              </a:blip>
              <a:srcRect/>
              <a:stretch>
                <a:fillRect/>
              </a:stretch>
            </p:blipFill>
            <p:spPr bwMode="auto">
              <a:xfrm>
                <a:off x="3911138" y="3139729"/>
                <a:ext cx="324906" cy="324906"/>
              </a:xfrm>
              <a:prstGeom prst="rect">
                <a:avLst/>
              </a:prstGeom>
              <a:noFill/>
              <a:extLst>
                <a:ext uri="{909E8E84-426E-40DD-AFC4-6F175D3DCCD1}">
                  <a14:hiddenFill xmlns:a14="http://schemas.microsoft.com/office/drawing/2010/main">
                    <a:solidFill>
                      <a:srgbClr val="FFFFFF"/>
                    </a:solidFill>
                  </a14:hiddenFill>
                </a:ext>
              </a:extLst>
            </p:spPr>
          </p:pic>
        </p:grpSp>
        <p:pic>
          <p:nvPicPr>
            <p:cNvPr id="98" name="Graphic 1" descr="Credit card with solid fill">
              <a:extLst>
                <a:ext uri="{FF2B5EF4-FFF2-40B4-BE49-F238E27FC236}">
                  <a16:creationId xmlns:a16="http://schemas.microsoft.com/office/drawing/2014/main" id="{56A1883F-CDD7-6CA0-54C8-F20294DB5068}"/>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2698129" y="6124597"/>
              <a:ext cx="384048" cy="384048"/>
            </a:xfrm>
            <a:prstGeom prst="rect">
              <a:avLst/>
            </a:prstGeom>
          </p:spPr>
        </p:pic>
        <p:pic>
          <p:nvPicPr>
            <p:cNvPr id="107" name="Graphic 106" descr="Web design with solid fill">
              <a:extLst>
                <a:ext uri="{FF2B5EF4-FFF2-40B4-BE49-F238E27FC236}">
                  <a16:creationId xmlns:a16="http://schemas.microsoft.com/office/drawing/2014/main" id="{9E4ADAE0-7811-65D4-4EB0-E40DD29CC7C4}"/>
                </a:ext>
              </a:extLst>
            </p:cNvPr>
            <p:cNvPicPr>
              <a:picLocks noChangeAspect="1"/>
            </p:cNvPicPr>
            <p:nvPr/>
          </p:nvPicPr>
          <p:blipFill>
            <a:blip r:embed="rId92" cstate="email">
              <a:extLst>
                <a:ext uri="{28A0092B-C50C-407E-A947-70E740481C1C}">
                  <a14:useLocalDpi xmlns:a14="http://schemas.microsoft.com/office/drawing/2010/main"/>
                </a:ext>
                <a:ext uri="{96DAC541-7B7A-43D3-8B79-37D633B846F1}">
                  <asvg:svgBlip xmlns:asvg="http://schemas.microsoft.com/office/drawing/2016/SVG/main" r:embed="rId93"/>
                </a:ext>
              </a:extLst>
            </a:blip>
            <a:stretch>
              <a:fillRect/>
            </a:stretch>
          </p:blipFill>
          <p:spPr>
            <a:xfrm>
              <a:off x="3578661" y="6077535"/>
              <a:ext cx="424819" cy="424819"/>
            </a:xfrm>
            <a:prstGeom prst="rect">
              <a:avLst/>
            </a:prstGeom>
          </p:spPr>
        </p:pic>
      </p:grpSp>
    </p:spTree>
    <p:extLst>
      <p:ext uri="{BB962C8B-B14F-4D97-AF65-F5344CB8AC3E}">
        <p14:creationId xmlns:p14="http://schemas.microsoft.com/office/powerpoint/2010/main" val="1468989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0-#ppt_w/2"/>
                                          </p:val>
                                        </p:tav>
                                        <p:tav tm="100000">
                                          <p:val>
                                            <p:strVal val="#ppt_x"/>
                                          </p:val>
                                        </p:tav>
                                      </p:tavLst>
                                    </p:anim>
                                    <p:anim calcmode="lin" valueType="num">
                                      <p:cBhvr additive="base">
                                        <p:cTn id="8" dur="500" fill="hold"/>
                                        <p:tgtEl>
                                          <p:spTgt spid="10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additive="base">
                                        <p:cTn id="21" dur="500" fill="hold"/>
                                        <p:tgtEl>
                                          <p:spTgt spid="68"/>
                                        </p:tgtEl>
                                        <p:attrNameLst>
                                          <p:attrName>ppt_x</p:attrName>
                                        </p:attrNameLst>
                                      </p:cBhvr>
                                      <p:tavLst>
                                        <p:tav tm="0">
                                          <p:val>
                                            <p:strVal val="1+#ppt_w/2"/>
                                          </p:val>
                                        </p:tav>
                                        <p:tav tm="100000">
                                          <p:val>
                                            <p:strVal val="#ppt_x"/>
                                          </p:val>
                                        </p:tav>
                                      </p:tavLst>
                                    </p:anim>
                                    <p:anim calcmode="lin" valueType="num">
                                      <p:cBhvr additive="base">
                                        <p:cTn id="22" dur="500" fill="hold"/>
                                        <p:tgtEl>
                                          <p:spTgt spid="68"/>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1+#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1" grpId="0"/>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31"/>
          <p:cNvSpPr txBox="1">
            <a:spLocks/>
          </p:cNvSpPr>
          <p:nvPr/>
        </p:nvSpPr>
        <p:spPr>
          <a:xfrm>
            <a:off x="208388" y="346052"/>
            <a:ext cx="11654187" cy="899537"/>
          </a:xfrm>
          <a:prstGeom prst="rect">
            <a:avLst/>
          </a:prstGeom>
        </p:spPr>
        <p:txBody>
          <a:bodyPr vert="horz" wrap="square" lIns="195044" tIns="121903" rIns="195044" bIns="121903"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61">
              <a:defRPr/>
            </a:pPr>
            <a:endParaRPr lang="en-US" sz="4704" spc="-100">
              <a:gradFill>
                <a:gsLst>
                  <a:gs pos="1250">
                    <a:srgbClr val="505050"/>
                  </a:gs>
                  <a:gs pos="100000">
                    <a:srgbClr val="505050"/>
                  </a:gs>
                </a:gsLst>
                <a:lin ang="5400000" scaled="0"/>
              </a:gradFill>
              <a:latin typeface="Segoe UI Light"/>
            </a:endParaRPr>
          </a:p>
        </p:txBody>
      </p:sp>
      <p:sp>
        <p:nvSpPr>
          <p:cNvPr id="2" name="Title 1"/>
          <p:cNvSpPr>
            <a:spLocks noGrp="1"/>
          </p:cNvSpPr>
          <p:nvPr>
            <p:ph type="title"/>
          </p:nvPr>
        </p:nvSpPr>
        <p:spPr>
          <a:xfrm>
            <a:off x="588263" y="457200"/>
            <a:ext cx="11018520" cy="553998"/>
          </a:xfrm>
        </p:spPr>
        <p:txBody>
          <a:bodyPr>
            <a:normAutofit fontScale="90000"/>
          </a:bodyPr>
          <a:lstStyle/>
          <a:p>
            <a:r>
              <a:rPr lang="en-US">
                <a:solidFill>
                  <a:srgbClr val="00B0F0"/>
                </a:solidFill>
              </a:rPr>
              <a:t>Introducing Azure Data Explorer!</a:t>
            </a:r>
          </a:p>
        </p:txBody>
      </p:sp>
      <p:sp>
        <p:nvSpPr>
          <p:cNvPr id="23" name="Rectangle 22"/>
          <p:cNvSpPr/>
          <p:nvPr/>
        </p:nvSpPr>
        <p:spPr>
          <a:xfrm>
            <a:off x="1555684" y="1512496"/>
            <a:ext cx="1486571"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Any append-only stream of records</a:t>
            </a:r>
          </a:p>
        </p:txBody>
      </p:sp>
      <p:sp>
        <p:nvSpPr>
          <p:cNvPr id="24" name="Rectangle 23"/>
          <p:cNvSpPr/>
          <p:nvPr/>
        </p:nvSpPr>
        <p:spPr>
          <a:xfrm>
            <a:off x="5661468" y="1512497"/>
            <a:ext cx="1783318"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Relational query model:</a:t>
            </a:r>
          </a:p>
          <a:p>
            <a:pPr algn="ctr" defTabSz="914367"/>
            <a:r>
              <a:rPr lang="en-US" sz="1400">
                <a:solidFill>
                  <a:srgbClr val="FFFFFF"/>
                </a:solidFill>
                <a:latin typeface="Segoe UI"/>
              </a:rPr>
              <a:t>Filter, aggregate, join, calculated columns, …</a:t>
            </a:r>
          </a:p>
        </p:txBody>
      </p:sp>
      <p:sp>
        <p:nvSpPr>
          <p:cNvPr id="25" name="Rectangle 24"/>
          <p:cNvSpPr/>
          <p:nvPr/>
        </p:nvSpPr>
        <p:spPr>
          <a:xfrm>
            <a:off x="7642047" y="1512497"/>
            <a:ext cx="1333410"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Fully-managed</a:t>
            </a:r>
          </a:p>
        </p:txBody>
      </p:sp>
      <p:sp>
        <p:nvSpPr>
          <p:cNvPr id="26" name="Rectangle 25"/>
          <p:cNvSpPr/>
          <p:nvPr/>
        </p:nvSpPr>
        <p:spPr>
          <a:xfrm>
            <a:off x="6986984" y="5237102"/>
            <a:ext cx="2110333" cy="79071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Rapid iterations to explore the data</a:t>
            </a:r>
          </a:p>
        </p:txBody>
      </p:sp>
      <p:sp>
        <p:nvSpPr>
          <p:cNvPr id="27" name="Rectangle 26"/>
          <p:cNvSpPr/>
          <p:nvPr/>
        </p:nvSpPr>
        <p:spPr>
          <a:xfrm>
            <a:off x="3207155" y="1518911"/>
            <a:ext cx="1977067" cy="1383034"/>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High volume</a:t>
            </a:r>
          </a:p>
          <a:p>
            <a:pPr algn="ctr" defTabSz="914367"/>
            <a:r>
              <a:rPr lang="en-US" sz="1400">
                <a:solidFill>
                  <a:srgbClr val="FFFFFF"/>
                </a:solidFill>
                <a:latin typeface="Segoe UI"/>
              </a:rPr>
              <a:t>High velocity</a:t>
            </a:r>
          </a:p>
          <a:p>
            <a:pPr algn="ctr" defTabSz="914367"/>
            <a:r>
              <a:rPr lang="en-US" sz="1400">
                <a:solidFill>
                  <a:srgbClr val="FFFFFF"/>
                </a:solidFill>
                <a:latin typeface="Segoe UI"/>
              </a:rPr>
              <a:t>High variance (structured, semi-structured, free-text)</a:t>
            </a:r>
          </a:p>
        </p:txBody>
      </p:sp>
      <p:sp>
        <p:nvSpPr>
          <p:cNvPr id="17" name="Rectangle 16">
            <a:extLst>
              <a:ext uri="{FF2B5EF4-FFF2-40B4-BE49-F238E27FC236}">
                <a16:creationId xmlns:a16="http://schemas.microsoft.com/office/drawing/2014/main" id="{116193E8-39B4-4721-99DE-98F944B8E8B4}"/>
              </a:ext>
            </a:extLst>
          </p:cNvPr>
          <p:cNvSpPr/>
          <p:nvPr/>
        </p:nvSpPr>
        <p:spPr>
          <a:xfrm>
            <a:off x="9147325" y="1512496"/>
            <a:ext cx="1353978"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PaaS, Vanilla, Database</a:t>
            </a:r>
          </a:p>
        </p:txBody>
      </p:sp>
      <p:sp>
        <p:nvSpPr>
          <p:cNvPr id="30" name="Content Placeholder 2"/>
          <p:cNvSpPr txBox="1">
            <a:spLocks/>
          </p:cNvSpPr>
          <p:nvPr/>
        </p:nvSpPr>
        <p:spPr>
          <a:xfrm>
            <a:off x="2138477" y="3041297"/>
            <a:ext cx="9169846" cy="83490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lnSpc>
                <a:spcPct val="150000"/>
              </a:lnSpc>
              <a:buNone/>
            </a:pPr>
            <a:r>
              <a:rPr lang="en-US" sz="4000">
                <a:solidFill>
                  <a:schemeClr val="tx1"/>
                </a:solidFill>
                <a:latin typeface="Segoe UI Light"/>
              </a:rPr>
              <a:t>A big data analytics cloud platform optimized for interactive, ad-hoc queries</a:t>
            </a:r>
          </a:p>
        </p:txBody>
      </p:sp>
      <p:sp>
        <p:nvSpPr>
          <p:cNvPr id="31" name="Rectangle 30">
            <a:extLst>
              <a:ext uri="{FF2B5EF4-FFF2-40B4-BE49-F238E27FC236}">
                <a16:creationId xmlns:a16="http://schemas.microsoft.com/office/drawing/2014/main" id="{F77BAFB9-BB35-4A9F-B301-1D38F9DA42FB}"/>
              </a:ext>
            </a:extLst>
          </p:cNvPr>
          <p:cNvSpPr/>
          <p:nvPr/>
        </p:nvSpPr>
        <p:spPr>
          <a:xfrm>
            <a:off x="2245384" y="5237102"/>
            <a:ext cx="2110333" cy="79071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Purposely built</a:t>
            </a:r>
          </a:p>
        </p:txBody>
      </p:sp>
      <p:sp>
        <p:nvSpPr>
          <p:cNvPr id="29" name="Rectangle 28">
            <a:extLst>
              <a:ext uri="{FF2B5EF4-FFF2-40B4-BE49-F238E27FC236}">
                <a16:creationId xmlns:a16="http://schemas.microsoft.com/office/drawing/2014/main" id="{1B50480F-2AC7-4799-BC16-80CF6A20753E}"/>
              </a:ext>
            </a:extLst>
          </p:cNvPr>
          <p:cNvSpPr/>
          <p:nvPr/>
        </p:nvSpPr>
        <p:spPr>
          <a:xfrm>
            <a:off x="7782160" y="3340104"/>
            <a:ext cx="1869304"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8" name="Rectangle 17"/>
          <p:cNvSpPr/>
          <p:nvPr/>
        </p:nvSpPr>
        <p:spPr>
          <a:xfrm>
            <a:off x="2169334" y="4252781"/>
            <a:ext cx="2262433" cy="577628"/>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9" name="Rectangle 18"/>
          <p:cNvSpPr/>
          <p:nvPr/>
        </p:nvSpPr>
        <p:spPr>
          <a:xfrm>
            <a:off x="5195712" y="4252781"/>
            <a:ext cx="5692877"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0" name="Rectangle 19"/>
          <p:cNvSpPr/>
          <p:nvPr/>
        </p:nvSpPr>
        <p:spPr>
          <a:xfrm>
            <a:off x="6457837" y="3340104"/>
            <a:ext cx="1237727"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1" name="Rectangle 20"/>
          <p:cNvSpPr/>
          <p:nvPr/>
        </p:nvSpPr>
        <p:spPr>
          <a:xfrm>
            <a:off x="4569909" y="3340104"/>
            <a:ext cx="1819215" cy="577627"/>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2" name="Rectangle 21"/>
          <p:cNvSpPr/>
          <p:nvPr/>
        </p:nvSpPr>
        <p:spPr>
          <a:xfrm>
            <a:off x="2612554" y="3344312"/>
            <a:ext cx="1819214" cy="577627"/>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cxnSp>
        <p:nvCxnSpPr>
          <p:cNvPr id="5" name="Connector: Elbow 4">
            <a:extLst>
              <a:ext uri="{FF2B5EF4-FFF2-40B4-BE49-F238E27FC236}">
                <a16:creationId xmlns:a16="http://schemas.microsoft.com/office/drawing/2014/main" id="{C7E6DF66-66E5-4483-85B5-20B4FEA864A7}"/>
              </a:ext>
            </a:extLst>
          </p:cNvPr>
          <p:cNvCxnSpPr>
            <a:cxnSpLocks/>
            <a:stCxn id="23" idx="2"/>
            <a:endCxn id="22" idx="0"/>
          </p:cNvCxnSpPr>
          <p:nvPr/>
        </p:nvCxnSpPr>
        <p:spPr>
          <a:xfrm rot="16200000" flipH="1">
            <a:off x="2689382" y="2511532"/>
            <a:ext cx="442367" cy="1223191"/>
          </a:xfrm>
          <a:prstGeom prst="bentConnector3">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059ABFE9-C085-492D-995C-2E75DD50E790}"/>
              </a:ext>
            </a:extLst>
          </p:cNvPr>
          <p:cNvCxnSpPr>
            <a:cxnSpLocks/>
            <a:stCxn id="27" idx="2"/>
            <a:endCxn id="22" idx="0"/>
          </p:cNvCxnSpPr>
          <p:nvPr/>
        </p:nvCxnSpPr>
        <p:spPr>
          <a:xfrm rot="5400000">
            <a:off x="3637742" y="2786364"/>
            <a:ext cx="442367" cy="673528"/>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FE38438-B3EA-4674-A14E-20FDCB07131C}"/>
              </a:ext>
            </a:extLst>
          </p:cNvPr>
          <p:cNvCxnSpPr>
            <a:cxnSpLocks/>
            <a:stCxn id="24" idx="2"/>
            <a:endCxn id="21" idx="0"/>
          </p:cNvCxnSpPr>
          <p:nvPr/>
        </p:nvCxnSpPr>
        <p:spPr>
          <a:xfrm rot="5400000">
            <a:off x="5797243" y="2584220"/>
            <a:ext cx="438158" cy="1073610"/>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ABBD23D-0A8C-4696-ABD4-1EA2F4769E66}"/>
              </a:ext>
            </a:extLst>
          </p:cNvPr>
          <p:cNvCxnSpPr>
            <a:cxnSpLocks/>
            <a:stCxn id="25" idx="2"/>
            <a:endCxn id="20" idx="0"/>
          </p:cNvCxnSpPr>
          <p:nvPr/>
        </p:nvCxnSpPr>
        <p:spPr>
          <a:xfrm rot="5400000">
            <a:off x="7473648" y="2505000"/>
            <a:ext cx="438158" cy="1232051"/>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D5BB12D-40D8-4B96-BDA1-8C77636D70A1}"/>
              </a:ext>
            </a:extLst>
          </p:cNvPr>
          <p:cNvCxnSpPr>
            <a:cxnSpLocks/>
            <a:stCxn id="17" idx="2"/>
            <a:endCxn id="29" idx="0"/>
          </p:cNvCxnSpPr>
          <p:nvPr/>
        </p:nvCxnSpPr>
        <p:spPr>
          <a:xfrm rot="5400000">
            <a:off x="9051484" y="2567273"/>
            <a:ext cx="438159" cy="1107502"/>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249C2FB-6B18-4C8C-A4FA-AE57DFC6856D}"/>
              </a:ext>
            </a:extLst>
          </p:cNvPr>
          <p:cNvCxnSpPr>
            <a:cxnSpLocks/>
            <a:stCxn id="31" idx="0"/>
            <a:endCxn id="18" idx="2"/>
          </p:cNvCxnSpPr>
          <p:nvPr/>
        </p:nvCxnSpPr>
        <p:spPr>
          <a:xfrm flipV="1">
            <a:off x="3300551" y="4830409"/>
            <a:ext cx="0" cy="406693"/>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06C8391-2381-4AC2-8469-6A835141AFF6}"/>
              </a:ext>
            </a:extLst>
          </p:cNvPr>
          <p:cNvCxnSpPr>
            <a:cxnSpLocks/>
            <a:stCxn id="26" idx="0"/>
            <a:endCxn id="19" idx="2"/>
          </p:cNvCxnSpPr>
          <p:nvPr/>
        </p:nvCxnSpPr>
        <p:spPr>
          <a:xfrm flipV="1">
            <a:off x="8042151" y="4835946"/>
            <a:ext cx="0" cy="401156"/>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Icon&#10;&#10;Description automatically generated">
            <a:extLst>
              <a:ext uri="{FF2B5EF4-FFF2-40B4-BE49-F238E27FC236}">
                <a16:creationId xmlns:a16="http://schemas.microsoft.com/office/drawing/2014/main" id="{9B219F94-197F-4086-B75D-05000AFE0A2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23208" y="466595"/>
            <a:ext cx="1189963" cy="624731"/>
          </a:xfrm>
          <a:prstGeom prst="rect">
            <a:avLst/>
          </a:prstGeom>
        </p:spPr>
      </p:pic>
    </p:spTree>
    <p:extLst>
      <p:ext uri="{BB962C8B-B14F-4D97-AF65-F5344CB8AC3E}">
        <p14:creationId xmlns:p14="http://schemas.microsoft.com/office/powerpoint/2010/main" val="3525941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22" presetClass="entr" presetSubtype="1"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22" presetClass="entr" presetSubtype="1" fill="hold" nodeType="withEffect">
                                  <p:stCondLst>
                                    <p:cond delay="200"/>
                                  </p:stCondLst>
                                  <p:childTnLst>
                                    <p:set>
                                      <p:cBhvr>
                                        <p:cTn id="20" dur="1" fill="hold">
                                          <p:stCondLst>
                                            <p:cond delay="0"/>
                                          </p:stCondLst>
                                        </p:cTn>
                                        <p:tgtEl>
                                          <p:spTgt spid="28"/>
                                        </p:tgtEl>
                                        <p:attrNameLst>
                                          <p:attrName>style.visibility</p:attrName>
                                        </p:attrNameLst>
                                      </p:cBhvr>
                                      <p:to>
                                        <p:strVal val="visible"/>
                                      </p:to>
                                    </p:set>
                                    <p:animEffect transition="in" filter="wipe(up)">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22" presetClass="entr" presetSubtype="1" fill="hold" nodeType="withEffect">
                                  <p:stCondLst>
                                    <p:cond delay="100"/>
                                  </p:stCondLst>
                                  <p:childTnLst>
                                    <p:set>
                                      <p:cBhvr>
                                        <p:cTn id="28" dur="1" fill="hold">
                                          <p:stCondLst>
                                            <p:cond delay="0"/>
                                          </p:stCondLst>
                                        </p:cTn>
                                        <p:tgtEl>
                                          <p:spTgt spid="33"/>
                                        </p:tgtEl>
                                        <p:attrNameLst>
                                          <p:attrName>style.visibility</p:attrName>
                                        </p:attrNameLst>
                                      </p:cBhvr>
                                      <p:to>
                                        <p:strVal val="visible"/>
                                      </p:to>
                                    </p:set>
                                    <p:animEffect transition="in" filter="wipe(up)">
                                      <p:cBhvr>
                                        <p:cTn id="29" dur="500"/>
                                        <p:tgtEl>
                                          <p:spTgt spid="33"/>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22" presetClass="entr" presetSubtype="1" fill="hold" nodeType="withEffect">
                                  <p:stCondLst>
                                    <p:cond delay="100"/>
                                  </p:stCondLst>
                                  <p:childTnLst>
                                    <p:set>
                                      <p:cBhvr>
                                        <p:cTn id="39" dur="1" fill="hold">
                                          <p:stCondLst>
                                            <p:cond delay="0"/>
                                          </p:stCondLst>
                                        </p:cTn>
                                        <p:tgtEl>
                                          <p:spTgt spid="34"/>
                                        </p:tgtEl>
                                        <p:attrNameLst>
                                          <p:attrName>style.visibility</p:attrName>
                                        </p:attrNameLst>
                                      </p:cBhvr>
                                      <p:to>
                                        <p:strVal val="visible"/>
                                      </p:to>
                                    </p:set>
                                    <p:animEffect transition="in" filter="wipe(up)">
                                      <p:cBhvr>
                                        <p:cTn id="40" dur="500"/>
                                        <p:tgtEl>
                                          <p:spTgt spid="34"/>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22" presetClass="entr" presetSubtype="1" fill="hold" nodeType="withEffect">
                                  <p:stCondLst>
                                    <p:cond delay="100"/>
                                  </p:stCondLst>
                                  <p:childTnLst>
                                    <p:set>
                                      <p:cBhvr>
                                        <p:cTn id="50" dur="1" fill="hold">
                                          <p:stCondLst>
                                            <p:cond delay="0"/>
                                          </p:stCondLst>
                                        </p:cTn>
                                        <p:tgtEl>
                                          <p:spTgt spid="36"/>
                                        </p:tgtEl>
                                        <p:attrNameLst>
                                          <p:attrName>style.visibility</p:attrName>
                                        </p:attrNameLst>
                                      </p:cBhvr>
                                      <p:to>
                                        <p:strVal val="visible"/>
                                      </p:to>
                                    </p:set>
                                    <p:animEffect transition="in" filter="wipe(up)">
                                      <p:cBhvr>
                                        <p:cTn id="51" dur="500"/>
                                        <p:tgtEl>
                                          <p:spTgt spid="36"/>
                                        </p:tgtEl>
                                      </p:cBhvr>
                                    </p:animEffect>
                                  </p:childTnLst>
                                </p:cTn>
                              </p:par>
                              <p:par>
                                <p:cTn id="52" presetID="10" presetClass="entr" presetSubtype="0" fill="hold" grpId="0" nodeType="withEffect">
                                  <p:stCondLst>
                                    <p:cond delay="3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22" presetClass="entr" presetSubtype="4" fill="hold" nodeType="withEffect">
                                  <p:stCondLst>
                                    <p:cond delay="200"/>
                                  </p:stCondLst>
                                  <p:childTnLst>
                                    <p:set>
                                      <p:cBhvr>
                                        <p:cTn id="61" dur="1" fill="hold">
                                          <p:stCondLst>
                                            <p:cond delay="0"/>
                                          </p:stCondLst>
                                        </p:cTn>
                                        <p:tgtEl>
                                          <p:spTgt spid="44"/>
                                        </p:tgtEl>
                                        <p:attrNameLst>
                                          <p:attrName>style.visibility</p:attrName>
                                        </p:attrNameLst>
                                      </p:cBhvr>
                                      <p:to>
                                        <p:strVal val="visible"/>
                                      </p:to>
                                    </p:set>
                                    <p:animEffect transition="in" filter="wipe(down)">
                                      <p:cBhvr>
                                        <p:cTn id="62" dur="500"/>
                                        <p:tgtEl>
                                          <p:spTgt spid="44"/>
                                        </p:tgtEl>
                                      </p:cBhvr>
                                    </p:animEffect>
                                  </p:childTnLst>
                                </p:cTn>
                              </p:par>
                              <p:par>
                                <p:cTn id="63" presetID="10" presetClass="entr" presetSubtype="0" fill="hold" grpId="0" nodeType="withEffect">
                                  <p:stCondLst>
                                    <p:cond delay="30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22" presetClass="entr" presetSubtype="4" fill="hold" nodeType="withEffect">
                                  <p:stCondLst>
                                    <p:cond delay="100"/>
                                  </p:stCondLst>
                                  <p:childTnLst>
                                    <p:set>
                                      <p:cBhvr>
                                        <p:cTn id="72" dur="1" fill="hold">
                                          <p:stCondLst>
                                            <p:cond delay="0"/>
                                          </p:stCondLst>
                                        </p:cTn>
                                        <p:tgtEl>
                                          <p:spTgt spid="47"/>
                                        </p:tgtEl>
                                        <p:attrNameLst>
                                          <p:attrName>style.visibility</p:attrName>
                                        </p:attrNameLst>
                                      </p:cBhvr>
                                      <p:to>
                                        <p:strVal val="visible"/>
                                      </p:to>
                                    </p:set>
                                    <p:animEffect transition="in" filter="wipe(down)">
                                      <p:cBhvr>
                                        <p:cTn id="73" dur="500"/>
                                        <p:tgtEl>
                                          <p:spTgt spid="47"/>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17" grpId="0" animBg="1"/>
      <p:bldP spid="31" grpId="0" animBg="1"/>
      <p:bldP spid="29" grpId="0" animBg="1"/>
      <p:bldP spid="18" grpId="0" animBg="1"/>
      <p:bldP spid="19" grpId="0" animBg="1"/>
      <p:bldP spid="20"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3BAB97-0F28-49F5-9FEF-A6FB1C9D0E06}"/>
              </a:ext>
            </a:extLst>
          </p:cNvPr>
          <p:cNvSpPr/>
          <p:nvPr/>
        </p:nvSpPr>
        <p:spPr bwMode="auto">
          <a:xfrm>
            <a:off x="0" y="2017714"/>
            <a:ext cx="12192000" cy="484028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8" name="Title 4">
            <a:extLst>
              <a:ext uri="{FF2B5EF4-FFF2-40B4-BE49-F238E27FC236}">
                <a16:creationId xmlns:a16="http://schemas.microsoft.com/office/drawing/2014/main" id="{EC07503B-DF98-364E-9BDB-1F43BE345BBD}"/>
              </a:ext>
            </a:extLst>
          </p:cNvPr>
          <p:cNvSpPr txBox="1">
            <a:spLocks/>
          </p:cNvSpPr>
          <p:nvPr/>
        </p:nvSpPr>
        <p:spPr bwMode="auto">
          <a:xfrm>
            <a:off x="611180" y="1118296"/>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chemeClr val="tx1">
                    <a:lumMod val="95000"/>
                  </a:schemeClr>
                </a:solidFill>
                <a:effectLst/>
                <a:uLnTx/>
                <a:uFillTx/>
                <a:latin typeface="Segoe UI"/>
                <a:ea typeface="+mn-ea"/>
                <a:cs typeface="Segoe UI" pitchFamily="34" charset="0"/>
              </a:rPr>
              <a:t>In production since 2015 for internal Microsoft workload, GA since Feb 2019.</a:t>
            </a:r>
          </a:p>
        </p:txBody>
      </p:sp>
      <p:cxnSp>
        <p:nvCxnSpPr>
          <p:cNvPr id="106" name="Straight Connector 105">
            <a:extLst>
              <a:ext uri="{FF2B5EF4-FFF2-40B4-BE49-F238E27FC236}">
                <a16:creationId xmlns:a16="http://schemas.microsoft.com/office/drawing/2014/main" id="{6E21C163-93A5-6C4F-9101-ACAA096BAE0D}"/>
              </a:ext>
            </a:extLst>
          </p:cNvPr>
          <p:cNvCxnSpPr>
            <a:cxnSpLocks/>
          </p:cNvCxnSpPr>
          <p:nvPr/>
        </p:nvCxnSpPr>
        <p:spPr bwMode="gray">
          <a:xfrm flipV="1">
            <a:off x="4302148" y="2402390"/>
            <a:ext cx="0" cy="3436848"/>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2DF7EAF-3231-44A0-BB86-2475476CA4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1603" y="3598719"/>
            <a:ext cx="683309" cy="321797"/>
          </a:xfrm>
          <a:prstGeom prst="rect">
            <a:avLst/>
          </a:prstGeom>
        </p:spPr>
      </p:pic>
      <p:pic>
        <p:nvPicPr>
          <p:cNvPr id="12" name="Picture 11">
            <a:extLst>
              <a:ext uri="{FF2B5EF4-FFF2-40B4-BE49-F238E27FC236}">
                <a16:creationId xmlns:a16="http://schemas.microsoft.com/office/drawing/2014/main" id="{0ABD9A76-1DAC-44A9-8EEA-B30CF8A86E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31916" y="4236371"/>
            <a:ext cx="806250" cy="428969"/>
          </a:xfrm>
          <a:prstGeom prst="rect">
            <a:avLst/>
          </a:prstGeom>
        </p:spPr>
      </p:pic>
      <p:pic>
        <p:nvPicPr>
          <p:cNvPr id="13" name="Picture 12">
            <a:extLst>
              <a:ext uri="{FF2B5EF4-FFF2-40B4-BE49-F238E27FC236}">
                <a16:creationId xmlns:a16="http://schemas.microsoft.com/office/drawing/2014/main" id="{34E366DB-25CF-4701-A7B0-4072BF1960C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7638" y="4238630"/>
            <a:ext cx="603582" cy="610360"/>
          </a:xfrm>
          <a:prstGeom prst="rect">
            <a:avLst/>
          </a:prstGeom>
        </p:spPr>
      </p:pic>
      <p:pic>
        <p:nvPicPr>
          <p:cNvPr id="14" name="Picture 13">
            <a:extLst>
              <a:ext uri="{FF2B5EF4-FFF2-40B4-BE49-F238E27FC236}">
                <a16:creationId xmlns:a16="http://schemas.microsoft.com/office/drawing/2014/main" id="{504C92C6-6D49-4E53-AD02-9065B9DA475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2475" y="4887061"/>
            <a:ext cx="2204513" cy="613947"/>
          </a:xfrm>
          <a:prstGeom prst="rect">
            <a:avLst/>
          </a:prstGeom>
        </p:spPr>
      </p:pic>
      <p:pic>
        <p:nvPicPr>
          <p:cNvPr id="15" name="Picture 14">
            <a:extLst>
              <a:ext uri="{FF2B5EF4-FFF2-40B4-BE49-F238E27FC236}">
                <a16:creationId xmlns:a16="http://schemas.microsoft.com/office/drawing/2014/main" id="{E3B2C687-22CB-4CF7-BD5D-05397040D67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31462" y="4168919"/>
            <a:ext cx="842537" cy="609920"/>
          </a:xfrm>
          <a:prstGeom prst="rect">
            <a:avLst/>
          </a:prstGeom>
        </p:spPr>
      </p:pic>
      <p:pic>
        <p:nvPicPr>
          <p:cNvPr id="16" name="Picture 15">
            <a:extLst>
              <a:ext uri="{FF2B5EF4-FFF2-40B4-BE49-F238E27FC236}">
                <a16:creationId xmlns:a16="http://schemas.microsoft.com/office/drawing/2014/main" id="{CEE3356E-C691-4D6B-AE73-328F0632EC6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14407" y="5682395"/>
            <a:ext cx="1235408" cy="380393"/>
          </a:xfrm>
          <a:prstGeom prst="rect">
            <a:avLst/>
          </a:prstGeom>
        </p:spPr>
      </p:pic>
      <p:pic>
        <p:nvPicPr>
          <p:cNvPr id="17" name="Picture 16">
            <a:extLst>
              <a:ext uri="{FF2B5EF4-FFF2-40B4-BE49-F238E27FC236}">
                <a16:creationId xmlns:a16="http://schemas.microsoft.com/office/drawing/2014/main" id="{76F5E2BA-57FE-4402-BCB9-2FCF4F90FA8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508049" y="5497564"/>
            <a:ext cx="1226610" cy="707210"/>
          </a:xfrm>
          <a:prstGeom prst="rect">
            <a:avLst/>
          </a:prstGeom>
        </p:spPr>
      </p:pic>
      <p:pic>
        <p:nvPicPr>
          <p:cNvPr id="18" name="Picture 17">
            <a:extLst>
              <a:ext uri="{FF2B5EF4-FFF2-40B4-BE49-F238E27FC236}">
                <a16:creationId xmlns:a16="http://schemas.microsoft.com/office/drawing/2014/main" id="{36093EBF-9DE2-4EFF-96D8-2969F8849FD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993321" y="3480930"/>
            <a:ext cx="643761" cy="662935"/>
          </a:xfrm>
          <a:prstGeom prst="rect">
            <a:avLst/>
          </a:prstGeom>
        </p:spPr>
      </p:pic>
      <p:pic>
        <p:nvPicPr>
          <p:cNvPr id="50" name="Picture 49">
            <a:extLst>
              <a:ext uri="{FF2B5EF4-FFF2-40B4-BE49-F238E27FC236}">
                <a16:creationId xmlns:a16="http://schemas.microsoft.com/office/drawing/2014/main" id="{9F268463-718E-48F3-AD38-89442D228E9D}"/>
              </a:ext>
            </a:extLst>
          </p:cNvPr>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a:off x="3038930" y="5001667"/>
            <a:ext cx="392222" cy="392222"/>
          </a:xfrm>
          <a:custGeom>
            <a:avLst/>
            <a:gdLst>
              <a:gd name="connsiteX0" fmla="*/ 196111 w 392222"/>
              <a:gd name="connsiteY0" fmla="*/ 0 h 392222"/>
              <a:gd name="connsiteX1" fmla="*/ 392222 w 392222"/>
              <a:gd name="connsiteY1" fmla="*/ 196111 h 392222"/>
              <a:gd name="connsiteX2" fmla="*/ 196111 w 392222"/>
              <a:gd name="connsiteY2" fmla="*/ 392222 h 392222"/>
              <a:gd name="connsiteX3" fmla="*/ 0 w 392222"/>
              <a:gd name="connsiteY3" fmla="*/ 196111 h 392222"/>
              <a:gd name="connsiteX4" fmla="*/ 196111 w 392222"/>
              <a:gd name="connsiteY4" fmla="*/ 0 h 3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222" h="392222">
                <a:moveTo>
                  <a:pt x="196111" y="0"/>
                </a:moveTo>
                <a:cubicBezTo>
                  <a:pt x="304420" y="0"/>
                  <a:pt x="392222" y="87802"/>
                  <a:pt x="392222" y="196111"/>
                </a:cubicBezTo>
                <a:cubicBezTo>
                  <a:pt x="392222" y="304420"/>
                  <a:pt x="304420" y="392222"/>
                  <a:pt x="196111" y="392222"/>
                </a:cubicBezTo>
                <a:cubicBezTo>
                  <a:pt x="87802" y="392222"/>
                  <a:pt x="0" y="304420"/>
                  <a:pt x="0" y="196111"/>
                </a:cubicBezTo>
                <a:cubicBezTo>
                  <a:pt x="0" y="87802"/>
                  <a:pt x="87802" y="0"/>
                  <a:pt x="196111" y="0"/>
                </a:cubicBezTo>
                <a:close/>
              </a:path>
            </a:pathLst>
          </a:custGeom>
        </p:spPr>
      </p:pic>
      <p:pic>
        <p:nvPicPr>
          <p:cNvPr id="23" name="Picture 22">
            <a:extLst>
              <a:ext uri="{FF2B5EF4-FFF2-40B4-BE49-F238E27FC236}">
                <a16:creationId xmlns:a16="http://schemas.microsoft.com/office/drawing/2014/main" id="{16E6FE8A-5A1A-4578-BE73-32C094204A9B}"/>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33435" y="3421589"/>
            <a:ext cx="643764" cy="664822"/>
          </a:xfrm>
          <a:prstGeom prst="rect">
            <a:avLst/>
          </a:prstGeom>
        </p:spPr>
      </p:pic>
      <p:pic>
        <p:nvPicPr>
          <p:cNvPr id="25" name="Picture 24" descr="A close up of a logo&#10;&#10;Description automatically generated">
            <a:extLst>
              <a:ext uri="{FF2B5EF4-FFF2-40B4-BE49-F238E27FC236}">
                <a16:creationId xmlns:a16="http://schemas.microsoft.com/office/drawing/2014/main" id="{72C66709-8433-4CD7-9D25-553E26F84218}"/>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l="31413" r="29925" b="20074"/>
          <a:stretch/>
        </p:blipFill>
        <p:spPr>
          <a:xfrm>
            <a:off x="4895661" y="3253164"/>
            <a:ext cx="570130" cy="589317"/>
          </a:xfrm>
          <a:prstGeom prst="rect">
            <a:avLst/>
          </a:prstGeom>
        </p:spPr>
      </p:pic>
      <p:pic>
        <p:nvPicPr>
          <p:cNvPr id="26" name="Picture 25" descr="A picture containing clipart&#10;&#10;Description automatically generated">
            <a:extLst>
              <a:ext uri="{FF2B5EF4-FFF2-40B4-BE49-F238E27FC236}">
                <a16:creationId xmlns:a16="http://schemas.microsoft.com/office/drawing/2014/main" id="{38CC7163-7F53-4A74-BD61-A31238460FDA}"/>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t="-6606" b="-3672"/>
          <a:stretch/>
        </p:blipFill>
        <p:spPr>
          <a:xfrm>
            <a:off x="4646427" y="3794192"/>
            <a:ext cx="427147" cy="663901"/>
          </a:xfrm>
          <a:prstGeom prst="rect">
            <a:avLst/>
          </a:prstGeom>
        </p:spPr>
      </p:pic>
      <p:pic>
        <p:nvPicPr>
          <p:cNvPr id="27" name="Picture 26">
            <a:extLst>
              <a:ext uri="{FF2B5EF4-FFF2-40B4-BE49-F238E27FC236}">
                <a16:creationId xmlns:a16="http://schemas.microsoft.com/office/drawing/2014/main" id="{78AB3FE1-21A6-46F3-8700-15885DCC0435}"/>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212000" y="3887963"/>
            <a:ext cx="570130" cy="570130"/>
          </a:xfrm>
          <a:prstGeom prst="rect">
            <a:avLst/>
          </a:prstGeom>
        </p:spPr>
      </p:pic>
      <p:pic>
        <p:nvPicPr>
          <p:cNvPr id="28" name="Picture 27" descr="A close up of a sign&#10;&#10;Description automatically generated">
            <a:extLst>
              <a:ext uri="{FF2B5EF4-FFF2-40B4-BE49-F238E27FC236}">
                <a16:creationId xmlns:a16="http://schemas.microsoft.com/office/drawing/2014/main" id="{2F5D7A16-7A0C-41F2-841C-19EAACB1C738}"/>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181708" y="3280951"/>
            <a:ext cx="589317" cy="589317"/>
          </a:xfrm>
          <a:prstGeom prst="rect">
            <a:avLst/>
          </a:prstGeom>
        </p:spPr>
      </p:pic>
      <p:pic>
        <p:nvPicPr>
          <p:cNvPr id="30" name="Picture 29" descr="A picture containing clipart&#10;&#10;Description automatically generated">
            <a:extLst>
              <a:ext uri="{FF2B5EF4-FFF2-40B4-BE49-F238E27FC236}">
                <a16:creationId xmlns:a16="http://schemas.microsoft.com/office/drawing/2014/main" id="{DDD80071-0760-4397-BB42-76AEF62E2EC1}"/>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6830689" y="3961518"/>
            <a:ext cx="410575" cy="512348"/>
          </a:xfrm>
          <a:prstGeom prst="rect">
            <a:avLst/>
          </a:prstGeom>
        </p:spPr>
      </p:pic>
      <p:pic>
        <p:nvPicPr>
          <p:cNvPr id="31" name="Picture 30">
            <a:extLst>
              <a:ext uri="{FF2B5EF4-FFF2-40B4-BE49-F238E27FC236}">
                <a16:creationId xmlns:a16="http://schemas.microsoft.com/office/drawing/2014/main" id="{EED1B73C-5108-48BC-B937-78ACCEADFC86}"/>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6251751" y="3932972"/>
            <a:ext cx="420560" cy="560746"/>
          </a:xfrm>
          <a:prstGeom prst="rect">
            <a:avLst/>
          </a:prstGeom>
        </p:spPr>
      </p:pic>
      <p:pic>
        <p:nvPicPr>
          <p:cNvPr id="33" name="Picture 32" descr="A close up of a sign&#10;&#10;Description automatically generated">
            <a:extLst>
              <a:ext uri="{FF2B5EF4-FFF2-40B4-BE49-F238E27FC236}">
                <a16:creationId xmlns:a16="http://schemas.microsoft.com/office/drawing/2014/main" id="{BAF84BC4-2569-4C8C-950A-CE9C7F32F7B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986789" y="5650604"/>
            <a:ext cx="403435" cy="403435"/>
          </a:xfrm>
          <a:prstGeom prst="rect">
            <a:avLst/>
          </a:prstGeom>
        </p:spPr>
      </p:pic>
      <p:pic>
        <p:nvPicPr>
          <p:cNvPr id="34" name="Picture 33">
            <a:extLst>
              <a:ext uri="{FF2B5EF4-FFF2-40B4-BE49-F238E27FC236}">
                <a16:creationId xmlns:a16="http://schemas.microsoft.com/office/drawing/2014/main" id="{860355CA-9A46-4FBD-9974-BE6D1714C6C7}"/>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6237335" y="5625953"/>
            <a:ext cx="1304937" cy="472540"/>
          </a:xfrm>
          <a:prstGeom prst="rect">
            <a:avLst/>
          </a:prstGeom>
        </p:spPr>
      </p:pic>
      <p:sp>
        <p:nvSpPr>
          <p:cNvPr id="2" name="TextBox 1">
            <a:extLst>
              <a:ext uri="{FF2B5EF4-FFF2-40B4-BE49-F238E27FC236}">
                <a16:creationId xmlns:a16="http://schemas.microsoft.com/office/drawing/2014/main" id="{381F0BD3-15C8-44C7-BE66-25E11C80DCDD}"/>
              </a:ext>
            </a:extLst>
          </p:cNvPr>
          <p:cNvSpPr txBox="1"/>
          <p:nvPr/>
        </p:nvSpPr>
        <p:spPr>
          <a:xfrm>
            <a:off x="4467257" y="4513252"/>
            <a:ext cx="1376434"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rPr>
              <a:t>Azure Monitor</a:t>
            </a:r>
            <a:br>
              <a:rPr kumimoji="0" lang="en-US" sz="1200" b="0" i="0" u="none" strike="noStrike" kern="1200" cap="none" spc="0" normalizeH="0" baseline="0" noProof="0">
                <a:ln>
                  <a:noFill/>
                </a:ln>
                <a:solidFill>
                  <a:prstClr val="black"/>
                </a:solidFill>
                <a:effectLst/>
                <a:uLnTx/>
                <a:uFillTx/>
                <a:ea typeface="+mn-ea"/>
                <a:cs typeface="+mn-cs"/>
              </a:rPr>
            </a:br>
            <a:r>
              <a:rPr kumimoji="0" lang="en-US" sz="1050" b="0" i="0" u="none" strike="noStrike" kern="1200" cap="none" spc="0" normalizeH="0" baseline="0" noProof="0">
                <a:ln>
                  <a:noFill/>
                </a:ln>
                <a:solidFill>
                  <a:prstClr val="black"/>
                </a:solidFill>
                <a:effectLst/>
                <a:uLnTx/>
                <a:uFillTx/>
                <a:ea typeface="+mn-ea"/>
                <a:cs typeface="+mn-cs"/>
              </a:rPr>
              <a:t>Log Analytics, Application Insights</a:t>
            </a: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35" name="TextBox 34">
            <a:extLst>
              <a:ext uri="{FF2B5EF4-FFF2-40B4-BE49-F238E27FC236}">
                <a16:creationId xmlns:a16="http://schemas.microsoft.com/office/drawing/2014/main" id="{C9593785-BD7F-4344-8816-A47C8215F592}"/>
              </a:ext>
            </a:extLst>
          </p:cNvPr>
          <p:cNvSpPr txBox="1"/>
          <p:nvPr/>
        </p:nvSpPr>
        <p:spPr>
          <a:xfrm>
            <a:off x="4604867" y="6170412"/>
            <a:ext cx="1185642"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ea typeface="+mn-ea"/>
                <a:cs typeface="+mn-cs"/>
              </a:rPr>
              <a:t>Azure IoT Central</a:t>
            </a:r>
          </a:p>
        </p:txBody>
      </p:sp>
      <p:sp>
        <p:nvSpPr>
          <p:cNvPr id="36" name="TextBox 35">
            <a:extLst>
              <a:ext uri="{FF2B5EF4-FFF2-40B4-BE49-F238E27FC236}">
                <a16:creationId xmlns:a16="http://schemas.microsoft.com/office/drawing/2014/main" id="{7B0FC2E7-DFD8-4950-A904-885D72BE72DC}"/>
              </a:ext>
            </a:extLst>
          </p:cNvPr>
          <p:cNvSpPr txBox="1"/>
          <p:nvPr/>
        </p:nvSpPr>
        <p:spPr>
          <a:xfrm>
            <a:off x="5651959" y="4478860"/>
            <a:ext cx="2418358" cy="6924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rPr>
              <a:t>Security Products</a:t>
            </a:r>
            <a:br>
              <a:rPr kumimoji="0" lang="en-US" sz="1200" b="0" i="0" u="none" strike="noStrike" kern="1200" cap="none" spc="0" normalizeH="0" baseline="0" noProof="0">
                <a:ln>
                  <a:noFill/>
                </a:ln>
                <a:solidFill>
                  <a:prstClr val="black"/>
                </a:solidFill>
                <a:effectLst/>
                <a:uLnTx/>
                <a:uFillTx/>
                <a:ea typeface="+mn-ea"/>
                <a:cs typeface="+mn-cs"/>
              </a:rPr>
            </a:br>
            <a:r>
              <a:rPr kumimoji="0" lang="en-US" sz="900" i="0" u="none" strike="noStrike" kern="1200" cap="none" spc="0" normalizeH="0" baseline="0" noProof="0">
                <a:ln>
                  <a:noFill/>
                </a:ln>
                <a:solidFill>
                  <a:schemeClr val="bg1"/>
                </a:solidFill>
                <a:effectLst/>
                <a:uLnTx/>
                <a:uFillTx/>
                <a:cs typeface="Calibri" panose="020F0502020204030204" pitchFamily="34" charset="0"/>
              </a:rPr>
              <a:t>(MS Defender for Endpoint (MDATP), </a:t>
            </a:r>
            <a:br>
              <a:rPr kumimoji="0" lang="en-US" sz="900" i="0" u="none" strike="noStrike" kern="1200" cap="none" spc="0" normalizeH="0" baseline="0" noProof="0">
                <a:ln>
                  <a:noFill/>
                </a:ln>
                <a:solidFill>
                  <a:schemeClr val="bg1"/>
                </a:solidFill>
                <a:effectLst/>
                <a:uLnTx/>
                <a:uFillTx/>
                <a:cs typeface="Calibri" panose="020F0502020204030204" pitchFamily="34" charset="0"/>
              </a:rPr>
            </a:br>
            <a:r>
              <a:rPr lang="en-US" sz="900" i="0">
                <a:solidFill>
                  <a:schemeClr val="bg1"/>
                </a:solidFill>
                <a:effectLst/>
                <a:cs typeface="Calibri" panose="020F0502020204030204" pitchFamily="34" charset="0"/>
              </a:rPr>
              <a:t>MS Sentinel, MS Defender for IoT, </a:t>
            </a:r>
            <a:r>
              <a:rPr lang="nn-NO" sz="900" i="0">
                <a:solidFill>
                  <a:schemeClr val="bg1"/>
                </a:solidFill>
                <a:effectLst/>
                <a:cs typeface="Calibri" panose="020F0502020204030204" pitchFamily="34" charset="0"/>
              </a:rPr>
              <a:t>MS Defender for Cloud Apps (MCAS)</a:t>
            </a:r>
            <a:r>
              <a:rPr kumimoji="0" lang="en-US" sz="900" i="0" u="none" strike="noStrike" kern="1200" cap="none" spc="0" normalizeH="0" baseline="0" noProof="0">
                <a:ln>
                  <a:noFill/>
                </a:ln>
                <a:solidFill>
                  <a:schemeClr val="bg1"/>
                </a:solidFill>
                <a:effectLst/>
                <a:uLnTx/>
                <a:uFillTx/>
                <a:cs typeface="Calibri" panose="020F0502020204030204" pitchFamily="34" charset="0"/>
              </a:rPr>
              <a:t>)</a:t>
            </a:r>
            <a:endParaRPr kumimoji="0" lang="en-US" sz="1100" i="0" u="none" strike="noStrike" kern="1200" cap="none" spc="0" normalizeH="0" baseline="0" noProof="0">
              <a:ln>
                <a:noFill/>
              </a:ln>
              <a:solidFill>
                <a:schemeClr val="bg1"/>
              </a:solidFill>
              <a:effectLst/>
              <a:uLnTx/>
              <a:uFillTx/>
              <a:cs typeface="Calibri" panose="020F0502020204030204" pitchFamily="34" charset="0"/>
            </a:endParaRPr>
          </a:p>
        </p:txBody>
      </p:sp>
      <p:sp>
        <p:nvSpPr>
          <p:cNvPr id="37" name="TextBox 36">
            <a:extLst>
              <a:ext uri="{FF2B5EF4-FFF2-40B4-BE49-F238E27FC236}">
                <a16:creationId xmlns:a16="http://schemas.microsoft.com/office/drawing/2014/main" id="{9EB25A42-9F85-4443-BCF5-093C7490AF91}"/>
              </a:ext>
            </a:extLst>
          </p:cNvPr>
          <p:cNvSpPr txBox="1"/>
          <p:nvPr/>
        </p:nvSpPr>
        <p:spPr>
          <a:xfrm>
            <a:off x="6555750" y="6155024"/>
            <a:ext cx="7876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rPr>
              <a:t>Gaming platform</a:t>
            </a:r>
          </a:p>
        </p:txBody>
      </p:sp>
      <p:sp>
        <p:nvSpPr>
          <p:cNvPr id="39" name="TextBox 38">
            <a:extLst>
              <a:ext uri="{FF2B5EF4-FFF2-40B4-BE49-F238E27FC236}">
                <a16:creationId xmlns:a16="http://schemas.microsoft.com/office/drawing/2014/main" id="{50787F68-6043-499E-930D-9FB481C60F76}"/>
              </a:ext>
            </a:extLst>
          </p:cNvPr>
          <p:cNvSpPr txBox="1"/>
          <p:nvPr/>
        </p:nvSpPr>
        <p:spPr>
          <a:xfrm>
            <a:off x="9859772" y="6490520"/>
            <a:ext cx="2443955" cy="215444"/>
          </a:xfrm>
          <a:prstGeom prst="rect">
            <a:avLst/>
          </a:prstGeom>
          <a:noFill/>
        </p:spPr>
        <p:txBody>
          <a:bodyPr wrap="square" lIns="0" tIns="0" rIns="0" bIns="0" rtlCol="0">
            <a:spAutoFit/>
          </a:bodyPr>
          <a:lstStyle/>
          <a:p>
            <a:pPr lvl="0" defTabSz="914367">
              <a:defRPr/>
            </a:pPr>
            <a:r>
              <a:rPr lang="en-US" sz="1400">
                <a:solidFill>
                  <a:srgbClr val="000000"/>
                </a:solidFill>
                <a:latin typeface="Segoe UI"/>
                <a:hlinkClick r:id="rId21"/>
              </a:rPr>
              <a:t>https://aka.ms/adx.customers</a:t>
            </a:r>
            <a:r>
              <a:rPr lang="en-US" sz="1400">
                <a:solidFill>
                  <a:srgbClr val="000000"/>
                </a:solidFill>
                <a:latin typeface="Segoe UI"/>
              </a:rPr>
              <a:t> </a:t>
            </a:r>
          </a:p>
        </p:txBody>
      </p:sp>
      <p:cxnSp>
        <p:nvCxnSpPr>
          <p:cNvPr id="40" name="Straight Connector 39">
            <a:extLst>
              <a:ext uri="{FF2B5EF4-FFF2-40B4-BE49-F238E27FC236}">
                <a16:creationId xmlns:a16="http://schemas.microsoft.com/office/drawing/2014/main" id="{66E40FBE-5242-4DE5-963A-922BCFC56FFC}"/>
              </a:ext>
            </a:extLst>
          </p:cNvPr>
          <p:cNvCxnSpPr>
            <a:cxnSpLocks/>
          </p:cNvCxnSpPr>
          <p:nvPr/>
        </p:nvCxnSpPr>
        <p:spPr bwMode="gray">
          <a:xfrm flipV="1">
            <a:off x="8078592" y="2402390"/>
            <a:ext cx="0" cy="3497004"/>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92D1E4AE-B8A2-4A92-867E-B7A1727A787C}"/>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561051" y="3266498"/>
            <a:ext cx="884293" cy="334373"/>
          </a:xfrm>
          <a:prstGeom prst="rect">
            <a:avLst/>
          </a:prstGeom>
        </p:spPr>
      </p:pic>
      <p:pic>
        <p:nvPicPr>
          <p:cNvPr id="43" name="Picture 42">
            <a:extLst>
              <a:ext uri="{FF2B5EF4-FFF2-40B4-BE49-F238E27FC236}">
                <a16:creationId xmlns:a16="http://schemas.microsoft.com/office/drawing/2014/main" id="{36AB17B9-1988-47BA-8F1B-7C54D03186B8}"/>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181687" y="3265801"/>
            <a:ext cx="1054266" cy="295653"/>
          </a:xfrm>
          <a:prstGeom prst="rect">
            <a:avLst/>
          </a:prstGeom>
        </p:spPr>
      </p:pic>
      <p:pic>
        <p:nvPicPr>
          <p:cNvPr id="45" name="Picture 44">
            <a:extLst>
              <a:ext uri="{FF2B5EF4-FFF2-40B4-BE49-F238E27FC236}">
                <a16:creationId xmlns:a16="http://schemas.microsoft.com/office/drawing/2014/main" id="{BCC88B52-AC9A-4DB4-9508-C305D6B237A5}"/>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10196075" y="3665334"/>
            <a:ext cx="1054266" cy="255182"/>
          </a:xfrm>
          <a:prstGeom prst="rect">
            <a:avLst/>
          </a:prstGeom>
        </p:spPr>
      </p:pic>
      <p:pic>
        <p:nvPicPr>
          <p:cNvPr id="46" name="Picture 45">
            <a:extLst>
              <a:ext uri="{FF2B5EF4-FFF2-40B4-BE49-F238E27FC236}">
                <a16:creationId xmlns:a16="http://schemas.microsoft.com/office/drawing/2014/main" id="{AF070139-952B-4CF4-92A2-1F68B79DB1B3}"/>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8451378" y="4270555"/>
            <a:ext cx="1194231" cy="348318"/>
          </a:xfrm>
          <a:prstGeom prst="rect">
            <a:avLst/>
          </a:prstGeom>
        </p:spPr>
      </p:pic>
      <p:pic>
        <p:nvPicPr>
          <p:cNvPr id="47" name="Picture 46">
            <a:extLst>
              <a:ext uri="{FF2B5EF4-FFF2-40B4-BE49-F238E27FC236}">
                <a16:creationId xmlns:a16="http://schemas.microsoft.com/office/drawing/2014/main" id="{FFAD270C-6119-4C0D-8DEF-99891EB3D500}"/>
              </a:ext>
            </a:extLst>
          </p:cNvPr>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10181687" y="4188335"/>
            <a:ext cx="1054266" cy="217279"/>
          </a:xfrm>
          <a:prstGeom prst="rect">
            <a:avLst/>
          </a:prstGeom>
        </p:spPr>
      </p:pic>
      <p:pic>
        <p:nvPicPr>
          <p:cNvPr id="48" name="Picture 2" descr="Image result for buhler">
            <a:extLst>
              <a:ext uri="{FF2B5EF4-FFF2-40B4-BE49-F238E27FC236}">
                <a16:creationId xmlns:a16="http://schemas.microsoft.com/office/drawing/2014/main" id="{5E0FB6DA-D54C-45AC-8B45-5F4BC50E42A4}"/>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8353507" y="4815058"/>
            <a:ext cx="1281721" cy="29091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42C09268-DE2D-4823-9527-70FC73230D6A}"/>
              </a:ext>
            </a:extLst>
          </p:cNvPr>
          <p:cNvSpPr>
            <a:spLocks noGrp="1"/>
          </p:cNvSpPr>
          <p:nvPr>
            <p:ph type="title"/>
          </p:nvPr>
        </p:nvSpPr>
        <p:spPr>
          <a:xfrm>
            <a:off x="588263" y="457200"/>
            <a:ext cx="11018520" cy="553998"/>
          </a:xfrm>
        </p:spPr>
        <p:txBody>
          <a:bodyPr>
            <a:normAutofit fontScale="90000"/>
          </a:bodyPr>
          <a:lstStyle/>
          <a:p>
            <a:r>
              <a:rPr lang="en-US">
                <a:solidFill>
                  <a:srgbClr val="00B0F0"/>
                </a:solidFill>
              </a:rPr>
              <a:t>Proven Technology</a:t>
            </a:r>
          </a:p>
        </p:txBody>
      </p:sp>
      <p:sp>
        <p:nvSpPr>
          <p:cNvPr id="21" name="Rectangle 20">
            <a:extLst>
              <a:ext uri="{FF2B5EF4-FFF2-40B4-BE49-F238E27FC236}">
                <a16:creationId xmlns:a16="http://schemas.microsoft.com/office/drawing/2014/main" id="{6BFE051A-7AAA-48E2-BC45-54500025E942}"/>
              </a:ext>
            </a:extLst>
          </p:cNvPr>
          <p:cNvSpPr/>
          <p:nvPr/>
        </p:nvSpPr>
        <p:spPr bwMode="auto">
          <a:xfrm>
            <a:off x="0" y="2017713"/>
            <a:ext cx="12191996" cy="11304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3">
            <a:extLst>
              <a:ext uri="{FF2B5EF4-FFF2-40B4-BE49-F238E27FC236}">
                <a16:creationId xmlns:a16="http://schemas.microsoft.com/office/drawing/2014/main" id="{244EB829-A814-4050-953E-3BA917E7A876}"/>
              </a:ext>
            </a:extLst>
          </p:cNvPr>
          <p:cNvSpPr txBox="1">
            <a:spLocks/>
          </p:cNvSpPr>
          <p:nvPr/>
        </p:nvSpPr>
        <p:spPr bwMode="gray">
          <a:xfrm>
            <a:off x="634942" y="2314047"/>
            <a:ext cx="3535995"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1800" b="0" i="0" u="none" strike="noStrike" kern="1200" cap="none" spc="0" normalizeH="0" baseline="0" noProof="0">
                <a:ln>
                  <a:noFill/>
                </a:ln>
                <a:solidFill>
                  <a:schemeClr val="accent1"/>
                </a:solidFill>
                <a:effectLst/>
                <a:uLnTx/>
                <a:uFillTx/>
                <a:latin typeface="Segoe UI Semibold" charset="0"/>
                <a:ea typeface="+mn-ea"/>
                <a:cs typeface="Segoe UI Semibold" charset="0"/>
              </a:rPr>
              <a:t>Battle tested for Microsoft internal workload</a:t>
            </a:r>
          </a:p>
        </p:txBody>
      </p:sp>
      <p:sp>
        <p:nvSpPr>
          <p:cNvPr id="24" name="Text Placeholder 3">
            <a:extLst>
              <a:ext uri="{FF2B5EF4-FFF2-40B4-BE49-F238E27FC236}">
                <a16:creationId xmlns:a16="http://schemas.microsoft.com/office/drawing/2014/main" id="{5D183FA4-0BD4-40D5-8492-6244B06AFB20}"/>
              </a:ext>
            </a:extLst>
          </p:cNvPr>
          <p:cNvSpPr txBox="1">
            <a:spLocks/>
          </p:cNvSpPr>
          <p:nvPr/>
        </p:nvSpPr>
        <p:spPr bwMode="gray">
          <a:xfrm>
            <a:off x="4328002" y="2314047"/>
            <a:ext cx="3535996"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1800" b="0" i="0" u="none" strike="noStrike" kern="1200" cap="none" spc="0" normalizeH="0" baseline="0" noProof="0">
                <a:ln>
                  <a:noFill/>
                </a:ln>
                <a:solidFill>
                  <a:schemeClr val="accent1"/>
                </a:solidFill>
                <a:effectLst/>
                <a:uLnTx/>
                <a:uFillTx/>
                <a:latin typeface="Segoe UI Semibold" charset="0"/>
                <a:ea typeface="+mn-ea"/>
                <a:cs typeface="Segoe UI Semibold" charset="0"/>
              </a:rPr>
              <a:t>The platform for analytical solutions (SaaS)</a:t>
            </a:r>
          </a:p>
        </p:txBody>
      </p:sp>
      <p:sp>
        <p:nvSpPr>
          <p:cNvPr id="41" name="Text Placeholder 3">
            <a:extLst>
              <a:ext uri="{FF2B5EF4-FFF2-40B4-BE49-F238E27FC236}">
                <a16:creationId xmlns:a16="http://schemas.microsoft.com/office/drawing/2014/main" id="{624E437D-09E1-4A18-A293-8CF9EF3E1926}"/>
              </a:ext>
            </a:extLst>
          </p:cNvPr>
          <p:cNvSpPr txBox="1">
            <a:spLocks/>
          </p:cNvSpPr>
          <p:nvPr/>
        </p:nvSpPr>
        <p:spPr bwMode="gray">
          <a:xfrm>
            <a:off x="8162488" y="2314047"/>
            <a:ext cx="3394569"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1800" b="0" i="0" u="none" strike="noStrike" kern="1200" cap="none" spc="0" normalizeH="0" baseline="0" noProof="0">
                <a:ln>
                  <a:noFill/>
                </a:ln>
                <a:solidFill>
                  <a:schemeClr val="accent1"/>
                </a:solidFill>
                <a:effectLst/>
                <a:uLnTx/>
                <a:uFillTx/>
                <a:latin typeface="Segoe UI Semibold" charset="0"/>
                <a:ea typeface="+mn-ea"/>
                <a:cs typeface="Segoe UI Semibold" charset="0"/>
              </a:rPr>
              <a:t>Available</a:t>
            </a:r>
            <a:br>
              <a:rPr kumimoji="0" lang="en-US" sz="1800" b="0" i="0" u="none" strike="noStrike" kern="1200" cap="none" spc="0" normalizeH="0" baseline="0" noProof="0">
                <a:ln>
                  <a:noFill/>
                </a:ln>
                <a:solidFill>
                  <a:schemeClr val="accent1"/>
                </a:solidFill>
                <a:effectLst/>
                <a:uLnTx/>
                <a:uFillTx/>
                <a:latin typeface="Segoe UI Semibold" charset="0"/>
                <a:ea typeface="+mn-ea"/>
                <a:cs typeface="Segoe UI Semibold" charset="0"/>
              </a:rPr>
            </a:br>
            <a:r>
              <a:rPr kumimoji="0" lang="en-US" sz="1800" b="0" i="0" u="none" strike="noStrike" kern="1200" cap="none" spc="0" normalizeH="0" baseline="0" noProof="0">
                <a:ln>
                  <a:noFill/>
                </a:ln>
                <a:solidFill>
                  <a:schemeClr val="accent1"/>
                </a:solidFill>
                <a:effectLst/>
                <a:uLnTx/>
                <a:uFillTx/>
                <a:latin typeface="Segoe UI Semibold" charset="0"/>
                <a:ea typeface="+mn-ea"/>
                <a:cs typeface="Segoe UI Semibold" charset="0"/>
              </a:rPr>
              <a:t>as PaaS</a:t>
            </a:r>
          </a:p>
        </p:txBody>
      </p:sp>
      <p:pic>
        <p:nvPicPr>
          <p:cNvPr id="3" name="Picture 2" descr="Icon&#10;&#10;Description automatically generated">
            <a:extLst>
              <a:ext uri="{FF2B5EF4-FFF2-40B4-BE49-F238E27FC236}">
                <a16:creationId xmlns:a16="http://schemas.microsoft.com/office/drawing/2014/main" id="{D183250F-89F8-4BE7-9BE1-3575BAC24EF8}"/>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10723208" y="454563"/>
            <a:ext cx="1189963" cy="624731"/>
          </a:xfrm>
          <a:prstGeom prst="rect">
            <a:avLst/>
          </a:prstGeom>
        </p:spPr>
      </p:pic>
      <p:pic>
        <p:nvPicPr>
          <p:cNvPr id="5" name="Picture 4" descr="Story logo">
            <a:extLst>
              <a:ext uri="{FF2B5EF4-FFF2-40B4-BE49-F238E27FC236}">
                <a16:creationId xmlns:a16="http://schemas.microsoft.com/office/drawing/2014/main" id="{63F42A58-4A18-4CC3-982E-C8CAD37770BB}"/>
              </a:ext>
            </a:extLst>
          </p:cNvPr>
          <p:cNvPicPr>
            <a:picLocks noChangeAspect="1" noChangeArrowheads="1"/>
          </p:cNvPicPr>
          <p:nvPr/>
        </p:nvPicPr>
        <p:blipFill rotWithShape="1">
          <a:blip r:embed="rId29" cstate="email">
            <a:extLst>
              <a:ext uri="{28A0092B-C50C-407E-A947-70E740481C1C}">
                <a14:useLocalDpi xmlns:a14="http://schemas.microsoft.com/office/drawing/2010/main"/>
              </a:ext>
            </a:extLst>
          </a:blip>
          <a:srcRect/>
          <a:stretch/>
        </p:blipFill>
        <p:spPr bwMode="auto">
          <a:xfrm>
            <a:off x="10262264" y="4429374"/>
            <a:ext cx="843313" cy="7291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7E7770F-F721-4E31-AD7C-CE02348729E2}"/>
              </a:ext>
            </a:extLst>
          </p:cNvPr>
          <p:cNvPicPr>
            <a:picLocks noChangeAspect="1"/>
          </p:cNvPicPr>
          <p:nvPr/>
        </p:nvPicPr>
        <p:blipFill>
          <a:blip r:embed="rId30" cstate="email">
            <a:extLst>
              <a:ext uri="{28A0092B-C50C-407E-A947-70E740481C1C}">
                <a14:useLocalDpi xmlns:a14="http://schemas.microsoft.com/office/drawing/2010/main"/>
              </a:ext>
            </a:extLst>
          </a:blip>
          <a:srcRect/>
          <a:stretch/>
        </p:blipFill>
        <p:spPr bwMode="gray">
          <a:xfrm>
            <a:off x="8561051" y="5363107"/>
            <a:ext cx="964835" cy="352165"/>
          </a:xfrm>
          <a:prstGeom prst="rect">
            <a:avLst/>
          </a:prstGeom>
          <a:ln>
            <a:noFill/>
          </a:ln>
        </p:spPr>
      </p:pic>
      <p:pic>
        <p:nvPicPr>
          <p:cNvPr id="8" name="Picture 2">
            <a:extLst>
              <a:ext uri="{FF2B5EF4-FFF2-40B4-BE49-F238E27FC236}">
                <a16:creationId xmlns:a16="http://schemas.microsoft.com/office/drawing/2014/main" id="{A06FC03B-C066-407C-861B-50E9BE4349E0}"/>
              </a:ext>
            </a:extLst>
          </p:cNvPr>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10181687" y="5107256"/>
            <a:ext cx="978264" cy="3795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C00C8DC0-3D69-44A5-9323-BE319911060F}"/>
              </a:ext>
            </a:extLst>
          </p:cNvPr>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8239549" y="3805473"/>
            <a:ext cx="1534111" cy="2604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zure-sentinel - Microsoft Q&amp;A">
            <a:extLst>
              <a:ext uri="{FF2B5EF4-FFF2-40B4-BE49-F238E27FC236}">
                <a16:creationId xmlns:a16="http://schemas.microsoft.com/office/drawing/2014/main" id="{DB3C716F-90C2-B767-E5CC-06D565FB0F87}"/>
              </a:ext>
            </a:extLst>
          </p:cNvPr>
          <p:cNvPicPr>
            <a:picLocks noChangeAspect="1" noChangeArrowheads="1"/>
          </p:cNvPicPr>
          <p:nvPr/>
        </p:nvPicPr>
        <p:blipFill>
          <a:blip r:embed="rId3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830689" y="3373008"/>
            <a:ext cx="463468" cy="4634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30E9826-47C4-BB3D-AB1F-A763D63DEFD5}"/>
              </a:ext>
            </a:extLst>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8400672" y="5698880"/>
            <a:ext cx="1187389" cy="527099"/>
          </a:xfrm>
          <a:prstGeom prst="rect">
            <a:avLst/>
          </a:prstGeom>
        </p:spPr>
      </p:pic>
      <p:pic>
        <p:nvPicPr>
          <p:cNvPr id="22" name="Picture 21">
            <a:extLst>
              <a:ext uri="{FF2B5EF4-FFF2-40B4-BE49-F238E27FC236}">
                <a16:creationId xmlns:a16="http://schemas.microsoft.com/office/drawing/2014/main" id="{7B9360EB-0B10-E89C-FD25-B0601AB61614}"/>
              </a:ext>
            </a:extLst>
          </p:cNvPr>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10103368" y="5540086"/>
            <a:ext cx="1054266" cy="479791"/>
          </a:xfrm>
          <a:prstGeom prst="rect">
            <a:avLst/>
          </a:prstGeom>
        </p:spPr>
      </p:pic>
      <p:pic>
        <p:nvPicPr>
          <p:cNvPr id="32" name="Picture 31">
            <a:extLst>
              <a:ext uri="{FF2B5EF4-FFF2-40B4-BE49-F238E27FC236}">
                <a16:creationId xmlns:a16="http://schemas.microsoft.com/office/drawing/2014/main" id="{6D60BD11-FF04-E1ED-9CCF-F55B11093E1F}"/>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8549980" y="6137577"/>
            <a:ext cx="986975" cy="466692"/>
          </a:xfrm>
          <a:prstGeom prst="rect">
            <a:avLst/>
          </a:prstGeom>
        </p:spPr>
      </p:pic>
    </p:spTree>
    <p:extLst>
      <p:ext uri="{BB962C8B-B14F-4D97-AF65-F5344CB8AC3E}">
        <p14:creationId xmlns:p14="http://schemas.microsoft.com/office/powerpoint/2010/main" val="1129291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5" grpId="0"/>
      <p:bldP spid="36" grpId="0"/>
      <p:bldP spid="37" grpId="0"/>
      <p:bldP spid="39" grpId="0"/>
      <p:bldP spid="20" grpId="0"/>
      <p:bldP spid="24"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389C5E81-4C74-4513-8146-51506A22E84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3101" y="0"/>
            <a:ext cx="12436372" cy="6857999"/>
          </a:xfrm>
          <a:prstGeom prst="rect">
            <a:avLst/>
          </a:prstGeom>
        </p:spPr>
      </p:pic>
      <p:sp>
        <p:nvSpPr>
          <p:cNvPr id="2" name="Title 1">
            <a:extLst>
              <a:ext uri="{FF2B5EF4-FFF2-40B4-BE49-F238E27FC236}">
                <a16:creationId xmlns:a16="http://schemas.microsoft.com/office/drawing/2014/main" id="{D2C3B638-F2C4-4FCB-918B-19FF2998E337}"/>
              </a:ext>
            </a:extLst>
          </p:cNvPr>
          <p:cNvSpPr>
            <a:spLocks noGrp="1"/>
          </p:cNvSpPr>
          <p:nvPr>
            <p:ph type="title"/>
          </p:nvPr>
        </p:nvSpPr>
        <p:spPr>
          <a:xfrm>
            <a:off x="-173101" y="457200"/>
            <a:ext cx="12503646" cy="553998"/>
          </a:xfrm>
        </p:spPr>
        <p:txBody>
          <a:bodyPr/>
          <a:lstStyle/>
          <a:p>
            <a:pPr algn="ctr"/>
            <a:r>
              <a:rPr lang="en-US">
                <a:solidFill>
                  <a:schemeClr val="tx1"/>
                </a:solidFill>
                <a:cs typeface="Segoe UI"/>
              </a:rPr>
              <a:t>What is Data Explorer - </a:t>
            </a:r>
            <a:r>
              <a:rPr lang="en-US">
                <a:solidFill>
                  <a:schemeClr val="accent2"/>
                </a:solidFill>
              </a:rPr>
              <a:t>by the numbers</a:t>
            </a:r>
          </a:p>
        </p:txBody>
      </p:sp>
      <p:grpSp>
        <p:nvGrpSpPr>
          <p:cNvPr id="40" name="Group 39">
            <a:extLst>
              <a:ext uri="{FF2B5EF4-FFF2-40B4-BE49-F238E27FC236}">
                <a16:creationId xmlns:a16="http://schemas.microsoft.com/office/drawing/2014/main" id="{EF9025DF-1DAC-4060-B4A8-0F17CE71968B}"/>
              </a:ext>
            </a:extLst>
          </p:cNvPr>
          <p:cNvGrpSpPr/>
          <p:nvPr/>
        </p:nvGrpSpPr>
        <p:grpSpPr>
          <a:xfrm>
            <a:off x="1497245" y="1295664"/>
            <a:ext cx="2411618" cy="2425154"/>
            <a:chOff x="1932065" y="1598682"/>
            <a:chExt cx="1998135" cy="2009350"/>
          </a:xfrm>
        </p:grpSpPr>
        <p:sp>
          <p:nvSpPr>
            <p:cNvPr id="41" name="Oval 40">
              <a:extLst>
                <a:ext uri="{FF2B5EF4-FFF2-40B4-BE49-F238E27FC236}">
                  <a16:creationId xmlns:a16="http://schemas.microsoft.com/office/drawing/2014/main" id="{D11F7CF6-49F7-4234-ACDB-1EBD8FD55B7F}"/>
                </a:ext>
              </a:extLst>
            </p:cNvPr>
            <p:cNvSpPr/>
            <p:nvPr/>
          </p:nvSpPr>
          <p:spPr bwMode="auto">
            <a:xfrm>
              <a:off x="1932065"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C45DACE0-BAE2-4F2F-8FBF-2EDE4492953C}"/>
                </a:ext>
              </a:extLst>
            </p:cNvPr>
            <p:cNvSpPr/>
            <p:nvPr/>
          </p:nvSpPr>
          <p:spPr bwMode="auto">
            <a:xfrm>
              <a:off x="2249817" y="2261403"/>
              <a:ext cx="1372158" cy="12191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800" b="1">
                  <a:solidFill>
                    <a:srgbClr val="50E6FF"/>
                  </a:solidFill>
                  <a:latin typeface="Segoe UI"/>
                  <a:cs typeface="Segoe UI"/>
                </a:rPr>
                <a:t>150</a:t>
              </a:r>
              <a:r>
                <a:rPr kumimoji="0" lang="en-US" sz="2800" b="1" i="0" u="none" strike="noStrike" kern="1200" cap="none" spc="0" normalizeH="0" baseline="0" noProof="0">
                  <a:ln>
                    <a:noFill/>
                  </a:ln>
                  <a:solidFill>
                    <a:srgbClr val="50E6FF"/>
                  </a:solidFill>
                  <a:effectLst/>
                  <a:uLnTx/>
                  <a:uFillTx/>
                  <a:latin typeface="Segoe UI"/>
                  <a:ea typeface="+mn-ea"/>
                  <a:cs typeface="Segoe UI"/>
                </a:rPr>
                <a:t> PB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a:rPr>
                <a:t>Data ingested </a:t>
              </a:r>
              <a:endParaRPr kumimoji="0" lang="en-US" sz="14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a:rPr>
                <a:t>daily</a:t>
              </a:r>
              <a:endParaRPr kumimoji="0" lang="en-US" sz="2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grpSp>
      <p:grpSp>
        <p:nvGrpSpPr>
          <p:cNvPr id="43" name="Group 42">
            <a:extLst>
              <a:ext uri="{FF2B5EF4-FFF2-40B4-BE49-F238E27FC236}">
                <a16:creationId xmlns:a16="http://schemas.microsoft.com/office/drawing/2014/main" id="{96DD49E0-B60B-4363-B1B8-923A9C2B0840}"/>
              </a:ext>
            </a:extLst>
          </p:cNvPr>
          <p:cNvGrpSpPr/>
          <p:nvPr/>
        </p:nvGrpSpPr>
        <p:grpSpPr>
          <a:xfrm>
            <a:off x="4902464" y="1295664"/>
            <a:ext cx="2411618" cy="2425154"/>
            <a:chOff x="5334902" y="1598682"/>
            <a:chExt cx="1998135" cy="2009350"/>
          </a:xfrm>
        </p:grpSpPr>
        <p:sp>
          <p:nvSpPr>
            <p:cNvPr id="44" name="Oval 43">
              <a:extLst>
                <a:ext uri="{FF2B5EF4-FFF2-40B4-BE49-F238E27FC236}">
                  <a16:creationId xmlns:a16="http://schemas.microsoft.com/office/drawing/2014/main" id="{9A23CC79-8080-48BD-9EC4-6AC3F8F51550}"/>
                </a:ext>
              </a:extLst>
            </p:cNvPr>
            <p:cNvSpPr/>
            <p:nvPr/>
          </p:nvSpPr>
          <p:spPr bwMode="auto">
            <a:xfrm>
              <a:off x="5334902"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5EA9FA7B-ECD4-4944-B0C9-60D1C9F05CA3}"/>
                </a:ext>
              </a:extLst>
            </p:cNvPr>
            <p:cNvSpPr/>
            <p:nvPr/>
          </p:nvSpPr>
          <p:spPr bwMode="auto">
            <a:xfrm>
              <a:off x="5453501" y="2261403"/>
              <a:ext cx="1760936" cy="13180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2800" b="1" dirty="0">
                  <a:solidFill>
                    <a:srgbClr val="50E6FF"/>
                  </a:solidFill>
                  <a:latin typeface="Segoe UI"/>
                  <a:cs typeface="Segoe UI"/>
                </a:rPr>
                <a:t>3.5 Billion</a:t>
              </a:r>
              <a:endParaRPr kumimoji="0" lang="en-US" sz="2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a:rPr>
                <a:t>Queries per day</a:t>
              </a:r>
              <a:endParaRPr lang="en-US" sz="2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grpSp>
      <p:grpSp>
        <p:nvGrpSpPr>
          <p:cNvPr id="46" name="Group 45">
            <a:extLst>
              <a:ext uri="{FF2B5EF4-FFF2-40B4-BE49-F238E27FC236}">
                <a16:creationId xmlns:a16="http://schemas.microsoft.com/office/drawing/2014/main" id="{F33DB9A4-AED8-4D9E-B9EC-519771C525D1}"/>
              </a:ext>
            </a:extLst>
          </p:cNvPr>
          <p:cNvGrpSpPr/>
          <p:nvPr/>
        </p:nvGrpSpPr>
        <p:grpSpPr>
          <a:xfrm>
            <a:off x="8307683" y="1295664"/>
            <a:ext cx="2411618" cy="2425154"/>
            <a:chOff x="8742503" y="1598682"/>
            <a:chExt cx="1998135" cy="2009350"/>
          </a:xfrm>
        </p:grpSpPr>
        <p:sp>
          <p:nvSpPr>
            <p:cNvPr id="47" name="Oval 46">
              <a:extLst>
                <a:ext uri="{FF2B5EF4-FFF2-40B4-BE49-F238E27FC236}">
                  <a16:creationId xmlns:a16="http://schemas.microsoft.com/office/drawing/2014/main" id="{1B94FB4E-5A98-48AC-BA85-AEFAF1F3D068}"/>
                </a:ext>
              </a:extLst>
            </p:cNvPr>
            <p:cNvSpPr/>
            <p:nvPr/>
          </p:nvSpPr>
          <p:spPr bwMode="auto">
            <a:xfrm>
              <a:off x="8742503"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D68AA0C3-F8BA-4FCC-B0A1-7C39B9DC72F1}"/>
                </a:ext>
              </a:extLst>
            </p:cNvPr>
            <p:cNvSpPr/>
            <p:nvPr/>
          </p:nvSpPr>
          <p:spPr bwMode="auto">
            <a:xfrm>
              <a:off x="8742503" y="2261403"/>
              <a:ext cx="1889625" cy="10466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800" b="1" dirty="0">
                  <a:solidFill>
                    <a:srgbClr val="50E6FF"/>
                  </a:solidFill>
                  <a:latin typeface="Segoe UI"/>
                  <a:cs typeface="Segoe UI"/>
                </a:rPr>
                <a:t>15</a:t>
              </a:r>
              <a:r>
                <a:rPr kumimoji="0" lang="en-US" sz="2800" b="1" i="0" u="none" strike="noStrike" kern="1200" cap="none" spc="0" normalizeH="0" baseline="0" noProof="0" dirty="0">
                  <a:ln>
                    <a:noFill/>
                  </a:ln>
                  <a:solidFill>
                    <a:srgbClr val="50E6FF"/>
                  </a:solidFill>
                  <a:effectLst/>
                  <a:uLnTx/>
                  <a:uFillTx/>
                  <a:latin typeface="Segoe UI"/>
                  <a:ea typeface="+mn-ea"/>
                  <a:cs typeface="Segoe UI"/>
                </a:rPr>
                <a:t> Exabyte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a:rPr>
                <a:t>Total Data Size</a:t>
              </a:r>
              <a:endParaRPr kumimoji="0" lang="en-US" sz="20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a:endParaRPr>
            </a:p>
          </p:txBody>
        </p:sp>
      </p:grpSp>
      <p:sp>
        <p:nvSpPr>
          <p:cNvPr id="5" name="TextBox 4">
            <a:extLst>
              <a:ext uri="{FF2B5EF4-FFF2-40B4-BE49-F238E27FC236}">
                <a16:creationId xmlns:a16="http://schemas.microsoft.com/office/drawing/2014/main" id="{06F4EDFD-9980-424F-8E6F-B85EF791CA83}"/>
              </a:ext>
            </a:extLst>
          </p:cNvPr>
          <p:cNvSpPr txBox="1"/>
          <p:nvPr/>
        </p:nvSpPr>
        <p:spPr>
          <a:xfrm>
            <a:off x="5293958" y="6338049"/>
            <a:ext cx="689804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 key to Microsoft's digital transformation journey </a:t>
            </a:r>
          </a:p>
        </p:txBody>
      </p:sp>
      <p:pic>
        <p:nvPicPr>
          <p:cNvPr id="6" name="Picture 5" descr="Icon&#10;&#10;Description automatically generated">
            <a:extLst>
              <a:ext uri="{FF2B5EF4-FFF2-40B4-BE49-F238E27FC236}">
                <a16:creationId xmlns:a16="http://schemas.microsoft.com/office/drawing/2014/main" id="{3D474E08-2996-4A12-83AD-925378A0F9C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23208" y="454563"/>
            <a:ext cx="1189963" cy="624731"/>
          </a:xfrm>
          <a:prstGeom prst="rect">
            <a:avLst/>
          </a:prstGeom>
        </p:spPr>
      </p:pic>
      <p:grpSp>
        <p:nvGrpSpPr>
          <p:cNvPr id="15" name="Group 14">
            <a:extLst>
              <a:ext uri="{FF2B5EF4-FFF2-40B4-BE49-F238E27FC236}">
                <a16:creationId xmlns:a16="http://schemas.microsoft.com/office/drawing/2014/main" id="{A230A415-1127-4E68-9997-89CA461669FA}"/>
              </a:ext>
            </a:extLst>
          </p:cNvPr>
          <p:cNvGrpSpPr/>
          <p:nvPr/>
        </p:nvGrpSpPr>
        <p:grpSpPr>
          <a:xfrm>
            <a:off x="3167591" y="3635850"/>
            <a:ext cx="2411618" cy="2425154"/>
            <a:chOff x="8742503" y="1598682"/>
            <a:chExt cx="1998135" cy="2009350"/>
          </a:xfrm>
        </p:grpSpPr>
        <p:sp>
          <p:nvSpPr>
            <p:cNvPr id="16" name="Oval 15">
              <a:extLst>
                <a:ext uri="{FF2B5EF4-FFF2-40B4-BE49-F238E27FC236}">
                  <a16:creationId xmlns:a16="http://schemas.microsoft.com/office/drawing/2014/main" id="{C0F7667D-1879-40A8-9288-35E68543F2D3}"/>
                </a:ext>
              </a:extLst>
            </p:cNvPr>
            <p:cNvSpPr/>
            <p:nvPr/>
          </p:nvSpPr>
          <p:spPr bwMode="auto">
            <a:xfrm>
              <a:off x="8742503"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61D51457-DB99-4943-A441-E60F26EDD2B7}"/>
                </a:ext>
              </a:extLst>
            </p:cNvPr>
            <p:cNvSpPr/>
            <p:nvPr/>
          </p:nvSpPr>
          <p:spPr bwMode="auto">
            <a:xfrm>
              <a:off x="8742503" y="2261403"/>
              <a:ext cx="1889625" cy="10466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800" b="1" dirty="0">
                  <a:solidFill>
                    <a:srgbClr val="50E6FF"/>
                  </a:solidFill>
                  <a:latin typeface="Segoe UI"/>
                  <a:cs typeface="Segoe UI"/>
                </a:rPr>
                <a:t>4M</a:t>
              </a:r>
              <a:endParaRPr kumimoji="0" lang="en-US" sz="2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a:rPr>
                <a:t>VM Cores running </a:t>
              </a:r>
              <a:endParaRPr kumimoji="0" lang="en-US" sz="20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grpSp>
      <p:grpSp>
        <p:nvGrpSpPr>
          <p:cNvPr id="21" name="Group 20">
            <a:extLst>
              <a:ext uri="{FF2B5EF4-FFF2-40B4-BE49-F238E27FC236}">
                <a16:creationId xmlns:a16="http://schemas.microsoft.com/office/drawing/2014/main" id="{F34C4A7C-69A2-4667-AFF1-FFAD3468A5DC}"/>
              </a:ext>
            </a:extLst>
          </p:cNvPr>
          <p:cNvGrpSpPr/>
          <p:nvPr/>
        </p:nvGrpSpPr>
        <p:grpSpPr>
          <a:xfrm>
            <a:off x="6605074" y="3635850"/>
            <a:ext cx="2411618" cy="2425154"/>
            <a:chOff x="8742503" y="1598682"/>
            <a:chExt cx="1998135" cy="2009350"/>
          </a:xfrm>
        </p:grpSpPr>
        <p:sp>
          <p:nvSpPr>
            <p:cNvPr id="22" name="Oval 21">
              <a:extLst>
                <a:ext uri="{FF2B5EF4-FFF2-40B4-BE49-F238E27FC236}">
                  <a16:creationId xmlns:a16="http://schemas.microsoft.com/office/drawing/2014/main" id="{D18D22D8-E2F2-44B6-9F60-A4CFB43F261C}"/>
                </a:ext>
              </a:extLst>
            </p:cNvPr>
            <p:cNvSpPr/>
            <p:nvPr/>
          </p:nvSpPr>
          <p:spPr bwMode="auto">
            <a:xfrm>
              <a:off x="8742503"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4F54F455-0422-4A14-9B9B-1FC7A5700E60}"/>
                </a:ext>
              </a:extLst>
            </p:cNvPr>
            <p:cNvSpPr/>
            <p:nvPr/>
          </p:nvSpPr>
          <p:spPr bwMode="auto">
            <a:xfrm>
              <a:off x="8742503" y="2261403"/>
              <a:ext cx="1889625" cy="10466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&gt;450K</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KQL Developers</a:t>
              </a: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263617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750"/>
                                        <p:tgtEl>
                                          <p:spTgt spid="40"/>
                                        </p:tgtEl>
                                      </p:cBhvr>
                                    </p:animEffect>
                                    <p:anim calcmode="lin" valueType="num">
                                      <p:cBhvr>
                                        <p:cTn id="8" dur="750" fill="hold"/>
                                        <p:tgtEl>
                                          <p:spTgt spid="40"/>
                                        </p:tgtEl>
                                        <p:attrNameLst>
                                          <p:attrName>ppt_x</p:attrName>
                                        </p:attrNameLst>
                                      </p:cBhvr>
                                      <p:tavLst>
                                        <p:tav tm="0">
                                          <p:val>
                                            <p:strVal val="#ppt_x"/>
                                          </p:val>
                                        </p:tav>
                                        <p:tav tm="100000">
                                          <p:val>
                                            <p:strVal val="#ppt_x"/>
                                          </p:val>
                                        </p:tav>
                                      </p:tavLst>
                                    </p:anim>
                                    <p:anim calcmode="lin" valueType="num">
                                      <p:cBhvr>
                                        <p:cTn id="9" dur="750" fill="hold"/>
                                        <p:tgtEl>
                                          <p:spTgt spid="4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750"/>
                                        <p:tgtEl>
                                          <p:spTgt spid="43"/>
                                        </p:tgtEl>
                                      </p:cBhvr>
                                    </p:animEffect>
                                    <p:anim calcmode="lin" valueType="num">
                                      <p:cBhvr>
                                        <p:cTn id="13" dur="750" fill="hold"/>
                                        <p:tgtEl>
                                          <p:spTgt spid="43"/>
                                        </p:tgtEl>
                                        <p:attrNameLst>
                                          <p:attrName>ppt_x</p:attrName>
                                        </p:attrNameLst>
                                      </p:cBhvr>
                                      <p:tavLst>
                                        <p:tav tm="0">
                                          <p:val>
                                            <p:strVal val="#ppt_x"/>
                                          </p:val>
                                        </p:tav>
                                        <p:tav tm="100000">
                                          <p:val>
                                            <p:strVal val="#ppt_x"/>
                                          </p:val>
                                        </p:tav>
                                      </p:tavLst>
                                    </p:anim>
                                    <p:anim calcmode="lin" valueType="num">
                                      <p:cBhvr>
                                        <p:cTn id="14" dur="75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750"/>
                                        <p:tgtEl>
                                          <p:spTgt spid="46"/>
                                        </p:tgtEl>
                                      </p:cBhvr>
                                    </p:animEffect>
                                    <p:anim calcmode="lin" valueType="num">
                                      <p:cBhvr>
                                        <p:cTn id="18" dur="750" fill="hold"/>
                                        <p:tgtEl>
                                          <p:spTgt spid="46"/>
                                        </p:tgtEl>
                                        <p:attrNameLst>
                                          <p:attrName>ppt_x</p:attrName>
                                        </p:attrNameLst>
                                      </p:cBhvr>
                                      <p:tavLst>
                                        <p:tav tm="0">
                                          <p:val>
                                            <p:strVal val="#ppt_x"/>
                                          </p:val>
                                        </p:tav>
                                        <p:tav tm="100000">
                                          <p:val>
                                            <p:strVal val="#ppt_x"/>
                                          </p:val>
                                        </p:tav>
                                      </p:tavLst>
                                    </p:anim>
                                    <p:anim calcmode="lin" valueType="num">
                                      <p:cBhvr>
                                        <p:cTn id="19" dur="750" fill="hold"/>
                                        <p:tgtEl>
                                          <p:spTgt spid="4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6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750"/>
                                        <p:tgtEl>
                                          <p:spTgt spid="15"/>
                                        </p:tgtEl>
                                      </p:cBhvr>
                                    </p:animEffect>
                                    <p:anim calcmode="lin" valueType="num">
                                      <p:cBhvr>
                                        <p:cTn id="23" dur="750" fill="hold"/>
                                        <p:tgtEl>
                                          <p:spTgt spid="15"/>
                                        </p:tgtEl>
                                        <p:attrNameLst>
                                          <p:attrName>ppt_x</p:attrName>
                                        </p:attrNameLst>
                                      </p:cBhvr>
                                      <p:tavLst>
                                        <p:tav tm="0">
                                          <p:val>
                                            <p:strVal val="#ppt_x"/>
                                          </p:val>
                                        </p:tav>
                                        <p:tav tm="100000">
                                          <p:val>
                                            <p:strVal val="#ppt_x"/>
                                          </p:val>
                                        </p:tav>
                                      </p:tavLst>
                                    </p:anim>
                                    <p:anim calcmode="lin" valueType="num">
                                      <p:cBhvr>
                                        <p:cTn id="24" dur="75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8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750"/>
                                        <p:tgtEl>
                                          <p:spTgt spid="21"/>
                                        </p:tgtEl>
                                      </p:cBhvr>
                                    </p:animEffect>
                                    <p:anim calcmode="lin" valueType="num">
                                      <p:cBhvr>
                                        <p:cTn id="28" dur="750" fill="hold"/>
                                        <p:tgtEl>
                                          <p:spTgt spid="21"/>
                                        </p:tgtEl>
                                        <p:attrNameLst>
                                          <p:attrName>ppt_x</p:attrName>
                                        </p:attrNameLst>
                                      </p:cBhvr>
                                      <p:tavLst>
                                        <p:tav tm="0">
                                          <p:val>
                                            <p:strVal val="#ppt_x"/>
                                          </p:val>
                                        </p:tav>
                                        <p:tav tm="100000">
                                          <p:val>
                                            <p:strVal val="#ppt_x"/>
                                          </p:val>
                                        </p:tav>
                                      </p:tavLst>
                                    </p:anim>
                                    <p:anim calcmode="lin" valueType="num">
                                      <p:cBhvr>
                                        <p:cTn id="29" dur="750" fill="hold"/>
                                        <p:tgtEl>
                                          <p:spTgt spid="21"/>
                                        </p:tgtEl>
                                        <p:attrNameLst>
                                          <p:attrName>ppt_y</p:attrName>
                                        </p:attrNameLst>
                                      </p:cBhvr>
                                      <p:tavLst>
                                        <p:tav tm="0">
                                          <p:val>
                                            <p:strVal val="#ppt_y+.1"/>
                                          </p:val>
                                        </p:tav>
                                        <p:tav tm="100000">
                                          <p:val>
                                            <p:strVal val="#ppt_y"/>
                                          </p:val>
                                        </p:tav>
                                      </p:tavLst>
                                    </p:anim>
                                  </p:childTnLst>
                                </p:cTn>
                              </p:par>
                            </p:childTnLst>
                          </p:cTn>
                        </p:par>
                        <p:par>
                          <p:cTn id="30" fill="hold">
                            <p:stCondLst>
                              <p:cond delay="1550"/>
                            </p:stCondLst>
                            <p:childTnLst>
                              <p:par>
                                <p:cTn id="31" presetID="2" presetClass="entr" presetSubtype="4" decel="100000"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650" fill="hold"/>
                                        <p:tgtEl>
                                          <p:spTgt spid="5"/>
                                        </p:tgtEl>
                                        <p:attrNameLst>
                                          <p:attrName>ppt_x</p:attrName>
                                        </p:attrNameLst>
                                      </p:cBhvr>
                                      <p:tavLst>
                                        <p:tav tm="0">
                                          <p:val>
                                            <p:strVal val="#ppt_x"/>
                                          </p:val>
                                        </p:tav>
                                        <p:tav tm="100000">
                                          <p:val>
                                            <p:strVal val="#ppt_x"/>
                                          </p:val>
                                        </p:tav>
                                      </p:tavLst>
                                    </p:anim>
                                    <p:anim calcmode="lin" valueType="num">
                                      <p:cBhvr additive="base">
                                        <p:cTn id="34" dur="6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DX logo">
            <a:extLst>
              <a:ext uri="{FF2B5EF4-FFF2-40B4-BE49-F238E27FC236}">
                <a16:creationId xmlns:a16="http://schemas.microsoft.com/office/drawing/2014/main" id="{8EE1A0E1-9244-2B1E-2E88-6128E30621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84474" y="2904719"/>
            <a:ext cx="1126908" cy="591626"/>
          </a:xfrm>
          <a:prstGeom prst="rect">
            <a:avLst/>
          </a:prstGeom>
        </p:spPr>
      </p:pic>
      <p:grpSp>
        <p:nvGrpSpPr>
          <p:cNvPr id="56" name="Group 55">
            <a:extLst>
              <a:ext uri="{FF2B5EF4-FFF2-40B4-BE49-F238E27FC236}">
                <a16:creationId xmlns:a16="http://schemas.microsoft.com/office/drawing/2014/main" id="{B18B81A3-8FDD-BAF1-6F44-648201536B2A}"/>
              </a:ext>
            </a:extLst>
          </p:cNvPr>
          <p:cNvGrpSpPr/>
          <p:nvPr/>
        </p:nvGrpSpPr>
        <p:grpSpPr>
          <a:xfrm>
            <a:off x="8795946" y="995483"/>
            <a:ext cx="2032186" cy="610897"/>
            <a:chOff x="4000900" y="636372"/>
            <a:chExt cx="3406976" cy="1019433"/>
          </a:xfrm>
        </p:grpSpPr>
        <p:grpSp>
          <p:nvGrpSpPr>
            <p:cNvPr id="21" name="Group 20">
              <a:extLst>
                <a:ext uri="{FF2B5EF4-FFF2-40B4-BE49-F238E27FC236}">
                  <a16:creationId xmlns:a16="http://schemas.microsoft.com/office/drawing/2014/main" id="{C075EF3F-2005-B853-D302-027F4B1F3A25}"/>
                </a:ext>
              </a:extLst>
            </p:cNvPr>
            <p:cNvGrpSpPr/>
            <p:nvPr/>
          </p:nvGrpSpPr>
          <p:grpSpPr>
            <a:xfrm>
              <a:off x="4000900" y="636372"/>
              <a:ext cx="3406976" cy="1019433"/>
              <a:chOff x="4000900" y="636372"/>
              <a:chExt cx="3406976" cy="1019433"/>
            </a:xfrm>
          </p:grpSpPr>
          <p:sp>
            <p:nvSpPr>
              <p:cNvPr id="10" name="Rectangle 9" descr="SDKs">
                <a:extLst>
                  <a:ext uri="{FF2B5EF4-FFF2-40B4-BE49-F238E27FC236}">
                    <a16:creationId xmlns:a16="http://schemas.microsoft.com/office/drawing/2014/main" id="{3652DB2A-0395-8DE7-6697-5444BC13ADDC}"/>
                  </a:ext>
                </a:extLst>
              </p:cNvPr>
              <p:cNvSpPr/>
              <p:nvPr/>
            </p:nvSpPr>
            <p:spPr bwMode="auto">
              <a:xfrm>
                <a:off x="4000900" y="636372"/>
                <a:ext cx="3406976" cy="101943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248C7460-74C7-A50F-5145-41B0C9F58E77}"/>
                  </a:ext>
                </a:extLst>
              </p:cNvPr>
              <p:cNvSpPr/>
              <p:nvPr/>
            </p:nvSpPr>
            <p:spPr bwMode="auto">
              <a:xfrm>
                <a:off x="4000900" y="636373"/>
                <a:ext cx="3406976" cy="3434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Query Tools</a:t>
                </a:r>
              </a:p>
            </p:txBody>
          </p:sp>
        </p:grpSp>
        <p:pic>
          <p:nvPicPr>
            <p:cNvPr id="2052" name="Picture 4" descr="Kusto DB">
              <a:extLst>
                <a:ext uri="{FF2B5EF4-FFF2-40B4-BE49-F238E27FC236}">
                  <a16:creationId xmlns:a16="http://schemas.microsoft.com/office/drawing/2014/main" id="{28667A10-F376-A7A1-10CE-4D3D505D463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85225" y="11503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DX logo">
              <a:extLst>
                <a:ext uri="{FF2B5EF4-FFF2-40B4-BE49-F238E27FC236}">
                  <a16:creationId xmlns:a16="http://schemas.microsoft.com/office/drawing/2014/main" id="{B3E69128-9A18-5026-B676-D00AE18E0C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00900" y="1166501"/>
              <a:ext cx="610098" cy="320304"/>
            </a:xfrm>
            <a:prstGeom prst="rect">
              <a:avLst/>
            </a:prstGeom>
          </p:spPr>
        </p:pic>
        <p:pic>
          <p:nvPicPr>
            <p:cNvPr id="14" name="Picture 13" descr="Icon&#10;&#10;Description automatically generated">
              <a:extLst>
                <a:ext uri="{FF2B5EF4-FFF2-40B4-BE49-F238E27FC236}">
                  <a16:creationId xmlns:a16="http://schemas.microsoft.com/office/drawing/2014/main" id="{BAEE8816-FE58-47BB-23E8-A281D952AB6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11313" y="1095067"/>
              <a:ext cx="379627" cy="394578"/>
            </a:xfrm>
            <a:prstGeom prst="rect">
              <a:avLst/>
            </a:prstGeom>
          </p:spPr>
        </p:pic>
        <p:pic>
          <p:nvPicPr>
            <p:cNvPr id="2056" name="Picture 8" descr="See the source image">
              <a:extLst>
                <a:ext uri="{FF2B5EF4-FFF2-40B4-BE49-F238E27FC236}">
                  <a16:creationId xmlns:a16="http://schemas.microsoft.com/office/drawing/2014/main" id="{52D2DC3E-CCEF-B54F-ED07-740CA70F279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199966" y="1146089"/>
              <a:ext cx="550176" cy="360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LI transparent ">
              <a:extLst>
                <a:ext uri="{FF2B5EF4-FFF2-40B4-BE49-F238E27FC236}">
                  <a16:creationId xmlns:a16="http://schemas.microsoft.com/office/drawing/2014/main" id="{6023BB96-475A-AD49-1ACB-64BD883B592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956967" y="1126805"/>
              <a:ext cx="333268" cy="36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0F6F41B0-A9CF-3177-DB12-DA9F5F705009}"/>
              </a:ext>
            </a:extLst>
          </p:cNvPr>
          <p:cNvGrpSpPr/>
          <p:nvPr/>
        </p:nvGrpSpPr>
        <p:grpSpPr>
          <a:xfrm>
            <a:off x="8787152" y="4012831"/>
            <a:ext cx="2034618" cy="610897"/>
            <a:chOff x="4338705" y="3203485"/>
            <a:chExt cx="2701713" cy="844632"/>
          </a:xfrm>
        </p:grpSpPr>
        <p:grpSp>
          <p:nvGrpSpPr>
            <p:cNvPr id="29" name="Group 28">
              <a:extLst>
                <a:ext uri="{FF2B5EF4-FFF2-40B4-BE49-F238E27FC236}">
                  <a16:creationId xmlns:a16="http://schemas.microsoft.com/office/drawing/2014/main" id="{82C7CA08-5458-C45E-9708-243FE11FEDE5}"/>
                </a:ext>
              </a:extLst>
            </p:cNvPr>
            <p:cNvGrpSpPr/>
            <p:nvPr/>
          </p:nvGrpSpPr>
          <p:grpSpPr>
            <a:xfrm>
              <a:off x="4338705" y="3203485"/>
              <a:ext cx="2701713" cy="844632"/>
              <a:chOff x="4000900" y="636372"/>
              <a:chExt cx="3406976" cy="1019433"/>
            </a:xfrm>
          </p:grpSpPr>
          <p:sp>
            <p:nvSpPr>
              <p:cNvPr id="30" name="Rectangle 29" descr="SDKs">
                <a:extLst>
                  <a:ext uri="{FF2B5EF4-FFF2-40B4-BE49-F238E27FC236}">
                    <a16:creationId xmlns:a16="http://schemas.microsoft.com/office/drawing/2014/main" id="{91987303-7F2A-5FB6-63AF-31F453950285}"/>
                  </a:ext>
                </a:extLst>
              </p:cNvPr>
              <p:cNvSpPr/>
              <p:nvPr/>
            </p:nvSpPr>
            <p:spPr bwMode="auto">
              <a:xfrm>
                <a:off x="4000900" y="636372"/>
                <a:ext cx="3406976" cy="101943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B13D75CB-BFD3-02AF-4A38-96FDFF550E00}"/>
                  </a:ext>
                </a:extLst>
              </p:cNvPr>
              <p:cNvSpPr/>
              <p:nvPr/>
            </p:nvSpPr>
            <p:spPr bwMode="auto">
              <a:xfrm>
                <a:off x="4000900" y="636372"/>
                <a:ext cx="3406976" cy="3434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Orchestration</a:t>
                </a:r>
              </a:p>
            </p:txBody>
          </p:sp>
        </p:grpSp>
        <p:pic>
          <p:nvPicPr>
            <p:cNvPr id="32" name="Graphic 31" descr="ADF">
              <a:extLst>
                <a:ext uri="{FF2B5EF4-FFF2-40B4-BE49-F238E27FC236}">
                  <a16:creationId xmlns:a16="http://schemas.microsoft.com/office/drawing/2014/main" id="{3CACCC37-4040-0E7C-D861-65AC4EBE2B8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607742" y="3600750"/>
              <a:ext cx="315989" cy="335655"/>
            </a:xfrm>
            <a:prstGeom prst="rect">
              <a:avLst/>
            </a:prstGeom>
          </p:spPr>
        </p:pic>
        <p:pic>
          <p:nvPicPr>
            <p:cNvPr id="36" name="Picture 35" descr="A picture containing stationary, envelope&#10;&#10;Description automatically generated">
              <a:extLst>
                <a:ext uri="{FF2B5EF4-FFF2-40B4-BE49-F238E27FC236}">
                  <a16:creationId xmlns:a16="http://schemas.microsoft.com/office/drawing/2014/main" id="{100E3657-0D79-0FC6-7C81-02C11DC3A1B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499508" y="3651861"/>
              <a:ext cx="315989" cy="299275"/>
            </a:xfrm>
            <a:prstGeom prst="rect">
              <a:avLst/>
            </a:prstGeom>
          </p:spPr>
        </p:pic>
        <p:pic>
          <p:nvPicPr>
            <p:cNvPr id="38" name="Picture 37" descr="Icon&#10;&#10;Description automatically generated">
              <a:extLst>
                <a:ext uri="{FF2B5EF4-FFF2-40B4-BE49-F238E27FC236}">
                  <a16:creationId xmlns:a16="http://schemas.microsoft.com/office/drawing/2014/main" id="{6604BBE7-9E29-4103-347F-F0498DCF2368}"/>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457625" y="3600750"/>
              <a:ext cx="347324" cy="347324"/>
            </a:xfrm>
            <a:prstGeom prst="rect">
              <a:avLst/>
            </a:prstGeom>
          </p:spPr>
        </p:pic>
      </p:grpSp>
      <p:grpSp>
        <p:nvGrpSpPr>
          <p:cNvPr id="60" name="Group 59">
            <a:extLst>
              <a:ext uri="{FF2B5EF4-FFF2-40B4-BE49-F238E27FC236}">
                <a16:creationId xmlns:a16="http://schemas.microsoft.com/office/drawing/2014/main" id="{66255851-9B16-ECDD-D793-2A4CA28AF721}"/>
              </a:ext>
            </a:extLst>
          </p:cNvPr>
          <p:cNvGrpSpPr/>
          <p:nvPr/>
        </p:nvGrpSpPr>
        <p:grpSpPr>
          <a:xfrm>
            <a:off x="8793515" y="1749820"/>
            <a:ext cx="2034617" cy="610897"/>
            <a:chOff x="4036853" y="4430114"/>
            <a:chExt cx="3406976" cy="1019433"/>
          </a:xfrm>
        </p:grpSpPr>
        <p:grpSp>
          <p:nvGrpSpPr>
            <p:cNvPr id="39" name="Group 38">
              <a:extLst>
                <a:ext uri="{FF2B5EF4-FFF2-40B4-BE49-F238E27FC236}">
                  <a16:creationId xmlns:a16="http://schemas.microsoft.com/office/drawing/2014/main" id="{B8095265-ACFA-85B0-A425-D8016CBC3A51}"/>
                </a:ext>
              </a:extLst>
            </p:cNvPr>
            <p:cNvGrpSpPr/>
            <p:nvPr/>
          </p:nvGrpSpPr>
          <p:grpSpPr>
            <a:xfrm>
              <a:off x="4036853" y="4430114"/>
              <a:ext cx="3406976" cy="1019433"/>
              <a:chOff x="4000900" y="636372"/>
              <a:chExt cx="3406976" cy="1019433"/>
            </a:xfrm>
          </p:grpSpPr>
          <p:sp>
            <p:nvSpPr>
              <p:cNvPr id="40" name="Rectangle 39" descr="SDKs">
                <a:extLst>
                  <a:ext uri="{FF2B5EF4-FFF2-40B4-BE49-F238E27FC236}">
                    <a16:creationId xmlns:a16="http://schemas.microsoft.com/office/drawing/2014/main" id="{97D02F93-9816-B1AC-11C3-918C762B3FBE}"/>
                  </a:ext>
                </a:extLst>
              </p:cNvPr>
              <p:cNvSpPr/>
              <p:nvPr/>
            </p:nvSpPr>
            <p:spPr bwMode="auto">
              <a:xfrm>
                <a:off x="4000900" y="636372"/>
                <a:ext cx="3406976" cy="101943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0BDD0478-D074-0399-B6D7-0EE2754676D4}"/>
                  </a:ext>
                </a:extLst>
              </p:cNvPr>
              <p:cNvSpPr/>
              <p:nvPr/>
            </p:nvSpPr>
            <p:spPr bwMode="auto">
              <a:xfrm>
                <a:off x="4000900" y="636373"/>
                <a:ext cx="3406976" cy="3434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Notebook Connectivity</a:t>
                </a:r>
              </a:p>
            </p:txBody>
          </p:sp>
        </p:grpSp>
        <p:grpSp>
          <p:nvGrpSpPr>
            <p:cNvPr id="59" name="Group 58">
              <a:extLst>
                <a:ext uri="{FF2B5EF4-FFF2-40B4-BE49-F238E27FC236}">
                  <a16:creationId xmlns:a16="http://schemas.microsoft.com/office/drawing/2014/main" id="{3CCC7DE8-7892-6326-2C7A-2FA54A486ECF}"/>
                </a:ext>
              </a:extLst>
            </p:cNvPr>
            <p:cNvGrpSpPr/>
            <p:nvPr/>
          </p:nvGrpSpPr>
          <p:grpSpPr>
            <a:xfrm>
              <a:off x="4351135" y="4910470"/>
              <a:ext cx="2904602" cy="394145"/>
              <a:chOff x="4351135" y="4910470"/>
              <a:chExt cx="2904602" cy="394145"/>
            </a:xfrm>
          </p:grpSpPr>
          <p:pic>
            <p:nvPicPr>
              <p:cNvPr id="42" name="Picture 41" descr="Apache Spark™ - An Introduction to Spark | Data Mechanics">
                <a:extLst>
                  <a:ext uri="{FF2B5EF4-FFF2-40B4-BE49-F238E27FC236}">
                    <a16:creationId xmlns:a16="http://schemas.microsoft.com/office/drawing/2014/main" id="{E14112C0-F872-1E86-26B9-D0FC9ABBBF16}"/>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101496" y="4988221"/>
                <a:ext cx="505756" cy="2632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 descr="VS Code Jupyter Notebook Previewer - Visual Studio Marketplace">
                <a:extLst>
                  <a:ext uri="{FF2B5EF4-FFF2-40B4-BE49-F238E27FC236}">
                    <a16:creationId xmlns:a16="http://schemas.microsoft.com/office/drawing/2014/main" id="{7309BEED-5888-3F2F-71C3-159F4C4DB55F}"/>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039823" y="493983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Icon&#10;&#10;Description automatically generated">
                <a:extLst>
                  <a:ext uri="{FF2B5EF4-FFF2-40B4-BE49-F238E27FC236}">
                    <a16:creationId xmlns:a16="http://schemas.microsoft.com/office/drawing/2014/main" id="{F901281F-F182-4CF7-7147-1A09353788EE}"/>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881129" y="4910470"/>
                <a:ext cx="374608" cy="389360"/>
              </a:xfrm>
              <a:prstGeom prst="rect">
                <a:avLst/>
              </a:prstGeom>
            </p:spPr>
          </p:pic>
          <p:pic>
            <p:nvPicPr>
              <p:cNvPr id="45" name="Graphic 44">
                <a:extLst>
                  <a:ext uri="{FF2B5EF4-FFF2-40B4-BE49-F238E27FC236}">
                    <a16:creationId xmlns:a16="http://schemas.microsoft.com/office/drawing/2014/main" id="{AAEFC9C7-3789-24F2-5555-22D9CE7E621F}"/>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351135" y="4944615"/>
                <a:ext cx="360000" cy="360000"/>
              </a:xfrm>
              <a:prstGeom prst="rect">
                <a:avLst/>
              </a:prstGeom>
            </p:spPr>
          </p:pic>
        </p:grpSp>
      </p:grpSp>
      <p:grpSp>
        <p:nvGrpSpPr>
          <p:cNvPr id="2082" name="Group 2081">
            <a:extLst>
              <a:ext uri="{FF2B5EF4-FFF2-40B4-BE49-F238E27FC236}">
                <a16:creationId xmlns:a16="http://schemas.microsoft.com/office/drawing/2014/main" id="{969DFF8E-C5CD-6967-1575-BC8ECA567721}"/>
              </a:ext>
            </a:extLst>
          </p:cNvPr>
          <p:cNvGrpSpPr/>
          <p:nvPr/>
        </p:nvGrpSpPr>
        <p:grpSpPr>
          <a:xfrm>
            <a:off x="8774002" y="4767168"/>
            <a:ext cx="2054130" cy="610898"/>
            <a:chOff x="4506090" y="4509821"/>
            <a:chExt cx="1946266" cy="674665"/>
          </a:xfrm>
        </p:grpSpPr>
        <p:grpSp>
          <p:nvGrpSpPr>
            <p:cNvPr id="63" name="Group 62">
              <a:extLst>
                <a:ext uri="{FF2B5EF4-FFF2-40B4-BE49-F238E27FC236}">
                  <a16:creationId xmlns:a16="http://schemas.microsoft.com/office/drawing/2014/main" id="{2792178C-7612-304C-D387-6BE3383E8E17}"/>
                </a:ext>
              </a:extLst>
            </p:cNvPr>
            <p:cNvGrpSpPr/>
            <p:nvPr/>
          </p:nvGrpSpPr>
          <p:grpSpPr>
            <a:xfrm>
              <a:off x="4506090" y="4509821"/>
              <a:ext cx="1946266" cy="674665"/>
              <a:chOff x="4000900" y="636372"/>
              <a:chExt cx="3406976" cy="1019433"/>
            </a:xfrm>
          </p:grpSpPr>
          <p:sp>
            <p:nvSpPr>
              <p:cNvPr id="2057" name="Rectangle 2056" descr="SDKs">
                <a:extLst>
                  <a:ext uri="{FF2B5EF4-FFF2-40B4-BE49-F238E27FC236}">
                    <a16:creationId xmlns:a16="http://schemas.microsoft.com/office/drawing/2014/main" id="{E0EC2E4A-95E3-2019-D519-34F07F63B19E}"/>
                  </a:ext>
                </a:extLst>
              </p:cNvPr>
              <p:cNvSpPr/>
              <p:nvPr/>
            </p:nvSpPr>
            <p:spPr bwMode="auto">
              <a:xfrm>
                <a:off x="4000900" y="636372"/>
                <a:ext cx="3406976" cy="101943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9" name="Rectangle 2058">
                <a:extLst>
                  <a:ext uri="{FF2B5EF4-FFF2-40B4-BE49-F238E27FC236}">
                    <a16:creationId xmlns:a16="http://schemas.microsoft.com/office/drawing/2014/main" id="{2D98F3B9-12B2-995A-F28D-70D0A5C7E0A4}"/>
                  </a:ext>
                </a:extLst>
              </p:cNvPr>
              <p:cNvSpPr/>
              <p:nvPr/>
            </p:nvSpPr>
            <p:spPr bwMode="auto">
              <a:xfrm>
                <a:off x="4000900" y="636374"/>
                <a:ext cx="3406976" cy="3434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Connectors</a:t>
                </a:r>
              </a:p>
            </p:txBody>
          </p:sp>
        </p:grpSp>
        <p:sp>
          <p:nvSpPr>
            <p:cNvPr id="2078" name="Rectangle 2077">
              <a:extLst>
                <a:ext uri="{FF2B5EF4-FFF2-40B4-BE49-F238E27FC236}">
                  <a16:creationId xmlns:a16="http://schemas.microsoft.com/office/drawing/2014/main" id="{EB696B6D-666D-E3B8-73E9-17F29D87305B}"/>
                </a:ext>
              </a:extLst>
            </p:cNvPr>
            <p:cNvSpPr/>
            <p:nvPr/>
          </p:nvSpPr>
          <p:spPr bwMode="auto">
            <a:xfrm>
              <a:off x="4837861" y="4795753"/>
              <a:ext cx="1196593" cy="31724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TDS, JDBC, ODBC</a:t>
              </a:r>
            </a:p>
          </p:txBody>
        </p:sp>
      </p:grpSp>
      <p:grpSp>
        <p:nvGrpSpPr>
          <p:cNvPr id="16" name="Group 15">
            <a:extLst>
              <a:ext uri="{FF2B5EF4-FFF2-40B4-BE49-F238E27FC236}">
                <a16:creationId xmlns:a16="http://schemas.microsoft.com/office/drawing/2014/main" id="{3DA7C700-B2E9-D553-33A8-87FB2052A165}"/>
              </a:ext>
            </a:extLst>
          </p:cNvPr>
          <p:cNvGrpSpPr/>
          <p:nvPr/>
        </p:nvGrpSpPr>
        <p:grpSpPr>
          <a:xfrm>
            <a:off x="8791396" y="3258494"/>
            <a:ext cx="2026132" cy="610897"/>
            <a:chOff x="7438208" y="3824581"/>
            <a:chExt cx="3844377" cy="1066871"/>
          </a:xfrm>
        </p:grpSpPr>
        <p:grpSp>
          <p:nvGrpSpPr>
            <p:cNvPr id="46" name="Group 45">
              <a:extLst>
                <a:ext uri="{FF2B5EF4-FFF2-40B4-BE49-F238E27FC236}">
                  <a16:creationId xmlns:a16="http://schemas.microsoft.com/office/drawing/2014/main" id="{211DC417-F534-761F-DEBC-65DDF2593107}"/>
                </a:ext>
              </a:extLst>
            </p:cNvPr>
            <p:cNvGrpSpPr/>
            <p:nvPr/>
          </p:nvGrpSpPr>
          <p:grpSpPr>
            <a:xfrm>
              <a:off x="7438208" y="3824581"/>
              <a:ext cx="3844377" cy="1066871"/>
              <a:chOff x="4000900" y="636372"/>
              <a:chExt cx="3406976" cy="1019433"/>
            </a:xfrm>
          </p:grpSpPr>
          <p:sp>
            <p:nvSpPr>
              <p:cNvPr id="47" name="Rectangle 46" descr="SDKs">
                <a:extLst>
                  <a:ext uri="{FF2B5EF4-FFF2-40B4-BE49-F238E27FC236}">
                    <a16:creationId xmlns:a16="http://schemas.microsoft.com/office/drawing/2014/main" id="{4E3DD71E-D247-DF77-C115-D760F801B973}"/>
                  </a:ext>
                </a:extLst>
              </p:cNvPr>
              <p:cNvSpPr/>
              <p:nvPr/>
            </p:nvSpPr>
            <p:spPr bwMode="auto">
              <a:xfrm>
                <a:off x="4000900" y="636372"/>
                <a:ext cx="3406975" cy="101943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C0E48E5F-D560-7160-32A0-500CE916FF4F}"/>
                  </a:ext>
                </a:extLst>
              </p:cNvPr>
              <p:cNvSpPr/>
              <p:nvPr/>
            </p:nvSpPr>
            <p:spPr bwMode="auto">
              <a:xfrm>
                <a:off x="4000900" y="636372"/>
                <a:ext cx="3406976" cy="3434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API and Client Libraries</a:t>
                </a:r>
              </a:p>
            </p:txBody>
          </p:sp>
        </p:grpSp>
        <p:pic>
          <p:nvPicPr>
            <p:cNvPr id="49" name="Picture 2" descr="dotnet core">
              <a:extLst>
                <a:ext uri="{FF2B5EF4-FFF2-40B4-BE49-F238E27FC236}">
                  <a16:creationId xmlns:a16="http://schemas.microsoft.com/office/drawing/2014/main" id="{A53866CB-7729-9F6A-12B4-F99FADA7A47D}"/>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7921337" y="4403439"/>
              <a:ext cx="289413" cy="299404"/>
            </a:xfrm>
            <a:prstGeom prst="ellipse">
              <a:avLst/>
            </a:prstGeom>
            <a:noFill/>
          </p:spPr>
        </p:pic>
        <p:pic>
          <p:nvPicPr>
            <p:cNvPr id="50" name="Picture 2" descr="python">
              <a:extLst>
                <a:ext uri="{FF2B5EF4-FFF2-40B4-BE49-F238E27FC236}">
                  <a16:creationId xmlns:a16="http://schemas.microsoft.com/office/drawing/2014/main" id="{0A40CC77-4813-8C05-A4EE-72D395E711EF}"/>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8377830" y="4403439"/>
              <a:ext cx="279364" cy="299404"/>
            </a:xfrm>
            <a:prstGeom prst="rect">
              <a:avLst/>
            </a:prstGeom>
            <a:noFill/>
          </p:spPr>
        </p:pic>
        <p:pic>
          <p:nvPicPr>
            <p:cNvPr id="51" name="Picture 2" descr="Go lang">
              <a:extLst>
                <a:ext uri="{FF2B5EF4-FFF2-40B4-BE49-F238E27FC236}">
                  <a16:creationId xmlns:a16="http://schemas.microsoft.com/office/drawing/2014/main" id="{7EA3D75A-4CF6-FC70-AD50-28960A458A87}"/>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10815654" y="4497560"/>
              <a:ext cx="349960" cy="128364"/>
            </a:xfrm>
            <a:prstGeom prst="rect">
              <a:avLst/>
            </a:prstGeom>
            <a:noFill/>
          </p:spPr>
        </p:pic>
        <p:pic>
          <p:nvPicPr>
            <p:cNvPr id="52" name="Picture 2" descr="Java">
              <a:extLst>
                <a:ext uri="{FF2B5EF4-FFF2-40B4-BE49-F238E27FC236}">
                  <a16:creationId xmlns:a16="http://schemas.microsoft.com/office/drawing/2014/main" id="{6649C124-A863-ACE1-5F48-8A0D9DE23EFC}"/>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9705202" y="4183995"/>
              <a:ext cx="342979" cy="549961"/>
            </a:xfrm>
            <a:prstGeom prst="rect">
              <a:avLst/>
            </a:prstGeom>
            <a:noFill/>
          </p:spPr>
        </p:pic>
        <p:pic>
          <p:nvPicPr>
            <p:cNvPr id="53" name="Picture 2" descr="Node.js">
              <a:extLst>
                <a:ext uri="{FF2B5EF4-FFF2-40B4-BE49-F238E27FC236}">
                  <a16:creationId xmlns:a16="http://schemas.microsoft.com/office/drawing/2014/main" id="{05CF0B11-4076-4230-1349-67DC052971F6}"/>
                </a:ext>
              </a:extLst>
            </p:cNvPr>
            <p:cNvPicPr>
              <a:picLocks noChangeAspect="1" noChangeArrowheads="1"/>
            </p:cNvPicPr>
            <p:nvPr/>
          </p:nvPicPr>
          <p:blipFill rotWithShape="1">
            <a:blip r:embed="rId21" cstate="email">
              <a:clrChange>
                <a:clrFrom>
                  <a:srgbClr val="333333"/>
                </a:clrFrom>
                <a:clrTo>
                  <a:srgbClr val="333333">
                    <a:alpha val="0"/>
                  </a:srgbClr>
                </a:clrTo>
              </a:clrChange>
              <a:extLst>
                <a:ext uri="{28A0092B-C50C-407E-A947-70E740481C1C}">
                  <a14:useLocalDpi xmlns:a14="http://schemas.microsoft.com/office/drawing/2010/main"/>
                </a:ext>
              </a:extLst>
            </a:blip>
            <a:srcRect l="9033" t="21282" b="18111"/>
            <a:stretch/>
          </p:blipFill>
          <p:spPr bwMode="auto">
            <a:xfrm>
              <a:off x="10204893" y="4439647"/>
              <a:ext cx="554154" cy="217469"/>
            </a:xfrm>
            <a:prstGeom prst="rect">
              <a:avLst/>
            </a:prstGeom>
            <a:noFill/>
          </p:spPr>
        </p:pic>
        <p:pic>
          <p:nvPicPr>
            <p:cNvPr id="55" name="Picture 54" descr="Icon&#10;&#10;Description automatically generated">
              <a:extLst>
                <a:ext uri="{FF2B5EF4-FFF2-40B4-BE49-F238E27FC236}">
                  <a16:creationId xmlns:a16="http://schemas.microsoft.com/office/drawing/2014/main" id="{FE07FA3D-B4E0-A320-04E6-FA691F3213FA}"/>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9251572" y="4424589"/>
              <a:ext cx="296920" cy="265376"/>
            </a:xfrm>
            <a:prstGeom prst="rect">
              <a:avLst/>
            </a:prstGeom>
          </p:spPr>
        </p:pic>
        <p:pic>
          <p:nvPicPr>
            <p:cNvPr id="61" name="Picture 4">
              <a:extLst>
                <a:ext uri="{FF2B5EF4-FFF2-40B4-BE49-F238E27FC236}">
                  <a16:creationId xmlns:a16="http://schemas.microsoft.com/office/drawing/2014/main" id="{E5969FD5-D847-C2B8-80FC-2694FDE4D8CC}"/>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8829957" y="4406822"/>
              <a:ext cx="289539" cy="2831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B7FE8EB-59F8-8700-FD7B-E8AAB4AE9874}"/>
                </a:ext>
              </a:extLst>
            </p:cNvPr>
            <p:cNvSpPr txBox="1"/>
            <p:nvPr/>
          </p:nvSpPr>
          <p:spPr>
            <a:xfrm>
              <a:off x="7492415" y="4390562"/>
              <a:ext cx="361877" cy="322501"/>
            </a:xfrm>
            <a:prstGeom prst="rect">
              <a:avLst/>
            </a:prstGeom>
            <a:noFill/>
          </p:spPr>
          <p:txBody>
            <a:bodyPr wrap="square" lIns="0" tIns="0" rIns="0" bIns="0" rtlCol="0">
              <a:spAutoFit/>
            </a:bodyPr>
            <a:lstStyle>
              <a:defPPr>
                <a:defRPr lang="en-US"/>
              </a:defPPr>
              <a:lvl1pPr algn="ctr">
                <a:defRPr sz="10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REST</a:t>
              </a:r>
              <a:r>
                <a:rPr kumimoji="0" lang="en-IN"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API</a:t>
              </a:r>
            </a:p>
          </p:txBody>
        </p:sp>
      </p:grpSp>
      <p:grpSp>
        <p:nvGrpSpPr>
          <p:cNvPr id="12" name="Group 11">
            <a:extLst>
              <a:ext uri="{FF2B5EF4-FFF2-40B4-BE49-F238E27FC236}">
                <a16:creationId xmlns:a16="http://schemas.microsoft.com/office/drawing/2014/main" id="{0E8F74AE-BF50-8A76-8323-DC478198D158}"/>
              </a:ext>
            </a:extLst>
          </p:cNvPr>
          <p:cNvGrpSpPr/>
          <p:nvPr/>
        </p:nvGrpSpPr>
        <p:grpSpPr>
          <a:xfrm>
            <a:off x="8782356" y="5521507"/>
            <a:ext cx="2054130" cy="610897"/>
            <a:chOff x="3481948" y="3432302"/>
            <a:chExt cx="2953544" cy="645294"/>
          </a:xfrm>
        </p:grpSpPr>
        <p:grpSp>
          <p:nvGrpSpPr>
            <p:cNvPr id="3" name="Group 2">
              <a:extLst>
                <a:ext uri="{FF2B5EF4-FFF2-40B4-BE49-F238E27FC236}">
                  <a16:creationId xmlns:a16="http://schemas.microsoft.com/office/drawing/2014/main" id="{70868D52-03BA-3573-32E7-6A3AE64C8B01}"/>
                </a:ext>
              </a:extLst>
            </p:cNvPr>
            <p:cNvGrpSpPr/>
            <p:nvPr/>
          </p:nvGrpSpPr>
          <p:grpSpPr>
            <a:xfrm>
              <a:off x="3481948" y="3432302"/>
              <a:ext cx="2953544" cy="645294"/>
              <a:chOff x="4000900" y="636372"/>
              <a:chExt cx="3406976" cy="1019433"/>
            </a:xfrm>
          </p:grpSpPr>
          <p:sp>
            <p:nvSpPr>
              <p:cNvPr id="5" name="Rectangle 4" descr="SDKs">
                <a:extLst>
                  <a:ext uri="{FF2B5EF4-FFF2-40B4-BE49-F238E27FC236}">
                    <a16:creationId xmlns:a16="http://schemas.microsoft.com/office/drawing/2014/main" id="{6B1309DB-2A0E-3504-DD9E-F27457B26C68}"/>
                  </a:ext>
                </a:extLst>
              </p:cNvPr>
              <p:cNvSpPr/>
              <p:nvPr/>
            </p:nvSpPr>
            <p:spPr bwMode="auto">
              <a:xfrm>
                <a:off x="4000900" y="636372"/>
                <a:ext cx="3406976" cy="101943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0649FF24-6EE4-E853-C904-711F270E85AD}"/>
                  </a:ext>
                </a:extLst>
              </p:cNvPr>
              <p:cNvSpPr/>
              <p:nvPr/>
            </p:nvSpPr>
            <p:spPr bwMode="auto">
              <a:xfrm>
                <a:off x="4000900" y="636374"/>
                <a:ext cx="3406976" cy="3434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a:rPr>
                  <a:t>Export</a:t>
                </a:r>
                <a:endPar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endParaRPr>
              </a:p>
            </p:txBody>
          </p:sp>
        </p:grpSp>
        <p:pic>
          <p:nvPicPr>
            <p:cNvPr id="17" name="Graphic 16" descr="ADLS gen2">
              <a:extLst>
                <a:ext uri="{FF2B5EF4-FFF2-40B4-BE49-F238E27FC236}">
                  <a16:creationId xmlns:a16="http://schemas.microsoft.com/office/drawing/2014/main" id="{FF9DE6C9-982D-FC6B-601E-EEFAC80B528D}"/>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092506" y="3698587"/>
              <a:ext cx="354697" cy="333388"/>
            </a:xfrm>
            <a:prstGeom prst="rect">
              <a:avLst/>
            </a:prstGeom>
          </p:spPr>
        </p:pic>
        <p:pic>
          <p:nvPicPr>
            <p:cNvPr id="4" name="Graphic 3" descr="Azure SQL">
              <a:extLst>
                <a:ext uri="{FF2B5EF4-FFF2-40B4-BE49-F238E27FC236}">
                  <a16:creationId xmlns:a16="http://schemas.microsoft.com/office/drawing/2014/main" id="{9ACD4878-F649-75C3-2BFF-3E514101146E}"/>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4292323" y="3725924"/>
              <a:ext cx="258064" cy="278714"/>
            </a:xfrm>
            <a:prstGeom prst="rect">
              <a:avLst/>
            </a:prstGeom>
          </p:spPr>
        </p:pic>
      </p:grpSp>
      <p:sp>
        <p:nvSpPr>
          <p:cNvPr id="2068" name="Rectangle: Rounded Corners 2067">
            <a:extLst>
              <a:ext uri="{FF2B5EF4-FFF2-40B4-BE49-F238E27FC236}">
                <a16:creationId xmlns:a16="http://schemas.microsoft.com/office/drawing/2014/main" id="{9E63F9BA-5F70-4EF4-9F39-A3D762A7EB0B}"/>
              </a:ext>
            </a:extLst>
          </p:cNvPr>
          <p:cNvSpPr/>
          <p:nvPr/>
        </p:nvSpPr>
        <p:spPr bwMode="auto">
          <a:xfrm>
            <a:off x="8636003" y="842769"/>
            <a:ext cx="2367646" cy="5438775"/>
          </a:xfrm>
          <a:prstGeom prst="roundRect">
            <a:avLst>
              <a:gd name="adj" fmla="val 0"/>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53" name="Group 2152">
            <a:extLst>
              <a:ext uri="{FF2B5EF4-FFF2-40B4-BE49-F238E27FC236}">
                <a16:creationId xmlns:a16="http://schemas.microsoft.com/office/drawing/2014/main" id="{F6525AF0-8D57-A8E3-64C0-B9C719B0E130}"/>
              </a:ext>
            </a:extLst>
          </p:cNvPr>
          <p:cNvGrpSpPr/>
          <p:nvPr/>
        </p:nvGrpSpPr>
        <p:grpSpPr>
          <a:xfrm>
            <a:off x="8729367" y="2504157"/>
            <a:ext cx="2090279" cy="610897"/>
            <a:chOff x="8031768" y="2594838"/>
            <a:chExt cx="2090279" cy="610897"/>
          </a:xfrm>
        </p:grpSpPr>
        <p:grpSp>
          <p:nvGrpSpPr>
            <p:cNvPr id="2080" name="Group 2079">
              <a:extLst>
                <a:ext uri="{FF2B5EF4-FFF2-40B4-BE49-F238E27FC236}">
                  <a16:creationId xmlns:a16="http://schemas.microsoft.com/office/drawing/2014/main" id="{E20EA10B-92AD-95F8-B795-63B9B4CF7535}"/>
                </a:ext>
              </a:extLst>
            </p:cNvPr>
            <p:cNvGrpSpPr/>
            <p:nvPr/>
          </p:nvGrpSpPr>
          <p:grpSpPr>
            <a:xfrm>
              <a:off x="8095916" y="2594838"/>
              <a:ext cx="2026131" cy="610897"/>
              <a:chOff x="7729552" y="2795618"/>
              <a:chExt cx="3844377" cy="1019433"/>
            </a:xfrm>
          </p:grpSpPr>
          <p:grpSp>
            <p:nvGrpSpPr>
              <p:cNvPr id="22" name="Group 21">
                <a:extLst>
                  <a:ext uri="{FF2B5EF4-FFF2-40B4-BE49-F238E27FC236}">
                    <a16:creationId xmlns:a16="http://schemas.microsoft.com/office/drawing/2014/main" id="{846A6A0D-DAA3-D153-2BFF-E3539C2F64FC}"/>
                  </a:ext>
                </a:extLst>
              </p:cNvPr>
              <p:cNvGrpSpPr/>
              <p:nvPr/>
            </p:nvGrpSpPr>
            <p:grpSpPr>
              <a:xfrm>
                <a:off x="7729552" y="2795618"/>
                <a:ext cx="3844377" cy="1019433"/>
                <a:chOff x="4000900" y="636372"/>
                <a:chExt cx="3406976" cy="1019433"/>
              </a:xfrm>
            </p:grpSpPr>
            <p:sp>
              <p:nvSpPr>
                <p:cNvPr id="23" name="Rectangle 22" descr="SDKs">
                  <a:extLst>
                    <a:ext uri="{FF2B5EF4-FFF2-40B4-BE49-F238E27FC236}">
                      <a16:creationId xmlns:a16="http://schemas.microsoft.com/office/drawing/2014/main" id="{E41B4E6F-282E-AF9B-A9BE-7CC5121927EC}"/>
                    </a:ext>
                  </a:extLst>
                </p:cNvPr>
                <p:cNvSpPr/>
                <p:nvPr/>
              </p:nvSpPr>
              <p:spPr bwMode="auto">
                <a:xfrm>
                  <a:off x="4000900" y="636372"/>
                  <a:ext cx="3406976" cy="101943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22212D6B-9F4C-D619-C897-EED105200153}"/>
                    </a:ext>
                  </a:extLst>
                </p:cNvPr>
                <p:cNvSpPr/>
                <p:nvPr/>
              </p:nvSpPr>
              <p:spPr bwMode="auto">
                <a:xfrm>
                  <a:off x="4000900" y="636373"/>
                  <a:ext cx="3406976" cy="3434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Visualization</a:t>
                  </a:r>
                </a:p>
              </p:txBody>
            </p:sp>
          </p:grpSp>
          <p:pic>
            <p:nvPicPr>
              <p:cNvPr id="25" name="Picture 2">
                <a:extLst>
                  <a:ext uri="{FF2B5EF4-FFF2-40B4-BE49-F238E27FC236}">
                    <a16:creationId xmlns:a16="http://schemas.microsoft.com/office/drawing/2014/main" id="{00407776-CC69-2806-3F48-A98AA9B58050}"/>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8533546" y="3343022"/>
                <a:ext cx="286754" cy="31590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Grafana - Png Grafana Logo, Transparent Png - kindpng">
                <a:extLst>
                  <a:ext uri="{FF2B5EF4-FFF2-40B4-BE49-F238E27FC236}">
                    <a16:creationId xmlns:a16="http://schemas.microsoft.com/office/drawing/2014/main" id="{549D6F40-0B62-0786-5958-582B37A8CA27}"/>
                  </a:ext>
                </a:extLst>
              </p:cNvPr>
              <p:cNvPicPr>
                <a:picLocks noChangeAspect="1" noChangeArrowheads="1"/>
              </p:cNvPicPr>
              <p:nvPr/>
            </p:nvPicPr>
            <p:blipFill rotWithShape="1">
              <a:blip r:embed="rId29" cstate="screen">
                <a:extLst>
                  <a:ext uri="{28A0092B-C50C-407E-A947-70E740481C1C}">
                    <a14:useLocalDpi xmlns:a14="http://schemas.microsoft.com/office/drawing/2010/main"/>
                  </a:ext>
                </a:extLst>
              </a:blip>
              <a:srcRect/>
              <a:stretch/>
            </p:blipFill>
            <p:spPr bwMode="auto">
              <a:xfrm>
                <a:off x="9483956" y="3337789"/>
                <a:ext cx="346349" cy="34196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NETBEARS - Blog | Kibana cluster on Ubuntu">
                <a:extLst>
                  <a:ext uri="{FF2B5EF4-FFF2-40B4-BE49-F238E27FC236}">
                    <a16:creationId xmlns:a16="http://schemas.microsoft.com/office/drawing/2014/main" id="{2DF03425-8A23-D86A-C74E-B0CD61F1CDE7}"/>
                  </a:ext>
                </a:extLst>
              </p:cNvPr>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10007274" y="3324487"/>
                <a:ext cx="374465" cy="33186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8" descr="GitHub - getredash/redash: Make Your Company Data Driven. Connect to any  data source, easily visualize, dashboard and share your data.">
                <a:extLst>
                  <a:ext uri="{FF2B5EF4-FFF2-40B4-BE49-F238E27FC236}">
                    <a16:creationId xmlns:a16="http://schemas.microsoft.com/office/drawing/2014/main" id="{A9F42E99-1400-6C73-9F5E-02042288FF08}"/>
                  </a:ext>
                </a:extLst>
              </p:cNvPr>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10571510" y="3370249"/>
                <a:ext cx="406218" cy="18761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Sisense logo">
                <a:extLst>
                  <a:ext uri="{FF2B5EF4-FFF2-40B4-BE49-F238E27FC236}">
                    <a16:creationId xmlns:a16="http://schemas.microsoft.com/office/drawing/2014/main" id="{DEE9DD06-092E-49C4-1B4F-55647557EA16}"/>
                  </a:ext>
                </a:extLst>
              </p:cNvPr>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11070016" y="3284756"/>
                <a:ext cx="406218" cy="366793"/>
              </a:xfrm>
              <a:prstGeom prst="rect">
                <a:avLst/>
              </a:prstGeom>
              <a:noFill/>
              <a:extLst>
                <a:ext uri="{909E8E84-426E-40DD-AFC4-6F175D3DCCD1}">
                  <a14:hiddenFill xmlns:a14="http://schemas.microsoft.com/office/drawing/2010/main">
                    <a:solidFill>
                      <a:srgbClr val="FFFFFF"/>
                    </a:solidFill>
                  </a14:hiddenFill>
                </a:ext>
              </a:extLst>
            </p:spPr>
          </p:pic>
          <p:pic>
            <p:nvPicPr>
              <p:cNvPr id="2079" name="Picture 4">
                <a:extLst>
                  <a:ext uri="{FF2B5EF4-FFF2-40B4-BE49-F238E27FC236}">
                    <a16:creationId xmlns:a16="http://schemas.microsoft.com/office/drawing/2014/main" id="{AD4D5840-7490-DEE8-F259-47C79E2712BF}"/>
                  </a:ext>
                </a:extLst>
              </p:cNvPr>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8987264" y="3348347"/>
                <a:ext cx="286754" cy="305254"/>
              </a:xfrm>
              <a:prstGeom prst="rect">
                <a:avLst/>
              </a:prstGeom>
              <a:noFill/>
              <a:extLst>
                <a:ext uri="{909E8E84-426E-40DD-AFC4-6F175D3DCCD1}">
                  <a14:hiddenFill xmlns:a14="http://schemas.microsoft.com/office/drawing/2010/main">
                    <a:solidFill>
                      <a:srgbClr val="FFFFFF"/>
                    </a:solidFill>
                  </a14:hiddenFill>
                </a:ext>
              </a:extLst>
            </p:spPr>
          </p:pic>
        </p:grpSp>
        <p:sp>
          <p:nvSpPr>
            <p:cNvPr id="2124" name="TextBox 2123">
              <a:extLst>
                <a:ext uri="{FF2B5EF4-FFF2-40B4-BE49-F238E27FC236}">
                  <a16:creationId xmlns:a16="http://schemas.microsoft.com/office/drawing/2014/main" id="{DC058805-4B89-9EF9-E055-97DF976C2247}"/>
                </a:ext>
              </a:extLst>
            </p:cNvPr>
            <p:cNvSpPr txBox="1"/>
            <p:nvPr/>
          </p:nvSpPr>
          <p:spPr>
            <a:xfrm flipH="1">
              <a:off x="8031768" y="2880077"/>
              <a:ext cx="520409"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ADX</a:t>
              </a: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t>
              </a: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Dashboard</a:t>
              </a:r>
              <a:endPar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sp>
        <p:nvSpPr>
          <p:cNvPr id="2076" name="Rectangle: Rounded Corners 2075">
            <a:extLst>
              <a:ext uri="{FF2B5EF4-FFF2-40B4-BE49-F238E27FC236}">
                <a16:creationId xmlns:a16="http://schemas.microsoft.com/office/drawing/2014/main" id="{AD89494A-DD9A-B795-D337-614D9ACF8E23}"/>
              </a:ext>
            </a:extLst>
          </p:cNvPr>
          <p:cNvSpPr/>
          <p:nvPr/>
        </p:nvSpPr>
        <p:spPr bwMode="auto">
          <a:xfrm>
            <a:off x="520714" y="1892343"/>
            <a:ext cx="1416028" cy="3143905"/>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81" name="Picture 2080">
            <a:extLst>
              <a:ext uri="{FF2B5EF4-FFF2-40B4-BE49-F238E27FC236}">
                <a16:creationId xmlns:a16="http://schemas.microsoft.com/office/drawing/2014/main" id="{0771685B-CD81-FF84-4A95-B064BF6A21CB}"/>
              </a:ext>
            </a:extLst>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722689" y="2052697"/>
            <a:ext cx="1067223" cy="2842297"/>
          </a:xfrm>
          <a:prstGeom prst="rect">
            <a:avLst/>
          </a:prstGeom>
        </p:spPr>
      </p:pic>
      <p:sp>
        <p:nvSpPr>
          <p:cNvPr id="2084" name="TextBox 2083">
            <a:extLst>
              <a:ext uri="{FF2B5EF4-FFF2-40B4-BE49-F238E27FC236}">
                <a16:creationId xmlns:a16="http://schemas.microsoft.com/office/drawing/2014/main" id="{4F9400B1-47C0-795B-8D81-3D859C21D35A}"/>
              </a:ext>
            </a:extLst>
          </p:cNvPr>
          <p:cNvSpPr txBox="1"/>
          <p:nvPr/>
        </p:nvSpPr>
        <p:spPr>
          <a:xfrm>
            <a:off x="3150323" y="581499"/>
            <a:ext cx="1246693" cy="43088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Data Ingestion ecosystem</a:t>
            </a:r>
          </a:p>
        </p:txBody>
      </p:sp>
      <p:grpSp>
        <p:nvGrpSpPr>
          <p:cNvPr id="2152" name="Group 2151">
            <a:extLst>
              <a:ext uri="{FF2B5EF4-FFF2-40B4-BE49-F238E27FC236}">
                <a16:creationId xmlns:a16="http://schemas.microsoft.com/office/drawing/2014/main" id="{9A38894C-A43E-DCB1-3ECE-113163FC9914}"/>
              </a:ext>
            </a:extLst>
          </p:cNvPr>
          <p:cNvGrpSpPr/>
          <p:nvPr/>
        </p:nvGrpSpPr>
        <p:grpSpPr>
          <a:xfrm>
            <a:off x="3002743" y="2501918"/>
            <a:ext cx="1508506" cy="1041237"/>
            <a:chOff x="2848863" y="2306129"/>
            <a:chExt cx="1508506" cy="1041237"/>
          </a:xfrm>
        </p:grpSpPr>
        <p:sp>
          <p:nvSpPr>
            <p:cNvPr id="2117" name="Rectangle 2116" descr="Managed pipelines">
              <a:extLst>
                <a:ext uri="{FF2B5EF4-FFF2-40B4-BE49-F238E27FC236}">
                  <a16:creationId xmlns:a16="http://schemas.microsoft.com/office/drawing/2014/main" id="{B080ED65-1212-3D57-C570-2D0B4AD172E9}"/>
                </a:ext>
              </a:extLst>
            </p:cNvPr>
            <p:cNvSpPr/>
            <p:nvPr/>
          </p:nvSpPr>
          <p:spPr bwMode="auto">
            <a:xfrm>
              <a:off x="2848865" y="2306129"/>
              <a:ext cx="1494008" cy="1041237"/>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8" name="Rectangle 2117">
              <a:extLst>
                <a:ext uri="{FF2B5EF4-FFF2-40B4-BE49-F238E27FC236}">
                  <a16:creationId xmlns:a16="http://schemas.microsoft.com/office/drawing/2014/main" id="{69A1C77A-1BEC-58D0-7758-0A1BD83499F4}"/>
                </a:ext>
              </a:extLst>
            </p:cNvPr>
            <p:cNvSpPr/>
            <p:nvPr/>
          </p:nvSpPr>
          <p:spPr bwMode="auto">
            <a:xfrm>
              <a:off x="2848863" y="2315355"/>
              <a:ext cx="1508506" cy="15949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Managed pipelines</a:t>
              </a:r>
            </a:p>
          </p:txBody>
        </p:sp>
        <p:pic>
          <p:nvPicPr>
            <p:cNvPr id="2121" name="Graphic 2120" descr="Event hub">
              <a:extLst>
                <a:ext uri="{FF2B5EF4-FFF2-40B4-BE49-F238E27FC236}">
                  <a16:creationId xmlns:a16="http://schemas.microsoft.com/office/drawing/2014/main" id="{4E1F3DD7-6415-AE3B-0351-ED02657B3C16}"/>
                </a:ext>
              </a:extLst>
            </p:cNvPr>
            <p:cNvPicPr>
              <a:picLocks noChangeAspect="1"/>
            </p:cNvPicPr>
            <p:nvPr/>
          </p:nvPicPr>
          <p:blipFill>
            <a:blip r:embed="rId35">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140728" y="2541047"/>
              <a:ext cx="304410" cy="252286"/>
            </a:xfrm>
            <a:prstGeom prst="rect">
              <a:avLst/>
            </a:prstGeom>
          </p:spPr>
        </p:pic>
        <p:pic>
          <p:nvPicPr>
            <p:cNvPr id="2122" name="Graphic 2121" descr="IoT hub">
              <a:extLst>
                <a:ext uri="{FF2B5EF4-FFF2-40B4-BE49-F238E27FC236}">
                  <a16:creationId xmlns:a16="http://schemas.microsoft.com/office/drawing/2014/main" id="{1FE9D299-33EA-E3BF-84ED-B6BC8AF9A7CB}"/>
                </a:ext>
              </a:extLst>
            </p:cNvPr>
            <p:cNvPicPr>
              <a:picLocks noChangeAspect="1"/>
            </p:cNvPicPr>
            <p:nvPr/>
          </p:nvPicPr>
          <p:blipFill>
            <a:blip r:embed="rId37">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3679474" y="2534728"/>
              <a:ext cx="329784" cy="273316"/>
            </a:xfrm>
            <a:prstGeom prst="rect">
              <a:avLst/>
            </a:prstGeom>
          </p:spPr>
        </p:pic>
        <p:pic>
          <p:nvPicPr>
            <p:cNvPr id="2123" name="Graphic 2122" descr="ADLS gen2">
              <a:extLst>
                <a:ext uri="{FF2B5EF4-FFF2-40B4-BE49-F238E27FC236}">
                  <a16:creationId xmlns:a16="http://schemas.microsoft.com/office/drawing/2014/main" id="{6131C609-5E96-B27E-1C2A-0B299CE86B3E}"/>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3126807" y="2948123"/>
              <a:ext cx="332253" cy="275362"/>
            </a:xfrm>
            <a:prstGeom prst="rect">
              <a:avLst/>
            </a:prstGeom>
          </p:spPr>
        </p:pic>
        <p:pic>
          <p:nvPicPr>
            <p:cNvPr id="2125" name="Graphic 2124" descr="Event Grid">
              <a:extLst>
                <a:ext uri="{FF2B5EF4-FFF2-40B4-BE49-F238E27FC236}">
                  <a16:creationId xmlns:a16="http://schemas.microsoft.com/office/drawing/2014/main" id="{6C49545B-E146-4B38-823F-52D52934A09E}"/>
                </a:ext>
              </a:extLst>
            </p:cNvPr>
            <p:cNvPicPr>
              <a:picLocks noChangeAspect="1"/>
            </p:cNvPicPr>
            <p:nvPr/>
          </p:nvPicPr>
          <p:blipFill>
            <a:blip r:embed="rId39">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3694719" y="2948832"/>
              <a:ext cx="329784" cy="273316"/>
            </a:xfrm>
            <a:prstGeom prst="rect">
              <a:avLst/>
            </a:prstGeom>
          </p:spPr>
        </p:pic>
      </p:grpSp>
      <p:grpSp>
        <p:nvGrpSpPr>
          <p:cNvPr id="2142" name="Group 2141">
            <a:extLst>
              <a:ext uri="{FF2B5EF4-FFF2-40B4-BE49-F238E27FC236}">
                <a16:creationId xmlns:a16="http://schemas.microsoft.com/office/drawing/2014/main" id="{9BE4AC6C-8D20-A6BA-DA50-FC82424B0871}"/>
              </a:ext>
            </a:extLst>
          </p:cNvPr>
          <p:cNvGrpSpPr/>
          <p:nvPr/>
        </p:nvGrpSpPr>
        <p:grpSpPr>
          <a:xfrm>
            <a:off x="2971272" y="1242232"/>
            <a:ext cx="1513819" cy="991534"/>
            <a:chOff x="2844506" y="787275"/>
            <a:chExt cx="1519081" cy="1380128"/>
          </a:xfrm>
        </p:grpSpPr>
        <p:sp>
          <p:nvSpPr>
            <p:cNvPr id="2119" name="Rectangle 2118" descr="SDKs">
              <a:extLst>
                <a:ext uri="{FF2B5EF4-FFF2-40B4-BE49-F238E27FC236}">
                  <a16:creationId xmlns:a16="http://schemas.microsoft.com/office/drawing/2014/main" id="{3B65CD0A-8FB5-8D69-C7D4-B3CEC4CE17FF}"/>
                </a:ext>
              </a:extLst>
            </p:cNvPr>
            <p:cNvSpPr/>
            <p:nvPr/>
          </p:nvSpPr>
          <p:spPr bwMode="auto">
            <a:xfrm>
              <a:off x="2844506" y="787275"/>
              <a:ext cx="1519081" cy="138012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0" name="Rectangle 2119">
              <a:extLst>
                <a:ext uri="{FF2B5EF4-FFF2-40B4-BE49-F238E27FC236}">
                  <a16:creationId xmlns:a16="http://schemas.microsoft.com/office/drawing/2014/main" id="{EF43FBED-6A9E-950E-4A88-F8676A9FD791}"/>
                </a:ext>
              </a:extLst>
            </p:cNvPr>
            <p:cNvSpPr/>
            <p:nvPr/>
          </p:nvSpPr>
          <p:spPr bwMode="auto">
            <a:xfrm>
              <a:off x="2844506" y="787275"/>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SDKs</a:t>
              </a:r>
            </a:p>
          </p:txBody>
        </p:sp>
        <p:pic>
          <p:nvPicPr>
            <p:cNvPr id="2126" name="Picture 2" descr="dotnet core">
              <a:extLst>
                <a:ext uri="{FF2B5EF4-FFF2-40B4-BE49-F238E27FC236}">
                  <a16:creationId xmlns:a16="http://schemas.microsoft.com/office/drawing/2014/main" id="{31CA3125-FC7F-0E74-2896-EE0F52F393F6}"/>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144074" y="1112877"/>
              <a:ext cx="307638" cy="334962"/>
            </a:xfrm>
            <a:prstGeom prst="ellipse">
              <a:avLst/>
            </a:prstGeom>
            <a:noFill/>
          </p:spPr>
        </p:pic>
        <p:pic>
          <p:nvPicPr>
            <p:cNvPr id="2127" name="Picture 2" descr="python">
              <a:extLst>
                <a:ext uri="{FF2B5EF4-FFF2-40B4-BE49-F238E27FC236}">
                  <a16:creationId xmlns:a16="http://schemas.microsoft.com/office/drawing/2014/main" id="{AFAC66E1-91D9-38FC-60B8-1A0581F6E78F}"/>
                </a:ext>
              </a:extLst>
            </p:cNvPr>
            <p:cNvPicPr>
              <a:picLocks noChangeAspect="1" noChangeArrowheads="1"/>
            </p:cNvPicPr>
            <p:nvPr/>
          </p:nvPicPr>
          <p:blipFill>
            <a:blip r:embed="rId41" cstate="email">
              <a:extLst>
                <a:ext uri="{28A0092B-C50C-407E-A947-70E740481C1C}">
                  <a14:useLocalDpi xmlns:a14="http://schemas.microsoft.com/office/drawing/2010/main"/>
                </a:ext>
              </a:extLst>
            </a:blip>
            <a:srcRect/>
            <a:stretch>
              <a:fillRect/>
            </a:stretch>
          </p:blipFill>
          <p:spPr bwMode="auto">
            <a:xfrm>
              <a:off x="3811286" y="1115006"/>
              <a:ext cx="283628" cy="307638"/>
            </a:xfrm>
            <a:prstGeom prst="rect">
              <a:avLst/>
            </a:prstGeom>
            <a:noFill/>
          </p:spPr>
        </p:pic>
        <p:pic>
          <p:nvPicPr>
            <p:cNvPr id="2128" name="Picture 2" descr="Go lang">
              <a:extLst>
                <a:ext uri="{FF2B5EF4-FFF2-40B4-BE49-F238E27FC236}">
                  <a16:creationId xmlns:a16="http://schemas.microsoft.com/office/drawing/2014/main" id="{3A77D81B-BFD5-FDD9-E106-C14823C6FE11}"/>
                </a:ext>
              </a:extLst>
            </p:cNvPr>
            <p:cNvPicPr>
              <a:picLocks noChangeAspect="1" noChangeArrowheads="1"/>
            </p:cNvPicPr>
            <p:nvPr/>
          </p:nvPicPr>
          <p:blipFill>
            <a:blip r:embed="rId42" cstate="screen">
              <a:extLst>
                <a:ext uri="{28A0092B-C50C-407E-A947-70E740481C1C}">
                  <a14:useLocalDpi xmlns:a14="http://schemas.microsoft.com/office/drawing/2010/main"/>
                </a:ext>
              </a:extLst>
            </a:blip>
            <a:srcRect/>
            <a:stretch>
              <a:fillRect/>
            </a:stretch>
          </p:blipFill>
          <p:spPr bwMode="auto">
            <a:xfrm>
              <a:off x="3068158" y="1574013"/>
              <a:ext cx="444726" cy="193800"/>
            </a:xfrm>
            <a:prstGeom prst="rect">
              <a:avLst/>
            </a:prstGeom>
            <a:noFill/>
          </p:spPr>
        </p:pic>
        <p:pic>
          <p:nvPicPr>
            <p:cNvPr id="2129" name="Picture 2" descr="Java">
              <a:extLst>
                <a:ext uri="{FF2B5EF4-FFF2-40B4-BE49-F238E27FC236}">
                  <a16:creationId xmlns:a16="http://schemas.microsoft.com/office/drawing/2014/main" id="{FD8FF67B-66BE-2A83-5C46-8E5C16DEBD26}"/>
                </a:ext>
              </a:extLst>
            </p:cNvPr>
            <p:cNvPicPr>
              <a:picLocks noChangeAspect="1" noChangeArrowheads="1"/>
            </p:cNvPicPr>
            <p:nvPr/>
          </p:nvPicPr>
          <p:blipFill>
            <a:blip r:embed="rId43" cstate="email">
              <a:extLst>
                <a:ext uri="{28A0092B-C50C-407E-A947-70E740481C1C}">
                  <a14:useLocalDpi xmlns:a14="http://schemas.microsoft.com/office/drawing/2010/main"/>
                </a:ext>
              </a:extLst>
            </a:blip>
            <a:srcRect/>
            <a:stretch>
              <a:fillRect/>
            </a:stretch>
          </p:blipFill>
          <p:spPr bwMode="auto">
            <a:xfrm>
              <a:off x="3793743" y="1487233"/>
              <a:ext cx="288984" cy="528541"/>
            </a:xfrm>
            <a:prstGeom prst="rect">
              <a:avLst/>
            </a:prstGeom>
            <a:noFill/>
          </p:spPr>
        </p:pic>
        <p:pic>
          <p:nvPicPr>
            <p:cNvPr id="2135" name="Picture 2" descr="Node.js">
              <a:extLst>
                <a:ext uri="{FF2B5EF4-FFF2-40B4-BE49-F238E27FC236}">
                  <a16:creationId xmlns:a16="http://schemas.microsoft.com/office/drawing/2014/main" id="{20A65FB9-3A4E-5893-A854-F6026BCFE7A1}"/>
                </a:ext>
              </a:extLst>
            </p:cNvPr>
            <p:cNvPicPr>
              <a:picLocks noChangeAspect="1" noChangeArrowheads="1"/>
            </p:cNvPicPr>
            <p:nvPr/>
          </p:nvPicPr>
          <p:blipFill rotWithShape="1">
            <a:blip r:embed="rId21" cstate="email">
              <a:clrChange>
                <a:clrFrom>
                  <a:srgbClr val="333333"/>
                </a:clrFrom>
                <a:clrTo>
                  <a:srgbClr val="333333">
                    <a:alpha val="0"/>
                  </a:srgbClr>
                </a:clrTo>
              </a:clrChange>
              <a:extLst>
                <a:ext uri="{28A0092B-C50C-407E-A947-70E740481C1C}">
                  <a14:useLocalDpi xmlns:a14="http://schemas.microsoft.com/office/drawing/2010/main"/>
                </a:ext>
              </a:extLst>
            </a:blip>
            <a:srcRect l="9033" t="21282" b="18111"/>
            <a:stretch/>
          </p:blipFill>
          <p:spPr bwMode="auto">
            <a:xfrm>
              <a:off x="3028415" y="1875083"/>
              <a:ext cx="619900" cy="244225"/>
            </a:xfrm>
            <a:prstGeom prst="rect">
              <a:avLst/>
            </a:prstGeom>
            <a:noFill/>
          </p:spPr>
        </p:pic>
      </p:grpSp>
      <p:grpSp>
        <p:nvGrpSpPr>
          <p:cNvPr id="2146" name="Group 2145">
            <a:extLst>
              <a:ext uri="{FF2B5EF4-FFF2-40B4-BE49-F238E27FC236}">
                <a16:creationId xmlns:a16="http://schemas.microsoft.com/office/drawing/2014/main" id="{8FF4E0A0-386F-2129-7FC0-5C9FED7345B3}"/>
              </a:ext>
            </a:extLst>
          </p:cNvPr>
          <p:cNvGrpSpPr/>
          <p:nvPr/>
        </p:nvGrpSpPr>
        <p:grpSpPr>
          <a:xfrm>
            <a:off x="2947322" y="5097681"/>
            <a:ext cx="1528313" cy="991534"/>
            <a:chOff x="2835050" y="5121564"/>
            <a:chExt cx="1528537" cy="970632"/>
          </a:xfrm>
        </p:grpSpPr>
        <p:sp>
          <p:nvSpPr>
            <p:cNvPr id="2112" name="Rectangle 2111" descr="Tools">
              <a:extLst>
                <a:ext uri="{FF2B5EF4-FFF2-40B4-BE49-F238E27FC236}">
                  <a16:creationId xmlns:a16="http://schemas.microsoft.com/office/drawing/2014/main" id="{73D842FB-B4A5-1A59-D567-068BA6797354}"/>
                </a:ext>
              </a:extLst>
            </p:cNvPr>
            <p:cNvSpPr/>
            <p:nvPr/>
          </p:nvSpPr>
          <p:spPr bwMode="auto">
            <a:xfrm>
              <a:off x="2844506" y="5121564"/>
              <a:ext cx="1519081" cy="9706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4" name="Rectangle 2113">
              <a:extLst>
                <a:ext uri="{FF2B5EF4-FFF2-40B4-BE49-F238E27FC236}">
                  <a16:creationId xmlns:a16="http://schemas.microsoft.com/office/drawing/2014/main" id="{34AF5D8F-A0DB-260E-BE4B-623511D0F8A6}"/>
                </a:ext>
              </a:extLst>
            </p:cNvPr>
            <p:cNvSpPr/>
            <p:nvPr/>
          </p:nvSpPr>
          <p:spPr bwMode="auto">
            <a:xfrm>
              <a:off x="2844506" y="5121564"/>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Tools</a:t>
              </a:r>
            </a:p>
          </p:txBody>
        </p:sp>
        <p:pic>
          <p:nvPicPr>
            <p:cNvPr id="2137" name="Graphic 2136" descr="ADF">
              <a:extLst>
                <a:ext uri="{FF2B5EF4-FFF2-40B4-BE49-F238E27FC236}">
                  <a16:creationId xmlns:a16="http://schemas.microsoft.com/office/drawing/2014/main" id="{A008D2CE-320F-3FD3-169B-F899A70607F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047785" y="5381047"/>
              <a:ext cx="279223" cy="279223"/>
            </a:xfrm>
            <a:prstGeom prst="rect">
              <a:avLst/>
            </a:prstGeom>
          </p:spPr>
        </p:pic>
        <p:sp>
          <p:nvSpPr>
            <p:cNvPr id="2138" name="Rectangle 2137">
              <a:extLst>
                <a:ext uri="{FF2B5EF4-FFF2-40B4-BE49-F238E27FC236}">
                  <a16:creationId xmlns:a16="http://schemas.microsoft.com/office/drawing/2014/main" id="{28D0B735-F115-F9C8-3013-02F0B461FF42}"/>
                </a:ext>
              </a:extLst>
            </p:cNvPr>
            <p:cNvSpPr/>
            <p:nvPr/>
          </p:nvSpPr>
          <p:spPr bwMode="auto">
            <a:xfrm>
              <a:off x="3561502" y="5451293"/>
              <a:ext cx="682645" cy="287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One Click</a:t>
              </a:r>
              <a:b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Ingestion</a:t>
              </a:r>
            </a:p>
          </p:txBody>
        </p:sp>
        <p:sp>
          <p:nvSpPr>
            <p:cNvPr id="2139" name="Rectangle 2138">
              <a:extLst>
                <a:ext uri="{FF2B5EF4-FFF2-40B4-BE49-F238E27FC236}">
                  <a16:creationId xmlns:a16="http://schemas.microsoft.com/office/drawing/2014/main" id="{8D23A7D2-AE4A-AA00-2E50-34FC163A7E74}"/>
                </a:ext>
              </a:extLst>
            </p:cNvPr>
            <p:cNvSpPr/>
            <p:nvPr/>
          </p:nvSpPr>
          <p:spPr bwMode="auto">
            <a:xfrm>
              <a:off x="2835050" y="5834338"/>
              <a:ext cx="1519081" cy="193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LightIngest</a:t>
              </a:r>
            </a:p>
          </p:txBody>
        </p:sp>
      </p:grpSp>
      <p:grpSp>
        <p:nvGrpSpPr>
          <p:cNvPr id="2145" name="Group 2144">
            <a:extLst>
              <a:ext uri="{FF2B5EF4-FFF2-40B4-BE49-F238E27FC236}">
                <a16:creationId xmlns:a16="http://schemas.microsoft.com/office/drawing/2014/main" id="{30D1A97A-5B59-1519-C0E0-AB4F7DD5B5FB}"/>
              </a:ext>
            </a:extLst>
          </p:cNvPr>
          <p:cNvGrpSpPr/>
          <p:nvPr/>
        </p:nvGrpSpPr>
        <p:grpSpPr>
          <a:xfrm>
            <a:off x="2991081" y="3811144"/>
            <a:ext cx="1494010" cy="1018222"/>
            <a:chOff x="2844506" y="3832586"/>
            <a:chExt cx="1519081" cy="1126182"/>
          </a:xfrm>
        </p:grpSpPr>
        <p:sp>
          <p:nvSpPr>
            <p:cNvPr id="2115" name="Rectangle 2114" descr="Connection &amp; plugins">
              <a:extLst>
                <a:ext uri="{FF2B5EF4-FFF2-40B4-BE49-F238E27FC236}">
                  <a16:creationId xmlns:a16="http://schemas.microsoft.com/office/drawing/2014/main" id="{F4E6C242-4AF8-0306-076B-1F137BC069AB}"/>
                </a:ext>
              </a:extLst>
            </p:cNvPr>
            <p:cNvSpPr/>
            <p:nvPr/>
          </p:nvSpPr>
          <p:spPr bwMode="auto">
            <a:xfrm>
              <a:off x="2844506" y="3832586"/>
              <a:ext cx="1519081" cy="112618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6" name="Rectangle 2115">
              <a:extLst>
                <a:ext uri="{FF2B5EF4-FFF2-40B4-BE49-F238E27FC236}">
                  <a16:creationId xmlns:a16="http://schemas.microsoft.com/office/drawing/2014/main" id="{6B3A07E1-8B75-7783-3453-ED43A4A94181}"/>
                </a:ext>
              </a:extLst>
            </p:cNvPr>
            <p:cNvSpPr/>
            <p:nvPr/>
          </p:nvSpPr>
          <p:spPr bwMode="auto">
            <a:xfrm>
              <a:off x="2844506" y="3832586"/>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Connection &amp; plugins</a:t>
              </a:r>
            </a:p>
          </p:txBody>
        </p:sp>
        <p:pic>
          <p:nvPicPr>
            <p:cNvPr id="2130" name="Picture 2" descr="Kafka">
              <a:extLst>
                <a:ext uri="{FF2B5EF4-FFF2-40B4-BE49-F238E27FC236}">
                  <a16:creationId xmlns:a16="http://schemas.microsoft.com/office/drawing/2014/main" id="{9E37DA8B-DE79-2121-5184-660A536828C2}"/>
                </a:ext>
              </a:extLst>
            </p:cNvPr>
            <p:cNvPicPr>
              <a:picLocks noChangeAspect="1" noChangeArrowheads="1"/>
            </p:cNvPicPr>
            <p:nvPr/>
          </p:nvPicPr>
          <p:blipFill>
            <a:blip r:embed="rId44" cstate="email">
              <a:lum bright="70000" contrast="-70000"/>
              <a:extLst>
                <a:ext uri="{28A0092B-C50C-407E-A947-70E740481C1C}">
                  <a14:useLocalDpi xmlns:a14="http://schemas.microsoft.com/office/drawing/2010/main"/>
                </a:ext>
              </a:extLst>
            </a:blip>
            <a:srcRect/>
            <a:stretch>
              <a:fillRect/>
            </a:stretch>
          </p:blipFill>
          <p:spPr bwMode="auto">
            <a:xfrm>
              <a:off x="2985285" y="4085515"/>
              <a:ext cx="569967" cy="284984"/>
            </a:xfrm>
            <a:prstGeom prst="rect">
              <a:avLst/>
            </a:prstGeom>
            <a:noFill/>
          </p:spPr>
        </p:pic>
        <p:pic>
          <p:nvPicPr>
            <p:cNvPr id="2131" name="Picture 2" descr="Power Automate">
              <a:extLst>
                <a:ext uri="{FF2B5EF4-FFF2-40B4-BE49-F238E27FC236}">
                  <a16:creationId xmlns:a16="http://schemas.microsoft.com/office/drawing/2014/main" id="{551BD19E-31BA-0590-E85D-BCBC889127F3}"/>
                </a:ext>
              </a:extLst>
            </p:cNvPr>
            <p:cNvPicPr>
              <a:picLocks noChangeAspect="1" noChangeArrowheads="1"/>
            </p:cNvPicPr>
            <p:nvPr/>
          </p:nvPicPr>
          <p:blipFill>
            <a:blip r:embed="rId45" cstate="email">
              <a:extLst>
                <a:ext uri="{28A0092B-C50C-407E-A947-70E740481C1C}">
                  <a14:useLocalDpi xmlns:a14="http://schemas.microsoft.com/office/drawing/2010/main"/>
                </a:ext>
              </a:extLst>
            </a:blip>
            <a:srcRect/>
            <a:stretch>
              <a:fillRect/>
            </a:stretch>
          </p:blipFill>
          <p:spPr bwMode="auto">
            <a:xfrm>
              <a:off x="2918634" y="4641962"/>
              <a:ext cx="299848" cy="241509"/>
            </a:xfrm>
            <a:prstGeom prst="rect">
              <a:avLst/>
            </a:prstGeom>
            <a:noFill/>
          </p:spPr>
        </p:pic>
        <p:grpSp>
          <p:nvGrpSpPr>
            <p:cNvPr id="2132" name="Group 2131" descr="Logstash">
              <a:extLst>
                <a:ext uri="{FF2B5EF4-FFF2-40B4-BE49-F238E27FC236}">
                  <a16:creationId xmlns:a16="http://schemas.microsoft.com/office/drawing/2014/main" id="{E0360571-9B46-563C-39D3-3786811BCB1C}"/>
                </a:ext>
              </a:extLst>
            </p:cNvPr>
            <p:cNvGrpSpPr/>
            <p:nvPr/>
          </p:nvGrpSpPr>
          <p:grpSpPr>
            <a:xfrm>
              <a:off x="2973836" y="4319877"/>
              <a:ext cx="822544" cy="299607"/>
              <a:chOff x="2749191" y="4582446"/>
              <a:chExt cx="697063" cy="253901"/>
            </a:xfrm>
          </p:grpSpPr>
          <p:pic>
            <p:nvPicPr>
              <p:cNvPr id="2133" name="Picture 2132" descr="Logo&#10;&#10;Description automatically generated">
                <a:extLst>
                  <a:ext uri="{FF2B5EF4-FFF2-40B4-BE49-F238E27FC236}">
                    <a16:creationId xmlns:a16="http://schemas.microsoft.com/office/drawing/2014/main" id="{0DB02600-4E18-54A6-5171-7E894EF10432}"/>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b="-22116"/>
              <a:stretch/>
            </p:blipFill>
            <p:spPr>
              <a:xfrm>
                <a:off x="2749191" y="4582446"/>
                <a:ext cx="183617" cy="241509"/>
              </a:xfrm>
              <a:prstGeom prst="rect">
                <a:avLst/>
              </a:prstGeom>
            </p:spPr>
          </p:pic>
          <p:pic>
            <p:nvPicPr>
              <p:cNvPr id="2134" name="Picture 2133" descr="Logo&#10;&#10;Description automatically generated">
                <a:extLst>
                  <a:ext uri="{FF2B5EF4-FFF2-40B4-BE49-F238E27FC236}">
                    <a16:creationId xmlns:a16="http://schemas.microsoft.com/office/drawing/2014/main" id="{F928EC2A-9C60-FE9B-9BB4-A45BC99A9007}"/>
                  </a:ext>
                </a:extLst>
              </p:cNvPr>
              <p:cNvPicPr>
                <a:picLocks noChangeAspect="1"/>
              </p:cNvPicPr>
              <p:nvPr/>
            </p:nvPicPr>
            <p:blipFill rotWithShape="1">
              <a:blip r:embed="rId47" cstate="email">
                <a:lum bright="70000" contrast="-70000"/>
                <a:extLst>
                  <a:ext uri="{28A0092B-C50C-407E-A947-70E740481C1C}">
                    <a14:useLocalDpi xmlns:a14="http://schemas.microsoft.com/office/drawing/2010/main"/>
                  </a:ext>
                </a:extLst>
              </a:blip>
              <a:srcRect b="-1"/>
              <a:stretch/>
            </p:blipFill>
            <p:spPr>
              <a:xfrm>
                <a:off x="2923184" y="4638577"/>
                <a:ext cx="523070" cy="197770"/>
              </a:xfrm>
              <a:prstGeom prst="rect">
                <a:avLst/>
              </a:prstGeom>
            </p:spPr>
          </p:pic>
        </p:grpSp>
        <p:pic>
          <p:nvPicPr>
            <p:cNvPr id="2136" name="Picture 2" descr="Apache Spark">
              <a:extLst>
                <a:ext uri="{FF2B5EF4-FFF2-40B4-BE49-F238E27FC236}">
                  <a16:creationId xmlns:a16="http://schemas.microsoft.com/office/drawing/2014/main" id="{4161A511-8668-73EE-440C-B66002AA848D}"/>
                </a:ext>
              </a:extLst>
            </p:cNvPr>
            <p:cNvPicPr>
              <a:picLocks noChangeAspect="1" noChangeArrowheads="1"/>
            </p:cNvPicPr>
            <p:nvPr/>
          </p:nvPicPr>
          <p:blipFill>
            <a:blip r:embed="rId48" cstate="email">
              <a:extLst>
                <a:ext uri="{28A0092B-C50C-407E-A947-70E740481C1C}">
                  <a14:useLocalDpi xmlns:a14="http://schemas.microsoft.com/office/drawing/2010/main"/>
                </a:ext>
              </a:extLst>
            </a:blip>
            <a:srcRect/>
            <a:stretch>
              <a:fillRect/>
            </a:stretch>
          </p:blipFill>
          <p:spPr bwMode="auto">
            <a:xfrm>
              <a:off x="3690637" y="4055087"/>
              <a:ext cx="530744" cy="276222"/>
            </a:xfrm>
            <a:prstGeom prst="rect">
              <a:avLst/>
            </a:prstGeom>
            <a:noFill/>
          </p:spPr>
        </p:pic>
        <p:pic>
          <p:nvPicPr>
            <p:cNvPr id="2140" name="Picture 2139" descr="Icon&#10;&#10;Description automatically generated with medium confidence">
              <a:extLst>
                <a:ext uri="{FF2B5EF4-FFF2-40B4-BE49-F238E27FC236}">
                  <a16:creationId xmlns:a16="http://schemas.microsoft.com/office/drawing/2014/main" id="{0A08BCF8-2045-701E-16D8-750B98985503}"/>
                </a:ext>
              </a:extLst>
            </p:cNvPr>
            <p:cNvPicPr>
              <a:picLocks noChangeAspect="1"/>
            </p:cNvPicPr>
            <p:nvPr/>
          </p:nvPicPr>
          <p:blipFill>
            <a:blip r:embed="rId49" cstate="email">
              <a:extLst>
                <a:ext uri="{28A0092B-C50C-407E-A947-70E740481C1C}">
                  <a14:useLocalDpi xmlns:a14="http://schemas.microsoft.com/office/drawing/2010/main"/>
                </a:ext>
                <a:ext uri="{837473B0-CC2E-450A-ABE3-18F120FF3D39}">
                  <a1611:picAttrSrcUrl xmlns:a1611="http://schemas.microsoft.com/office/drawing/2016/11/main" r:id="rId50"/>
                </a:ext>
              </a:extLst>
            </a:blip>
            <a:stretch>
              <a:fillRect/>
            </a:stretch>
          </p:blipFill>
          <p:spPr>
            <a:xfrm>
              <a:off x="3993066" y="4626834"/>
              <a:ext cx="236192" cy="282781"/>
            </a:xfrm>
            <a:prstGeom prst="rect">
              <a:avLst/>
            </a:prstGeom>
          </p:spPr>
        </p:pic>
      </p:grpSp>
      <p:sp>
        <p:nvSpPr>
          <p:cNvPr id="2141" name="Rectangle: Rounded Corners 2140">
            <a:extLst>
              <a:ext uri="{FF2B5EF4-FFF2-40B4-BE49-F238E27FC236}">
                <a16:creationId xmlns:a16="http://schemas.microsoft.com/office/drawing/2014/main" id="{A44AE8CF-CA33-AA25-9191-DDC572A739E7}"/>
              </a:ext>
            </a:extLst>
          </p:cNvPr>
          <p:cNvSpPr/>
          <p:nvPr/>
        </p:nvSpPr>
        <p:spPr bwMode="auto">
          <a:xfrm>
            <a:off x="2820431" y="1068636"/>
            <a:ext cx="1849659" cy="5133975"/>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7" name="Arrow: Right 2146">
            <a:extLst>
              <a:ext uri="{FF2B5EF4-FFF2-40B4-BE49-F238E27FC236}">
                <a16:creationId xmlns:a16="http://schemas.microsoft.com/office/drawing/2014/main" id="{43F26026-1E3E-D3BC-8373-C7CBA2CB060D}"/>
              </a:ext>
            </a:extLst>
          </p:cNvPr>
          <p:cNvSpPr/>
          <p:nvPr/>
        </p:nvSpPr>
        <p:spPr bwMode="auto">
          <a:xfrm>
            <a:off x="2178941" y="3142114"/>
            <a:ext cx="478198" cy="2985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0" name="TextBox 2149">
            <a:extLst>
              <a:ext uri="{FF2B5EF4-FFF2-40B4-BE49-F238E27FC236}">
                <a16:creationId xmlns:a16="http://schemas.microsoft.com/office/drawing/2014/main" id="{940074BF-3D33-1B1B-899E-2EB362D6699F}"/>
              </a:ext>
            </a:extLst>
          </p:cNvPr>
          <p:cNvSpPr txBox="1"/>
          <p:nvPr/>
        </p:nvSpPr>
        <p:spPr>
          <a:xfrm>
            <a:off x="712836" y="1567899"/>
            <a:ext cx="1075017"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Data Formats</a:t>
            </a:r>
          </a:p>
        </p:txBody>
      </p:sp>
      <p:sp>
        <p:nvSpPr>
          <p:cNvPr id="2151" name="TextBox 2150">
            <a:extLst>
              <a:ext uri="{FF2B5EF4-FFF2-40B4-BE49-F238E27FC236}">
                <a16:creationId xmlns:a16="http://schemas.microsoft.com/office/drawing/2014/main" id="{CCAEDE58-0360-B8C8-3FDA-45F7CAD23A45}"/>
              </a:ext>
            </a:extLst>
          </p:cNvPr>
          <p:cNvSpPr txBox="1"/>
          <p:nvPr/>
        </p:nvSpPr>
        <p:spPr>
          <a:xfrm>
            <a:off x="9041678" y="385454"/>
            <a:ext cx="1466500" cy="43088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Data Consumption ecosystem</a:t>
            </a:r>
          </a:p>
        </p:txBody>
      </p:sp>
      <p:sp>
        <p:nvSpPr>
          <p:cNvPr id="2154" name="Rectangle 2153" descr="Group of SDKs, Managed Pipelines, Connection &amp; plugins, and Tools">
            <a:extLst>
              <a:ext uri="{FF2B5EF4-FFF2-40B4-BE49-F238E27FC236}">
                <a16:creationId xmlns:a16="http://schemas.microsoft.com/office/drawing/2014/main" id="{6F998CE5-FFEA-BA2F-81B5-A08CDD2A05DB}"/>
              </a:ext>
            </a:extLst>
          </p:cNvPr>
          <p:cNvSpPr/>
          <p:nvPr/>
        </p:nvSpPr>
        <p:spPr bwMode="auto">
          <a:xfrm flipH="1">
            <a:off x="8187626" y="842770"/>
            <a:ext cx="499503" cy="54387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55" name="Straight Arrow Connector 2154" descr="path to ADX Data Management Connections">
            <a:extLst>
              <a:ext uri="{FF2B5EF4-FFF2-40B4-BE49-F238E27FC236}">
                <a16:creationId xmlns:a16="http://schemas.microsoft.com/office/drawing/2014/main" id="{0396B8FC-EE6A-8CA6-8439-16FFAF190498}"/>
              </a:ext>
            </a:extLst>
          </p:cNvPr>
          <p:cNvCxnSpPr>
            <a:cxnSpLocks/>
          </p:cNvCxnSpPr>
          <p:nvPr/>
        </p:nvCxnSpPr>
        <p:spPr>
          <a:xfrm flipH="1">
            <a:off x="7211893" y="3121492"/>
            <a:ext cx="772551" cy="0"/>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156" name="Oval 2155">
            <a:extLst>
              <a:ext uri="{FF2B5EF4-FFF2-40B4-BE49-F238E27FC236}">
                <a16:creationId xmlns:a16="http://schemas.microsoft.com/office/drawing/2014/main" id="{FCD81400-4CD6-C54C-7A47-4132B4962DF1}"/>
              </a:ext>
            </a:extLst>
          </p:cNvPr>
          <p:cNvSpPr/>
          <p:nvPr/>
        </p:nvSpPr>
        <p:spPr bwMode="auto">
          <a:xfrm>
            <a:off x="7984444" y="2952442"/>
            <a:ext cx="373097" cy="369290"/>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0" name="Rectangle 2159">
            <a:extLst>
              <a:ext uri="{FF2B5EF4-FFF2-40B4-BE49-F238E27FC236}">
                <a16:creationId xmlns:a16="http://schemas.microsoft.com/office/drawing/2014/main" id="{F8B687EF-1523-1B70-10F5-907305EAA21D}"/>
              </a:ext>
            </a:extLst>
          </p:cNvPr>
          <p:cNvSpPr/>
          <p:nvPr/>
        </p:nvSpPr>
        <p:spPr bwMode="auto">
          <a:xfrm>
            <a:off x="5311275" y="2788539"/>
            <a:ext cx="832506" cy="285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Batching</a:t>
            </a:r>
          </a:p>
        </p:txBody>
      </p:sp>
      <p:sp>
        <p:nvSpPr>
          <p:cNvPr id="2161" name="Rectangle 2160" descr="Group of SDKs, Managed Pipelines, Connection &amp; plugins, and Tools">
            <a:extLst>
              <a:ext uri="{FF2B5EF4-FFF2-40B4-BE49-F238E27FC236}">
                <a16:creationId xmlns:a16="http://schemas.microsoft.com/office/drawing/2014/main" id="{76F297FB-4865-3021-391A-AC078FC029D1}"/>
              </a:ext>
            </a:extLst>
          </p:cNvPr>
          <p:cNvSpPr/>
          <p:nvPr/>
        </p:nvSpPr>
        <p:spPr bwMode="auto">
          <a:xfrm>
            <a:off x="4663903" y="1054525"/>
            <a:ext cx="499503" cy="51339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62" name="Group 2161" descr="Diverging paths to same connections">
            <a:extLst>
              <a:ext uri="{FF2B5EF4-FFF2-40B4-BE49-F238E27FC236}">
                <a16:creationId xmlns:a16="http://schemas.microsoft.com/office/drawing/2014/main" id="{1106349F-6CEE-4B72-D6F7-07A192D7C00E}"/>
              </a:ext>
            </a:extLst>
          </p:cNvPr>
          <p:cNvGrpSpPr/>
          <p:nvPr/>
        </p:nvGrpSpPr>
        <p:grpSpPr>
          <a:xfrm>
            <a:off x="4949162" y="2952443"/>
            <a:ext cx="406369" cy="461392"/>
            <a:chOff x="2288705" y="2294709"/>
            <a:chExt cx="596170" cy="604732"/>
          </a:xfrm>
        </p:grpSpPr>
        <p:sp>
          <p:nvSpPr>
            <p:cNvPr id="2163" name="Oval 2162">
              <a:extLst>
                <a:ext uri="{FF2B5EF4-FFF2-40B4-BE49-F238E27FC236}">
                  <a16:creationId xmlns:a16="http://schemas.microsoft.com/office/drawing/2014/main" id="{A81B9627-81F8-6B5D-27FC-D058761BBD23}"/>
                </a:ext>
              </a:extLst>
            </p:cNvPr>
            <p:cNvSpPr/>
            <p:nvPr/>
          </p:nvSpPr>
          <p:spPr bwMode="auto">
            <a:xfrm>
              <a:off x="2288705" y="2299060"/>
              <a:ext cx="596170" cy="59617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64" name="arrow_25">
              <a:extLst>
                <a:ext uri="{FF2B5EF4-FFF2-40B4-BE49-F238E27FC236}">
                  <a16:creationId xmlns:a16="http://schemas.microsoft.com/office/drawing/2014/main" id="{7EE21ECE-5EE6-917E-9821-E9D3D0AF92F4}"/>
                </a:ext>
              </a:extLst>
            </p:cNvPr>
            <p:cNvSpPr>
              <a:spLocks noChangeAspect="1" noEditPoints="1"/>
            </p:cNvSpPr>
            <p:nvPr/>
          </p:nvSpPr>
          <p:spPr bwMode="auto">
            <a:xfrm>
              <a:off x="2359551" y="2681716"/>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65" name="arrow_25">
              <a:extLst>
                <a:ext uri="{FF2B5EF4-FFF2-40B4-BE49-F238E27FC236}">
                  <a16:creationId xmlns:a16="http://schemas.microsoft.com/office/drawing/2014/main" id="{BB4BC9C2-66A4-CFAE-D4BF-C43982A98900}"/>
                </a:ext>
              </a:extLst>
            </p:cNvPr>
            <p:cNvSpPr>
              <a:spLocks noChangeAspect="1" noEditPoints="1"/>
            </p:cNvSpPr>
            <p:nvPr/>
          </p:nvSpPr>
          <p:spPr bwMode="auto">
            <a:xfrm flipV="1">
              <a:off x="2359551" y="2294709"/>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166" name="Straight Arrow Connector 2165" descr="path to ADX Data Management Connections">
            <a:extLst>
              <a:ext uri="{FF2B5EF4-FFF2-40B4-BE49-F238E27FC236}">
                <a16:creationId xmlns:a16="http://schemas.microsoft.com/office/drawing/2014/main" id="{091E5D07-09F8-3F16-19D2-0036A9477061}"/>
              </a:ext>
            </a:extLst>
          </p:cNvPr>
          <p:cNvCxnSpPr>
            <a:cxnSpLocks/>
          </p:cNvCxnSpPr>
          <p:nvPr/>
        </p:nvCxnSpPr>
        <p:spPr>
          <a:xfrm>
            <a:off x="5355531" y="3059335"/>
            <a:ext cx="921444" cy="0"/>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167" name="Straight Arrow Connector 2166" descr="path to ADX Data Management Connections">
            <a:extLst>
              <a:ext uri="{FF2B5EF4-FFF2-40B4-BE49-F238E27FC236}">
                <a16:creationId xmlns:a16="http://schemas.microsoft.com/office/drawing/2014/main" id="{76AB412C-8FFC-C1EF-8C0A-2CBEC47B154F}"/>
              </a:ext>
            </a:extLst>
          </p:cNvPr>
          <p:cNvCxnSpPr>
            <a:cxnSpLocks/>
          </p:cNvCxnSpPr>
          <p:nvPr/>
        </p:nvCxnSpPr>
        <p:spPr>
          <a:xfrm>
            <a:off x="5355531" y="3287149"/>
            <a:ext cx="921444" cy="0"/>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168" name="Rectangle 2167">
            <a:extLst>
              <a:ext uri="{FF2B5EF4-FFF2-40B4-BE49-F238E27FC236}">
                <a16:creationId xmlns:a16="http://schemas.microsoft.com/office/drawing/2014/main" id="{CE7455C5-F0DC-DF4F-32C5-B1C5279EA846}"/>
              </a:ext>
            </a:extLst>
          </p:cNvPr>
          <p:cNvSpPr/>
          <p:nvPr/>
        </p:nvSpPr>
        <p:spPr bwMode="auto">
          <a:xfrm>
            <a:off x="5245916" y="3354839"/>
            <a:ext cx="963223" cy="2188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Streaming</a:t>
            </a:r>
          </a:p>
        </p:txBody>
      </p:sp>
      <p:pic>
        <p:nvPicPr>
          <p:cNvPr id="9" name="Picture 8" descr="Icon&#10;&#10;Description automatically generated">
            <a:extLst>
              <a:ext uri="{FF2B5EF4-FFF2-40B4-BE49-F238E27FC236}">
                <a16:creationId xmlns:a16="http://schemas.microsoft.com/office/drawing/2014/main" id="{B9CAE911-5E08-3273-5C25-FAF5509D1E80}"/>
              </a:ext>
            </a:extLst>
          </p:cNvPr>
          <p:cNvPicPr>
            <a:picLocks noChangeAspect="1"/>
          </p:cNvPicPr>
          <p:nvPr/>
        </p:nvPicPr>
        <p:blipFill>
          <a:blip r:embed="rId51" cstate="email">
            <a:extLst>
              <a:ext uri="{28A0092B-C50C-407E-A947-70E740481C1C}">
                <a14:useLocalDpi xmlns:a14="http://schemas.microsoft.com/office/drawing/2010/main"/>
              </a:ext>
              <a:ext uri="{837473B0-CC2E-450A-ABE3-18F120FF3D39}">
                <a1611:picAttrSrcUrl xmlns:a1611="http://schemas.microsoft.com/office/drawing/2016/11/main" r:id="rId52"/>
              </a:ext>
            </a:extLst>
          </a:blip>
          <a:stretch>
            <a:fillRect/>
          </a:stretch>
        </p:blipFill>
        <p:spPr>
          <a:xfrm>
            <a:off x="3474345" y="4499171"/>
            <a:ext cx="499503" cy="292351"/>
          </a:xfrm>
          <a:prstGeom prst="rect">
            <a:avLst/>
          </a:prstGeom>
        </p:spPr>
      </p:pic>
      <p:pic>
        <p:nvPicPr>
          <p:cNvPr id="18" name="Picture 17" descr="A picture containing text, sign, clipart&#10;&#10;Description automatically generated">
            <a:extLst>
              <a:ext uri="{FF2B5EF4-FFF2-40B4-BE49-F238E27FC236}">
                <a16:creationId xmlns:a16="http://schemas.microsoft.com/office/drawing/2014/main" id="{4C21C007-5C14-9742-533A-D4ECAE19C3C2}"/>
              </a:ext>
            </a:extLst>
          </p:cNvPr>
          <p:cNvPicPr>
            <a:picLocks noChangeAspect="1"/>
          </p:cNvPicPr>
          <p:nvPr/>
        </p:nvPicPr>
        <p:blipFill>
          <a:blip r:embed="rId53" cstate="email">
            <a:extLst>
              <a:ext uri="{28A0092B-C50C-407E-A947-70E740481C1C}">
                <a14:useLocalDpi xmlns:a14="http://schemas.microsoft.com/office/drawing/2010/main"/>
              </a:ext>
              <a:ext uri="{837473B0-CC2E-450A-ABE3-18F120FF3D39}">
                <a1611:picAttrSrcUrl xmlns:a1611="http://schemas.microsoft.com/office/drawing/2016/11/main" r:id="rId54"/>
              </a:ext>
            </a:extLst>
          </a:blip>
          <a:stretch>
            <a:fillRect/>
          </a:stretch>
        </p:blipFill>
        <p:spPr>
          <a:xfrm>
            <a:off x="3991599" y="4243856"/>
            <a:ext cx="460920" cy="302478"/>
          </a:xfrm>
          <a:prstGeom prst="rect">
            <a:avLst/>
          </a:prstGeom>
        </p:spPr>
      </p:pic>
    </p:spTree>
    <p:extLst>
      <p:ext uri="{BB962C8B-B14F-4D97-AF65-F5344CB8AC3E}">
        <p14:creationId xmlns:p14="http://schemas.microsoft.com/office/powerpoint/2010/main" val="2328487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76"/>
                                        </p:tgtEl>
                                        <p:attrNameLst>
                                          <p:attrName>style.visibility</p:attrName>
                                        </p:attrNameLst>
                                      </p:cBhvr>
                                      <p:to>
                                        <p:strVal val="visible"/>
                                      </p:to>
                                    </p:set>
                                    <p:anim calcmode="lin" valueType="num">
                                      <p:cBhvr additive="base">
                                        <p:cTn id="7" dur="500" fill="hold"/>
                                        <p:tgtEl>
                                          <p:spTgt spid="2076"/>
                                        </p:tgtEl>
                                        <p:attrNameLst>
                                          <p:attrName>ppt_x</p:attrName>
                                        </p:attrNameLst>
                                      </p:cBhvr>
                                      <p:tavLst>
                                        <p:tav tm="0">
                                          <p:val>
                                            <p:strVal val="0-#ppt_w/2"/>
                                          </p:val>
                                        </p:tav>
                                        <p:tav tm="100000">
                                          <p:val>
                                            <p:strVal val="#ppt_x"/>
                                          </p:val>
                                        </p:tav>
                                      </p:tavLst>
                                    </p:anim>
                                    <p:anim calcmode="lin" valueType="num">
                                      <p:cBhvr additive="base">
                                        <p:cTn id="8" dur="500" fill="hold"/>
                                        <p:tgtEl>
                                          <p:spTgt spid="207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81"/>
                                        </p:tgtEl>
                                        <p:attrNameLst>
                                          <p:attrName>style.visibility</p:attrName>
                                        </p:attrNameLst>
                                      </p:cBhvr>
                                      <p:to>
                                        <p:strVal val="visible"/>
                                      </p:to>
                                    </p:set>
                                    <p:anim calcmode="lin" valueType="num">
                                      <p:cBhvr additive="base">
                                        <p:cTn id="11" dur="500" fill="hold"/>
                                        <p:tgtEl>
                                          <p:spTgt spid="2081"/>
                                        </p:tgtEl>
                                        <p:attrNameLst>
                                          <p:attrName>ppt_x</p:attrName>
                                        </p:attrNameLst>
                                      </p:cBhvr>
                                      <p:tavLst>
                                        <p:tav tm="0">
                                          <p:val>
                                            <p:strVal val="0-#ppt_w/2"/>
                                          </p:val>
                                        </p:tav>
                                        <p:tav tm="100000">
                                          <p:val>
                                            <p:strVal val="#ppt_x"/>
                                          </p:val>
                                        </p:tav>
                                      </p:tavLst>
                                    </p:anim>
                                    <p:anim calcmode="lin" valueType="num">
                                      <p:cBhvr additive="base">
                                        <p:cTn id="12" dur="500" fill="hold"/>
                                        <p:tgtEl>
                                          <p:spTgt spid="208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150"/>
                                        </p:tgtEl>
                                        <p:attrNameLst>
                                          <p:attrName>style.visibility</p:attrName>
                                        </p:attrNameLst>
                                      </p:cBhvr>
                                      <p:to>
                                        <p:strVal val="visible"/>
                                      </p:to>
                                    </p:set>
                                    <p:anim calcmode="lin" valueType="num">
                                      <p:cBhvr additive="base">
                                        <p:cTn id="15" dur="500" fill="hold"/>
                                        <p:tgtEl>
                                          <p:spTgt spid="2150"/>
                                        </p:tgtEl>
                                        <p:attrNameLst>
                                          <p:attrName>ppt_x</p:attrName>
                                        </p:attrNameLst>
                                      </p:cBhvr>
                                      <p:tavLst>
                                        <p:tav tm="0">
                                          <p:val>
                                            <p:strVal val="0-#ppt_w/2"/>
                                          </p:val>
                                        </p:tav>
                                        <p:tav tm="100000">
                                          <p:val>
                                            <p:strVal val="#ppt_x"/>
                                          </p:val>
                                        </p:tav>
                                      </p:tavLst>
                                    </p:anim>
                                    <p:anim calcmode="lin" valueType="num">
                                      <p:cBhvr additive="base">
                                        <p:cTn id="16" dur="500" fill="hold"/>
                                        <p:tgtEl>
                                          <p:spTgt spid="215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084"/>
                                        </p:tgtEl>
                                        <p:attrNameLst>
                                          <p:attrName>style.visibility</p:attrName>
                                        </p:attrNameLst>
                                      </p:cBhvr>
                                      <p:to>
                                        <p:strVal val="visible"/>
                                      </p:to>
                                    </p:set>
                                    <p:anim calcmode="lin" valueType="num">
                                      <p:cBhvr additive="base">
                                        <p:cTn id="21" dur="500" fill="hold"/>
                                        <p:tgtEl>
                                          <p:spTgt spid="2084"/>
                                        </p:tgtEl>
                                        <p:attrNameLst>
                                          <p:attrName>ppt_x</p:attrName>
                                        </p:attrNameLst>
                                      </p:cBhvr>
                                      <p:tavLst>
                                        <p:tav tm="0">
                                          <p:val>
                                            <p:strVal val="0-#ppt_w/2"/>
                                          </p:val>
                                        </p:tav>
                                        <p:tav tm="100000">
                                          <p:val>
                                            <p:strVal val="#ppt_x"/>
                                          </p:val>
                                        </p:tav>
                                      </p:tavLst>
                                    </p:anim>
                                    <p:anim calcmode="lin" valueType="num">
                                      <p:cBhvr additive="base">
                                        <p:cTn id="22" dur="500" fill="hold"/>
                                        <p:tgtEl>
                                          <p:spTgt spid="2084"/>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2152"/>
                                        </p:tgtEl>
                                        <p:attrNameLst>
                                          <p:attrName>style.visibility</p:attrName>
                                        </p:attrNameLst>
                                      </p:cBhvr>
                                      <p:to>
                                        <p:strVal val="visible"/>
                                      </p:to>
                                    </p:set>
                                    <p:anim calcmode="lin" valueType="num">
                                      <p:cBhvr additive="base">
                                        <p:cTn id="25" dur="500" fill="hold"/>
                                        <p:tgtEl>
                                          <p:spTgt spid="2152"/>
                                        </p:tgtEl>
                                        <p:attrNameLst>
                                          <p:attrName>ppt_x</p:attrName>
                                        </p:attrNameLst>
                                      </p:cBhvr>
                                      <p:tavLst>
                                        <p:tav tm="0">
                                          <p:val>
                                            <p:strVal val="0-#ppt_w/2"/>
                                          </p:val>
                                        </p:tav>
                                        <p:tav tm="100000">
                                          <p:val>
                                            <p:strVal val="#ppt_x"/>
                                          </p:val>
                                        </p:tav>
                                      </p:tavLst>
                                    </p:anim>
                                    <p:anim calcmode="lin" valueType="num">
                                      <p:cBhvr additive="base">
                                        <p:cTn id="26" dur="500" fill="hold"/>
                                        <p:tgtEl>
                                          <p:spTgt spid="2152"/>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2142"/>
                                        </p:tgtEl>
                                        <p:attrNameLst>
                                          <p:attrName>style.visibility</p:attrName>
                                        </p:attrNameLst>
                                      </p:cBhvr>
                                      <p:to>
                                        <p:strVal val="visible"/>
                                      </p:to>
                                    </p:set>
                                    <p:anim calcmode="lin" valueType="num">
                                      <p:cBhvr additive="base">
                                        <p:cTn id="29" dur="500" fill="hold"/>
                                        <p:tgtEl>
                                          <p:spTgt spid="2142"/>
                                        </p:tgtEl>
                                        <p:attrNameLst>
                                          <p:attrName>ppt_x</p:attrName>
                                        </p:attrNameLst>
                                      </p:cBhvr>
                                      <p:tavLst>
                                        <p:tav tm="0">
                                          <p:val>
                                            <p:strVal val="0-#ppt_w/2"/>
                                          </p:val>
                                        </p:tav>
                                        <p:tav tm="100000">
                                          <p:val>
                                            <p:strVal val="#ppt_x"/>
                                          </p:val>
                                        </p:tav>
                                      </p:tavLst>
                                    </p:anim>
                                    <p:anim calcmode="lin" valueType="num">
                                      <p:cBhvr additive="base">
                                        <p:cTn id="30" dur="500" fill="hold"/>
                                        <p:tgtEl>
                                          <p:spTgt spid="2142"/>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2146"/>
                                        </p:tgtEl>
                                        <p:attrNameLst>
                                          <p:attrName>style.visibility</p:attrName>
                                        </p:attrNameLst>
                                      </p:cBhvr>
                                      <p:to>
                                        <p:strVal val="visible"/>
                                      </p:to>
                                    </p:set>
                                    <p:anim calcmode="lin" valueType="num">
                                      <p:cBhvr additive="base">
                                        <p:cTn id="33" dur="500" fill="hold"/>
                                        <p:tgtEl>
                                          <p:spTgt spid="2146"/>
                                        </p:tgtEl>
                                        <p:attrNameLst>
                                          <p:attrName>ppt_x</p:attrName>
                                        </p:attrNameLst>
                                      </p:cBhvr>
                                      <p:tavLst>
                                        <p:tav tm="0">
                                          <p:val>
                                            <p:strVal val="0-#ppt_w/2"/>
                                          </p:val>
                                        </p:tav>
                                        <p:tav tm="100000">
                                          <p:val>
                                            <p:strVal val="#ppt_x"/>
                                          </p:val>
                                        </p:tav>
                                      </p:tavLst>
                                    </p:anim>
                                    <p:anim calcmode="lin" valueType="num">
                                      <p:cBhvr additive="base">
                                        <p:cTn id="34" dur="500" fill="hold"/>
                                        <p:tgtEl>
                                          <p:spTgt spid="2146"/>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145"/>
                                        </p:tgtEl>
                                        <p:attrNameLst>
                                          <p:attrName>style.visibility</p:attrName>
                                        </p:attrNameLst>
                                      </p:cBhvr>
                                      <p:to>
                                        <p:strVal val="visible"/>
                                      </p:to>
                                    </p:set>
                                    <p:anim calcmode="lin" valueType="num">
                                      <p:cBhvr additive="base">
                                        <p:cTn id="37" dur="500" fill="hold"/>
                                        <p:tgtEl>
                                          <p:spTgt spid="2145"/>
                                        </p:tgtEl>
                                        <p:attrNameLst>
                                          <p:attrName>ppt_x</p:attrName>
                                        </p:attrNameLst>
                                      </p:cBhvr>
                                      <p:tavLst>
                                        <p:tav tm="0">
                                          <p:val>
                                            <p:strVal val="0-#ppt_w/2"/>
                                          </p:val>
                                        </p:tav>
                                        <p:tav tm="100000">
                                          <p:val>
                                            <p:strVal val="#ppt_x"/>
                                          </p:val>
                                        </p:tav>
                                      </p:tavLst>
                                    </p:anim>
                                    <p:anim calcmode="lin" valueType="num">
                                      <p:cBhvr additive="base">
                                        <p:cTn id="38" dur="500" fill="hold"/>
                                        <p:tgtEl>
                                          <p:spTgt spid="2145"/>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141"/>
                                        </p:tgtEl>
                                        <p:attrNameLst>
                                          <p:attrName>style.visibility</p:attrName>
                                        </p:attrNameLst>
                                      </p:cBhvr>
                                      <p:to>
                                        <p:strVal val="visible"/>
                                      </p:to>
                                    </p:set>
                                    <p:anim calcmode="lin" valueType="num">
                                      <p:cBhvr additive="base">
                                        <p:cTn id="41" dur="500" fill="hold"/>
                                        <p:tgtEl>
                                          <p:spTgt spid="2141"/>
                                        </p:tgtEl>
                                        <p:attrNameLst>
                                          <p:attrName>ppt_x</p:attrName>
                                        </p:attrNameLst>
                                      </p:cBhvr>
                                      <p:tavLst>
                                        <p:tav tm="0">
                                          <p:val>
                                            <p:strVal val="0-#ppt_w/2"/>
                                          </p:val>
                                        </p:tav>
                                        <p:tav tm="100000">
                                          <p:val>
                                            <p:strVal val="#ppt_x"/>
                                          </p:val>
                                        </p:tav>
                                      </p:tavLst>
                                    </p:anim>
                                    <p:anim calcmode="lin" valueType="num">
                                      <p:cBhvr additive="base">
                                        <p:cTn id="42" dur="500" fill="hold"/>
                                        <p:tgtEl>
                                          <p:spTgt spid="2141"/>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147"/>
                                        </p:tgtEl>
                                        <p:attrNameLst>
                                          <p:attrName>style.visibility</p:attrName>
                                        </p:attrNameLst>
                                      </p:cBhvr>
                                      <p:to>
                                        <p:strVal val="visible"/>
                                      </p:to>
                                    </p:set>
                                    <p:anim calcmode="lin" valueType="num">
                                      <p:cBhvr additive="base">
                                        <p:cTn id="45" dur="500" fill="hold"/>
                                        <p:tgtEl>
                                          <p:spTgt spid="2147"/>
                                        </p:tgtEl>
                                        <p:attrNameLst>
                                          <p:attrName>ppt_x</p:attrName>
                                        </p:attrNameLst>
                                      </p:cBhvr>
                                      <p:tavLst>
                                        <p:tav tm="0">
                                          <p:val>
                                            <p:strVal val="0-#ppt_w/2"/>
                                          </p:val>
                                        </p:tav>
                                        <p:tav tm="100000">
                                          <p:val>
                                            <p:strVal val="#ppt_x"/>
                                          </p:val>
                                        </p:tav>
                                      </p:tavLst>
                                    </p:anim>
                                    <p:anim calcmode="lin" valueType="num">
                                      <p:cBhvr additive="base">
                                        <p:cTn id="46" dur="500" fill="hold"/>
                                        <p:tgtEl>
                                          <p:spTgt spid="2147"/>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2160"/>
                                        </p:tgtEl>
                                        <p:attrNameLst>
                                          <p:attrName>style.visibility</p:attrName>
                                        </p:attrNameLst>
                                      </p:cBhvr>
                                      <p:to>
                                        <p:strVal val="visible"/>
                                      </p:to>
                                    </p:set>
                                    <p:anim calcmode="lin" valueType="num">
                                      <p:cBhvr additive="base">
                                        <p:cTn id="49" dur="500" fill="hold"/>
                                        <p:tgtEl>
                                          <p:spTgt spid="2160"/>
                                        </p:tgtEl>
                                        <p:attrNameLst>
                                          <p:attrName>ppt_x</p:attrName>
                                        </p:attrNameLst>
                                      </p:cBhvr>
                                      <p:tavLst>
                                        <p:tav tm="0">
                                          <p:val>
                                            <p:strVal val="0-#ppt_w/2"/>
                                          </p:val>
                                        </p:tav>
                                        <p:tav tm="100000">
                                          <p:val>
                                            <p:strVal val="#ppt_x"/>
                                          </p:val>
                                        </p:tav>
                                      </p:tavLst>
                                    </p:anim>
                                    <p:anim calcmode="lin" valueType="num">
                                      <p:cBhvr additive="base">
                                        <p:cTn id="50" dur="500" fill="hold"/>
                                        <p:tgtEl>
                                          <p:spTgt spid="2160"/>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2161"/>
                                        </p:tgtEl>
                                        <p:attrNameLst>
                                          <p:attrName>style.visibility</p:attrName>
                                        </p:attrNameLst>
                                      </p:cBhvr>
                                      <p:to>
                                        <p:strVal val="visible"/>
                                      </p:to>
                                    </p:set>
                                    <p:anim calcmode="lin" valueType="num">
                                      <p:cBhvr additive="base">
                                        <p:cTn id="53" dur="500" fill="hold"/>
                                        <p:tgtEl>
                                          <p:spTgt spid="2161"/>
                                        </p:tgtEl>
                                        <p:attrNameLst>
                                          <p:attrName>ppt_x</p:attrName>
                                        </p:attrNameLst>
                                      </p:cBhvr>
                                      <p:tavLst>
                                        <p:tav tm="0">
                                          <p:val>
                                            <p:strVal val="0-#ppt_w/2"/>
                                          </p:val>
                                        </p:tav>
                                        <p:tav tm="100000">
                                          <p:val>
                                            <p:strVal val="#ppt_x"/>
                                          </p:val>
                                        </p:tav>
                                      </p:tavLst>
                                    </p:anim>
                                    <p:anim calcmode="lin" valueType="num">
                                      <p:cBhvr additive="base">
                                        <p:cTn id="54" dur="500" fill="hold"/>
                                        <p:tgtEl>
                                          <p:spTgt spid="2161"/>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2162"/>
                                        </p:tgtEl>
                                        <p:attrNameLst>
                                          <p:attrName>style.visibility</p:attrName>
                                        </p:attrNameLst>
                                      </p:cBhvr>
                                      <p:to>
                                        <p:strVal val="visible"/>
                                      </p:to>
                                    </p:set>
                                    <p:anim calcmode="lin" valueType="num">
                                      <p:cBhvr additive="base">
                                        <p:cTn id="57" dur="500" fill="hold"/>
                                        <p:tgtEl>
                                          <p:spTgt spid="2162"/>
                                        </p:tgtEl>
                                        <p:attrNameLst>
                                          <p:attrName>ppt_x</p:attrName>
                                        </p:attrNameLst>
                                      </p:cBhvr>
                                      <p:tavLst>
                                        <p:tav tm="0">
                                          <p:val>
                                            <p:strVal val="0-#ppt_w/2"/>
                                          </p:val>
                                        </p:tav>
                                        <p:tav tm="100000">
                                          <p:val>
                                            <p:strVal val="#ppt_x"/>
                                          </p:val>
                                        </p:tav>
                                      </p:tavLst>
                                    </p:anim>
                                    <p:anim calcmode="lin" valueType="num">
                                      <p:cBhvr additive="base">
                                        <p:cTn id="58" dur="500" fill="hold"/>
                                        <p:tgtEl>
                                          <p:spTgt spid="2162"/>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2166"/>
                                        </p:tgtEl>
                                        <p:attrNameLst>
                                          <p:attrName>style.visibility</p:attrName>
                                        </p:attrNameLst>
                                      </p:cBhvr>
                                      <p:to>
                                        <p:strVal val="visible"/>
                                      </p:to>
                                    </p:set>
                                    <p:anim calcmode="lin" valueType="num">
                                      <p:cBhvr additive="base">
                                        <p:cTn id="61" dur="500" fill="hold"/>
                                        <p:tgtEl>
                                          <p:spTgt spid="2166"/>
                                        </p:tgtEl>
                                        <p:attrNameLst>
                                          <p:attrName>ppt_x</p:attrName>
                                        </p:attrNameLst>
                                      </p:cBhvr>
                                      <p:tavLst>
                                        <p:tav tm="0">
                                          <p:val>
                                            <p:strVal val="0-#ppt_w/2"/>
                                          </p:val>
                                        </p:tav>
                                        <p:tav tm="100000">
                                          <p:val>
                                            <p:strVal val="#ppt_x"/>
                                          </p:val>
                                        </p:tav>
                                      </p:tavLst>
                                    </p:anim>
                                    <p:anim calcmode="lin" valueType="num">
                                      <p:cBhvr additive="base">
                                        <p:cTn id="62" dur="500" fill="hold"/>
                                        <p:tgtEl>
                                          <p:spTgt spid="2166"/>
                                        </p:tgtEl>
                                        <p:attrNameLst>
                                          <p:attrName>ppt_y</p:attrName>
                                        </p:attrNameLst>
                                      </p:cBhvr>
                                      <p:tavLst>
                                        <p:tav tm="0">
                                          <p:val>
                                            <p:strVal val="#ppt_y"/>
                                          </p:val>
                                        </p:tav>
                                        <p:tav tm="100000">
                                          <p:val>
                                            <p:strVal val="#ppt_y"/>
                                          </p:val>
                                        </p:tav>
                                      </p:tavLst>
                                    </p:anim>
                                  </p:childTnLst>
                                </p:cTn>
                              </p:par>
                              <p:par>
                                <p:cTn id="63" presetID="2" presetClass="entr" presetSubtype="8" fill="hold" nodeType="withEffect">
                                  <p:stCondLst>
                                    <p:cond delay="0"/>
                                  </p:stCondLst>
                                  <p:childTnLst>
                                    <p:set>
                                      <p:cBhvr>
                                        <p:cTn id="64" dur="1" fill="hold">
                                          <p:stCondLst>
                                            <p:cond delay="0"/>
                                          </p:stCondLst>
                                        </p:cTn>
                                        <p:tgtEl>
                                          <p:spTgt spid="2167"/>
                                        </p:tgtEl>
                                        <p:attrNameLst>
                                          <p:attrName>style.visibility</p:attrName>
                                        </p:attrNameLst>
                                      </p:cBhvr>
                                      <p:to>
                                        <p:strVal val="visible"/>
                                      </p:to>
                                    </p:set>
                                    <p:anim calcmode="lin" valueType="num">
                                      <p:cBhvr additive="base">
                                        <p:cTn id="65" dur="500" fill="hold"/>
                                        <p:tgtEl>
                                          <p:spTgt spid="2167"/>
                                        </p:tgtEl>
                                        <p:attrNameLst>
                                          <p:attrName>ppt_x</p:attrName>
                                        </p:attrNameLst>
                                      </p:cBhvr>
                                      <p:tavLst>
                                        <p:tav tm="0">
                                          <p:val>
                                            <p:strVal val="0-#ppt_w/2"/>
                                          </p:val>
                                        </p:tav>
                                        <p:tav tm="100000">
                                          <p:val>
                                            <p:strVal val="#ppt_x"/>
                                          </p:val>
                                        </p:tav>
                                      </p:tavLst>
                                    </p:anim>
                                    <p:anim calcmode="lin" valueType="num">
                                      <p:cBhvr additive="base">
                                        <p:cTn id="66" dur="500" fill="hold"/>
                                        <p:tgtEl>
                                          <p:spTgt spid="2167"/>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2168"/>
                                        </p:tgtEl>
                                        <p:attrNameLst>
                                          <p:attrName>style.visibility</p:attrName>
                                        </p:attrNameLst>
                                      </p:cBhvr>
                                      <p:to>
                                        <p:strVal val="visible"/>
                                      </p:to>
                                    </p:set>
                                    <p:anim calcmode="lin" valueType="num">
                                      <p:cBhvr additive="base">
                                        <p:cTn id="69" dur="500" fill="hold"/>
                                        <p:tgtEl>
                                          <p:spTgt spid="2168"/>
                                        </p:tgtEl>
                                        <p:attrNameLst>
                                          <p:attrName>ppt_x</p:attrName>
                                        </p:attrNameLst>
                                      </p:cBhvr>
                                      <p:tavLst>
                                        <p:tav tm="0">
                                          <p:val>
                                            <p:strVal val="0-#ppt_w/2"/>
                                          </p:val>
                                        </p:tav>
                                        <p:tav tm="100000">
                                          <p:val>
                                            <p:strVal val="#ppt_x"/>
                                          </p:val>
                                        </p:tav>
                                      </p:tavLst>
                                    </p:anim>
                                    <p:anim calcmode="lin" valueType="num">
                                      <p:cBhvr additive="base">
                                        <p:cTn id="70" dur="500" fill="hold"/>
                                        <p:tgtEl>
                                          <p:spTgt spid="2168"/>
                                        </p:tgtEl>
                                        <p:attrNameLst>
                                          <p:attrName>ppt_y</p:attrName>
                                        </p:attrNameLst>
                                      </p:cBhvr>
                                      <p:tavLst>
                                        <p:tav tm="0">
                                          <p:val>
                                            <p:strVal val="#ppt_y"/>
                                          </p:val>
                                        </p:tav>
                                        <p:tav tm="100000">
                                          <p:val>
                                            <p:strVal val="#ppt_y"/>
                                          </p:val>
                                        </p:tav>
                                      </p:tavLst>
                                    </p:anim>
                                  </p:childTnLst>
                                </p:cTn>
                              </p:par>
                              <p:par>
                                <p:cTn id="71" presetID="2" presetClass="entr" presetSubtype="8" fill="hold" nodeType="with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additive="base">
                                        <p:cTn id="73" dur="500" fill="hold"/>
                                        <p:tgtEl>
                                          <p:spTgt spid="9"/>
                                        </p:tgtEl>
                                        <p:attrNameLst>
                                          <p:attrName>ppt_x</p:attrName>
                                        </p:attrNameLst>
                                      </p:cBhvr>
                                      <p:tavLst>
                                        <p:tav tm="0">
                                          <p:val>
                                            <p:strVal val="0-#ppt_w/2"/>
                                          </p:val>
                                        </p:tav>
                                        <p:tav tm="100000">
                                          <p:val>
                                            <p:strVal val="#ppt_x"/>
                                          </p:val>
                                        </p:tav>
                                      </p:tavLst>
                                    </p:anim>
                                    <p:anim calcmode="lin" valueType="num">
                                      <p:cBhvr additive="base">
                                        <p:cTn id="74" dur="500" fill="hold"/>
                                        <p:tgtEl>
                                          <p:spTgt spid="9"/>
                                        </p:tgtEl>
                                        <p:attrNameLst>
                                          <p:attrName>ppt_y</p:attrName>
                                        </p:attrNameLst>
                                      </p:cBhvr>
                                      <p:tavLst>
                                        <p:tav tm="0">
                                          <p:val>
                                            <p:strVal val="#ppt_y"/>
                                          </p:val>
                                        </p:tav>
                                        <p:tav tm="100000">
                                          <p:val>
                                            <p:strVal val="#ppt_y"/>
                                          </p:val>
                                        </p:tav>
                                      </p:tavLst>
                                    </p:anim>
                                  </p:childTnLst>
                                </p:cTn>
                              </p:par>
                              <p:par>
                                <p:cTn id="75" presetID="2" presetClass="entr" presetSubtype="8"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0-#ppt_w/2"/>
                                          </p:val>
                                        </p:tav>
                                        <p:tav tm="100000">
                                          <p:val>
                                            <p:strVal val="#ppt_x"/>
                                          </p:val>
                                        </p:tav>
                                      </p:tavLst>
                                    </p:anim>
                                    <p:anim calcmode="lin" valueType="num">
                                      <p:cBhvr additive="base">
                                        <p:cTn id="7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nodeType="clickEffect">
                                  <p:stCondLst>
                                    <p:cond delay="0"/>
                                  </p:stCondLst>
                                  <p:childTnLst>
                                    <p:set>
                                      <p:cBhvr>
                                        <p:cTn id="82" dur="1" fill="hold">
                                          <p:stCondLst>
                                            <p:cond delay="0"/>
                                          </p:stCondLst>
                                        </p:cTn>
                                        <p:tgtEl>
                                          <p:spTgt spid="56"/>
                                        </p:tgtEl>
                                        <p:attrNameLst>
                                          <p:attrName>style.visibility</p:attrName>
                                        </p:attrNameLst>
                                      </p:cBhvr>
                                      <p:to>
                                        <p:strVal val="visible"/>
                                      </p:to>
                                    </p:set>
                                    <p:anim calcmode="lin" valueType="num">
                                      <p:cBhvr additive="base">
                                        <p:cTn id="83" dur="500" fill="hold"/>
                                        <p:tgtEl>
                                          <p:spTgt spid="56"/>
                                        </p:tgtEl>
                                        <p:attrNameLst>
                                          <p:attrName>ppt_x</p:attrName>
                                        </p:attrNameLst>
                                      </p:cBhvr>
                                      <p:tavLst>
                                        <p:tav tm="0">
                                          <p:val>
                                            <p:strVal val="1+#ppt_w/2"/>
                                          </p:val>
                                        </p:tav>
                                        <p:tav tm="100000">
                                          <p:val>
                                            <p:strVal val="#ppt_x"/>
                                          </p:val>
                                        </p:tav>
                                      </p:tavLst>
                                    </p:anim>
                                    <p:anim calcmode="lin" valueType="num">
                                      <p:cBhvr additive="base">
                                        <p:cTn id="84" dur="500" fill="hold"/>
                                        <p:tgtEl>
                                          <p:spTgt spid="56"/>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58"/>
                                        </p:tgtEl>
                                        <p:attrNameLst>
                                          <p:attrName>style.visibility</p:attrName>
                                        </p:attrNameLst>
                                      </p:cBhvr>
                                      <p:to>
                                        <p:strVal val="visible"/>
                                      </p:to>
                                    </p:set>
                                    <p:anim calcmode="lin" valueType="num">
                                      <p:cBhvr additive="base">
                                        <p:cTn id="87" dur="500" fill="hold"/>
                                        <p:tgtEl>
                                          <p:spTgt spid="58"/>
                                        </p:tgtEl>
                                        <p:attrNameLst>
                                          <p:attrName>ppt_x</p:attrName>
                                        </p:attrNameLst>
                                      </p:cBhvr>
                                      <p:tavLst>
                                        <p:tav tm="0">
                                          <p:val>
                                            <p:strVal val="1+#ppt_w/2"/>
                                          </p:val>
                                        </p:tav>
                                        <p:tav tm="100000">
                                          <p:val>
                                            <p:strVal val="#ppt_x"/>
                                          </p:val>
                                        </p:tav>
                                      </p:tavLst>
                                    </p:anim>
                                    <p:anim calcmode="lin" valueType="num">
                                      <p:cBhvr additive="base">
                                        <p:cTn id="88" dur="500" fill="hold"/>
                                        <p:tgtEl>
                                          <p:spTgt spid="58"/>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anim calcmode="lin" valueType="num">
                                      <p:cBhvr additive="base">
                                        <p:cTn id="91" dur="500" fill="hold"/>
                                        <p:tgtEl>
                                          <p:spTgt spid="60"/>
                                        </p:tgtEl>
                                        <p:attrNameLst>
                                          <p:attrName>ppt_x</p:attrName>
                                        </p:attrNameLst>
                                      </p:cBhvr>
                                      <p:tavLst>
                                        <p:tav tm="0">
                                          <p:val>
                                            <p:strVal val="1+#ppt_w/2"/>
                                          </p:val>
                                        </p:tav>
                                        <p:tav tm="100000">
                                          <p:val>
                                            <p:strVal val="#ppt_x"/>
                                          </p:val>
                                        </p:tav>
                                      </p:tavLst>
                                    </p:anim>
                                    <p:anim calcmode="lin" valueType="num">
                                      <p:cBhvr additive="base">
                                        <p:cTn id="92" dur="500" fill="hold"/>
                                        <p:tgtEl>
                                          <p:spTgt spid="60"/>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2082"/>
                                        </p:tgtEl>
                                        <p:attrNameLst>
                                          <p:attrName>style.visibility</p:attrName>
                                        </p:attrNameLst>
                                      </p:cBhvr>
                                      <p:to>
                                        <p:strVal val="visible"/>
                                      </p:to>
                                    </p:set>
                                    <p:anim calcmode="lin" valueType="num">
                                      <p:cBhvr additive="base">
                                        <p:cTn id="95" dur="500" fill="hold"/>
                                        <p:tgtEl>
                                          <p:spTgt spid="2082"/>
                                        </p:tgtEl>
                                        <p:attrNameLst>
                                          <p:attrName>ppt_x</p:attrName>
                                        </p:attrNameLst>
                                      </p:cBhvr>
                                      <p:tavLst>
                                        <p:tav tm="0">
                                          <p:val>
                                            <p:strVal val="1+#ppt_w/2"/>
                                          </p:val>
                                        </p:tav>
                                        <p:tav tm="100000">
                                          <p:val>
                                            <p:strVal val="#ppt_x"/>
                                          </p:val>
                                        </p:tav>
                                      </p:tavLst>
                                    </p:anim>
                                    <p:anim calcmode="lin" valueType="num">
                                      <p:cBhvr additive="base">
                                        <p:cTn id="96" dur="500" fill="hold"/>
                                        <p:tgtEl>
                                          <p:spTgt spid="2082"/>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0"/>
                                  </p:stCondLst>
                                  <p:childTnLst>
                                    <p:set>
                                      <p:cBhvr>
                                        <p:cTn id="98" dur="1" fill="hold">
                                          <p:stCondLst>
                                            <p:cond delay="0"/>
                                          </p:stCondLst>
                                        </p:cTn>
                                        <p:tgtEl>
                                          <p:spTgt spid="16"/>
                                        </p:tgtEl>
                                        <p:attrNameLst>
                                          <p:attrName>style.visibility</p:attrName>
                                        </p:attrNameLst>
                                      </p:cBhvr>
                                      <p:to>
                                        <p:strVal val="visible"/>
                                      </p:to>
                                    </p:set>
                                    <p:anim calcmode="lin" valueType="num">
                                      <p:cBhvr additive="base">
                                        <p:cTn id="99" dur="500" fill="hold"/>
                                        <p:tgtEl>
                                          <p:spTgt spid="16"/>
                                        </p:tgtEl>
                                        <p:attrNameLst>
                                          <p:attrName>ppt_x</p:attrName>
                                        </p:attrNameLst>
                                      </p:cBhvr>
                                      <p:tavLst>
                                        <p:tav tm="0">
                                          <p:val>
                                            <p:strVal val="1+#ppt_w/2"/>
                                          </p:val>
                                        </p:tav>
                                        <p:tav tm="100000">
                                          <p:val>
                                            <p:strVal val="#ppt_x"/>
                                          </p:val>
                                        </p:tav>
                                      </p:tavLst>
                                    </p:anim>
                                    <p:anim calcmode="lin" valueType="num">
                                      <p:cBhvr additive="base">
                                        <p:cTn id="100" dur="500" fill="hold"/>
                                        <p:tgtEl>
                                          <p:spTgt spid="16"/>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additive="base">
                                        <p:cTn id="103" dur="500" fill="hold"/>
                                        <p:tgtEl>
                                          <p:spTgt spid="12"/>
                                        </p:tgtEl>
                                        <p:attrNameLst>
                                          <p:attrName>ppt_x</p:attrName>
                                        </p:attrNameLst>
                                      </p:cBhvr>
                                      <p:tavLst>
                                        <p:tav tm="0">
                                          <p:val>
                                            <p:strVal val="1+#ppt_w/2"/>
                                          </p:val>
                                        </p:tav>
                                        <p:tav tm="100000">
                                          <p:val>
                                            <p:strVal val="#ppt_x"/>
                                          </p:val>
                                        </p:tav>
                                      </p:tavLst>
                                    </p:anim>
                                    <p:anim calcmode="lin" valueType="num">
                                      <p:cBhvr additive="base">
                                        <p:cTn id="104" dur="500" fill="hold"/>
                                        <p:tgtEl>
                                          <p:spTgt spid="12"/>
                                        </p:tgtEl>
                                        <p:attrNameLst>
                                          <p:attrName>ppt_y</p:attrName>
                                        </p:attrNameLst>
                                      </p:cBhvr>
                                      <p:tavLst>
                                        <p:tav tm="0">
                                          <p:val>
                                            <p:strVal val="#ppt_y"/>
                                          </p:val>
                                        </p:tav>
                                        <p:tav tm="100000">
                                          <p:val>
                                            <p:strVal val="#ppt_y"/>
                                          </p:val>
                                        </p:tav>
                                      </p:tavLst>
                                    </p:anim>
                                  </p:childTnLst>
                                </p:cTn>
                              </p:par>
                              <p:par>
                                <p:cTn id="105" presetID="2" presetClass="entr" presetSubtype="2" fill="hold" grpId="0" nodeType="withEffect">
                                  <p:stCondLst>
                                    <p:cond delay="0"/>
                                  </p:stCondLst>
                                  <p:childTnLst>
                                    <p:set>
                                      <p:cBhvr>
                                        <p:cTn id="106" dur="1" fill="hold">
                                          <p:stCondLst>
                                            <p:cond delay="0"/>
                                          </p:stCondLst>
                                        </p:cTn>
                                        <p:tgtEl>
                                          <p:spTgt spid="2068"/>
                                        </p:tgtEl>
                                        <p:attrNameLst>
                                          <p:attrName>style.visibility</p:attrName>
                                        </p:attrNameLst>
                                      </p:cBhvr>
                                      <p:to>
                                        <p:strVal val="visible"/>
                                      </p:to>
                                    </p:set>
                                    <p:anim calcmode="lin" valueType="num">
                                      <p:cBhvr additive="base">
                                        <p:cTn id="107" dur="500" fill="hold"/>
                                        <p:tgtEl>
                                          <p:spTgt spid="2068"/>
                                        </p:tgtEl>
                                        <p:attrNameLst>
                                          <p:attrName>ppt_x</p:attrName>
                                        </p:attrNameLst>
                                      </p:cBhvr>
                                      <p:tavLst>
                                        <p:tav tm="0">
                                          <p:val>
                                            <p:strVal val="1+#ppt_w/2"/>
                                          </p:val>
                                        </p:tav>
                                        <p:tav tm="100000">
                                          <p:val>
                                            <p:strVal val="#ppt_x"/>
                                          </p:val>
                                        </p:tav>
                                      </p:tavLst>
                                    </p:anim>
                                    <p:anim calcmode="lin" valueType="num">
                                      <p:cBhvr additive="base">
                                        <p:cTn id="108" dur="500" fill="hold"/>
                                        <p:tgtEl>
                                          <p:spTgt spid="2068"/>
                                        </p:tgtEl>
                                        <p:attrNameLst>
                                          <p:attrName>ppt_y</p:attrName>
                                        </p:attrNameLst>
                                      </p:cBhvr>
                                      <p:tavLst>
                                        <p:tav tm="0">
                                          <p:val>
                                            <p:strVal val="#ppt_y"/>
                                          </p:val>
                                        </p:tav>
                                        <p:tav tm="100000">
                                          <p:val>
                                            <p:strVal val="#ppt_y"/>
                                          </p:val>
                                        </p:tav>
                                      </p:tavLst>
                                    </p:anim>
                                  </p:childTnLst>
                                </p:cTn>
                              </p:par>
                              <p:par>
                                <p:cTn id="109" presetID="2" presetClass="entr" presetSubtype="2" fill="hold" nodeType="withEffect">
                                  <p:stCondLst>
                                    <p:cond delay="0"/>
                                  </p:stCondLst>
                                  <p:childTnLst>
                                    <p:set>
                                      <p:cBhvr>
                                        <p:cTn id="110" dur="1" fill="hold">
                                          <p:stCondLst>
                                            <p:cond delay="0"/>
                                          </p:stCondLst>
                                        </p:cTn>
                                        <p:tgtEl>
                                          <p:spTgt spid="2153"/>
                                        </p:tgtEl>
                                        <p:attrNameLst>
                                          <p:attrName>style.visibility</p:attrName>
                                        </p:attrNameLst>
                                      </p:cBhvr>
                                      <p:to>
                                        <p:strVal val="visible"/>
                                      </p:to>
                                    </p:set>
                                    <p:anim calcmode="lin" valueType="num">
                                      <p:cBhvr additive="base">
                                        <p:cTn id="111" dur="500" fill="hold"/>
                                        <p:tgtEl>
                                          <p:spTgt spid="2153"/>
                                        </p:tgtEl>
                                        <p:attrNameLst>
                                          <p:attrName>ppt_x</p:attrName>
                                        </p:attrNameLst>
                                      </p:cBhvr>
                                      <p:tavLst>
                                        <p:tav tm="0">
                                          <p:val>
                                            <p:strVal val="1+#ppt_w/2"/>
                                          </p:val>
                                        </p:tav>
                                        <p:tav tm="100000">
                                          <p:val>
                                            <p:strVal val="#ppt_x"/>
                                          </p:val>
                                        </p:tav>
                                      </p:tavLst>
                                    </p:anim>
                                    <p:anim calcmode="lin" valueType="num">
                                      <p:cBhvr additive="base">
                                        <p:cTn id="112" dur="500" fill="hold"/>
                                        <p:tgtEl>
                                          <p:spTgt spid="2153"/>
                                        </p:tgtEl>
                                        <p:attrNameLst>
                                          <p:attrName>ppt_y</p:attrName>
                                        </p:attrNameLst>
                                      </p:cBhvr>
                                      <p:tavLst>
                                        <p:tav tm="0">
                                          <p:val>
                                            <p:strVal val="#ppt_y"/>
                                          </p:val>
                                        </p:tav>
                                        <p:tav tm="100000">
                                          <p:val>
                                            <p:strVal val="#ppt_y"/>
                                          </p:val>
                                        </p:tav>
                                      </p:tavLst>
                                    </p:anim>
                                  </p:childTnLst>
                                </p:cTn>
                              </p:par>
                              <p:par>
                                <p:cTn id="113" presetID="2" presetClass="entr" presetSubtype="2" fill="hold" grpId="0" nodeType="withEffect">
                                  <p:stCondLst>
                                    <p:cond delay="0"/>
                                  </p:stCondLst>
                                  <p:childTnLst>
                                    <p:set>
                                      <p:cBhvr>
                                        <p:cTn id="114" dur="1" fill="hold">
                                          <p:stCondLst>
                                            <p:cond delay="0"/>
                                          </p:stCondLst>
                                        </p:cTn>
                                        <p:tgtEl>
                                          <p:spTgt spid="2151"/>
                                        </p:tgtEl>
                                        <p:attrNameLst>
                                          <p:attrName>style.visibility</p:attrName>
                                        </p:attrNameLst>
                                      </p:cBhvr>
                                      <p:to>
                                        <p:strVal val="visible"/>
                                      </p:to>
                                    </p:set>
                                    <p:anim calcmode="lin" valueType="num">
                                      <p:cBhvr additive="base">
                                        <p:cTn id="115" dur="500" fill="hold"/>
                                        <p:tgtEl>
                                          <p:spTgt spid="2151"/>
                                        </p:tgtEl>
                                        <p:attrNameLst>
                                          <p:attrName>ppt_x</p:attrName>
                                        </p:attrNameLst>
                                      </p:cBhvr>
                                      <p:tavLst>
                                        <p:tav tm="0">
                                          <p:val>
                                            <p:strVal val="1+#ppt_w/2"/>
                                          </p:val>
                                        </p:tav>
                                        <p:tav tm="100000">
                                          <p:val>
                                            <p:strVal val="#ppt_x"/>
                                          </p:val>
                                        </p:tav>
                                      </p:tavLst>
                                    </p:anim>
                                    <p:anim calcmode="lin" valueType="num">
                                      <p:cBhvr additive="base">
                                        <p:cTn id="116" dur="500" fill="hold"/>
                                        <p:tgtEl>
                                          <p:spTgt spid="2151"/>
                                        </p:tgtEl>
                                        <p:attrNameLst>
                                          <p:attrName>ppt_y</p:attrName>
                                        </p:attrNameLst>
                                      </p:cBhvr>
                                      <p:tavLst>
                                        <p:tav tm="0">
                                          <p:val>
                                            <p:strVal val="#ppt_y"/>
                                          </p:val>
                                        </p:tav>
                                        <p:tav tm="100000">
                                          <p:val>
                                            <p:strVal val="#ppt_y"/>
                                          </p:val>
                                        </p:tav>
                                      </p:tavLst>
                                    </p:anim>
                                  </p:childTnLst>
                                </p:cTn>
                              </p:par>
                              <p:par>
                                <p:cTn id="117" presetID="2" presetClass="entr" presetSubtype="2" fill="hold" grpId="0" nodeType="withEffect">
                                  <p:stCondLst>
                                    <p:cond delay="0"/>
                                  </p:stCondLst>
                                  <p:childTnLst>
                                    <p:set>
                                      <p:cBhvr>
                                        <p:cTn id="118" dur="1" fill="hold">
                                          <p:stCondLst>
                                            <p:cond delay="0"/>
                                          </p:stCondLst>
                                        </p:cTn>
                                        <p:tgtEl>
                                          <p:spTgt spid="2154"/>
                                        </p:tgtEl>
                                        <p:attrNameLst>
                                          <p:attrName>style.visibility</p:attrName>
                                        </p:attrNameLst>
                                      </p:cBhvr>
                                      <p:to>
                                        <p:strVal val="visible"/>
                                      </p:to>
                                    </p:set>
                                    <p:anim calcmode="lin" valueType="num">
                                      <p:cBhvr additive="base">
                                        <p:cTn id="119" dur="500" fill="hold"/>
                                        <p:tgtEl>
                                          <p:spTgt spid="2154"/>
                                        </p:tgtEl>
                                        <p:attrNameLst>
                                          <p:attrName>ppt_x</p:attrName>
                                        </p:attrNameLst>
                                      </p:cBhvr>
                                      <p:tavLst>
                                        <p:tav tm="0">
                                          <p:val>
                                            <p:strVal val="1+#ppt_w/2"/>
                                          </p:val>
                                        </p:tav>
                                        <p:tav tm="100000">
                                          <p:val>
                                            <p:strVal val="#ppt_x"/>
                                          </p:val>
                                        </p:tav>
                                      </p:tavLst>
                                    </p:anim>
                                    <p:anim calcmode="lin" valueType="num">
                                      <p:cBhvr additive="base">
                                        <p:cTn id="120" dur="500" fill="hold"/>
                                        <p:tgtEl>
                                          <p:spTgt spid="2154"/>
                                        </p:tgtEl>
                                        <p:attrNameLst>
                                          <p:attrName>ppt_y</p:attrName>
                                        </p:attrNameLst>
                                      </p:cBhvr>
                                      <p:tavLst>
                                        <p:tav tm="0">
                                          <p:val>
                                            <p:strVal val="#ppt_y"/>
                                          </p:val>
                                        </p:tav>
                                        <p:tav tm="100000">
                                          <p:val>
                                            <p:strVal val="#ppt_y"/>
                                          </p:val>
                                        </p:tav>
                                      </p:tavLst>
                                    </p:anim>
                                  </p:childTnLst>
                                </p:cTn>
                              </p:par>
                              <p:par>
                                <p:cTn id="121" presetID="2" presetClass="entr" presetSubtype="2" fill="hold" nodeType="withEffect">
                                  <p:stCondLst>
                                    <p:cond delay="0"/>
                                  </p:stCondLst>
                                  <p:childTnLst>
                                    <p:set>
                                      <p:cBhvr>
                                        <p:cTn id="122" dur="1" fill="hold">
                                          <p:stCondLst>
                                            <p:cond delay="0"/>
                                          </p:stCondLst>
                                        </p:cTn>
                                        <p:tgtEl>
                                          <p:spTgt spid="2155"/>
                                        </p:tgtEl>
                                        <p:attrNameLst>
                                          <p:attrName>style.visibility</p:attrName>
                                        </p:attrNameLst>
                                      </p:cBhvr>
                                      <p:to>
                                        <p:strVal val="visible"/>
                                      </p:to>
                                    </p:set>
                                    <p:anim calcmode="lin" valueType="num">
                                      <p:cBhvr additive="base">
                                        <p:cTn id="123" dur="500" fill="hold"/>
                                        <p:tgtEl>
                                          <p:spTgt spid="2155"/>
                                        </p:tgtEl>
                                        <p:attrNameLst>
                                          <p:attrName>ppt_x</p:attrName>
                                        </p:attrNameLst>
                                      </p:cBhvr>
                                      <p:tavLst>
                                        <p:tav tm="0">
                                          <p:val>
                                            <p:strVal val="1+#ppt_w/2"/>
                                          </p:val>
                                        </p:tav>
                                        <p:tav tm="100000">
                                          <p:val>
                                            <p:strVal val="#ppt_x"/>
                                          </p:val>
                                        </p:tav>
                                      </p:tavLst>
                                    </p:anim>
                                    <p:anim calcmode="lin" valueType="num">
                                      <p:cBhvr additive="base">
                                        <p:cTn id="124" dur="500" fill="hold"/>
                                        <p:tgtEl>
                                          <p:spTgt spid="2155"/>
                                        </p:tgtEl>
                                        <p:attrNameLst>
                                          <p:attrName>ppt_y</p:attrName>
                                        </p:attrNameLst>
                                      </p:cBhvr>
                                      <p:tavLst>
                                        <p:tav tm="0">
                                          <p:val>
                                            <p:strVal val="#ppt_y"/>
                                          </p:val>
                                        </p:tav>
                                        <p:tav tm="100000">
                                          <p:val>
                                            <p:strVal val="#ppt_y"/>
                                          </p:val>
                                        </p:tav>
                                      </p:tavLst>
                                    </p:anim>
                                  </p:childTnLst>
                                </p:cTn>
                              </p:par>
                              <p:par>
                                <p:cTn id="125" presetID="2" presetClass="entr" presetSubtype="2" fill="hold" grpId="0" nodeType="withEffect">
                                  <p:stCondLst>
                                    <p:cond delay="0"/>
                                  </p:stCondLst>
                                  <p:childTnLst>
                                    <p:set>
                                      <p:cBhvr>
                                        <p:cTn id="126" dur="1" fill="hold">
                                          <p:stCondLst>
                                            <p:cond delay="0"/>
                                          </p:stCondLst>
                                        </p:cTn>
                                        <p:tgtEl>
                                          <p:spTgt spid="2156"/>
                                        </p:tgtEl>
                                        <p:attrNameLst>
                                          <p:attrName>style.visibility</p:attrName>
                                        </p:attrNameLst>
                                      </p:cBhvr>
                                      <p:to>
                                        <p:strVal val="visible"/>
                                      </p:to>
                                    </p:set>
                                    <p:anim calcmode="lin" valueType="num">
                                      <p:cBhvr additive="base">
                                        <p:cTn id="127" dur="500" fill="hold"/>
                                        <p:tgtEl>
                                          <p:spTgt spid="2156"/>
                                        </p:tgtEl>
                                        <p:attrNameLst>
                                          <p:attrName>ppt_x</p:attrName>
                                        </p:attrNameLst>
                                      </p:cBhvr>
                                      <p:tavLst>
                                        <p:tav tm="0">
                                          <p:val>
                                            <p:strVal val="1+#ppt_w/2"/>
                                          </p:val>
                                        </p:tav>
                                        <p:tav tm="100000">
                                          <p:val>
                                            <p:strVal val="#ppt_x"/>
                                          </p:val>
                                        </p:tav>
                                      </p:tavLst>
                                    </p:anim>
                                    <p:anim calcmode="lin" valueType="num">
                                      <p:cBhvr additive="base">
                                        <p:cTn id="128" dur="500" fill="hold"/>
                                        <p:tgtEl>
                                          <p:spTgt spid="21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 grpId="0" animBg="1"/>
      <p:bldP spid="2076" grpId="0" animBg="1"/>
      <p:bldP spid="2084" grpId="0"/>
      <p:bldP spid="2141" grpId="0" animBg="1"/>
      <p:bldP spid="2147" grpId="0" animBg="1"/>
      <p:bldP spid="2150" grpId="0"/>
      <p:bldP spid="2151" grpId="0"/>
      <p:bldP spid="2154" grpId="0" animBg="1"/>
      <p:bldP spid="2156" grpId="0" animBg="1"/>
      <p:bldP spid="2160" grpId="0"/>
      <p:bldP spid="2161" grpId="0" animBg="1"/>
      <p:bldP spid="2168"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6.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7.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DE13F03-E6A2-4448-9FC1-EE26362ABD44}">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f5e2c146-c6a3-4161-a0c6-ed81cb0268b8">
      <Terms xmlns="http://schemas.microsoft.com/office/infopath/2007/PartnerControls"/>
    </lcf76f155ced4ddcb4097134ff3c332f>
    <TaxCatchAll xmlns="ca0d3d46-1d69-4d1b-954e-f82005a01206" xsi:nil="true"/>
    <Audience xmlns="f5e2c146-c6a3-4161-a0c6-ed81cb0268b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8E2FF8E707904595C8AB718A1136B2" ma:contentTypeVersion="20" ma:contentTypeDescription="Create a new document." ma:contentTypeScope="" ma:versionID="c45bbbcf3b43e352e845b9f5e29a8324">
  <xsd:schema xmlns:xsd="http://www.w3.org/2001/XMLSchema" xmlns:xs="http://www.w3.org/2001/XMLSchema" xmlns:p="http://schemas.microsoft.com/office/2006/metadata/properties" xmlns:ns1="http://schemas.microsoft.com/sharepoint/v3" xmlns:ns2="f5e2c146-c6a3-4161-a0c6-ed81cb0268b8" xmlns:ns3="ca0d3d46-1d69-4d1b-954e-f82005a01206" targetNamespace="http://schemas.microsoft.com/office/2006/metadata/properties" ma:root="true" ma:fieldsID="eb942ecedc7856209ef596b9fdcca921" ns1:_="" ns2:_="" ns3:_="">
    <xsd:import namespace="http://schemas.microsoft.com/sharepoint/v3"/>
    <xsd:import namespace="f5e2c146-c6a3-4161-a0c6-ed81cb0268b8"/>
    <xsd:import namespace="ca0d3d46-1d69-4d1b-954e-f82005a0120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2:lcf76f155ced4ddcb4097134ff3c332f" minOccurs="0"/>
                <xsd:element ref="ns3:TaxCatchAll" minOccurs="0"/>
                <xsd:element ref="ns2:MediaServiceDocTags" minOccurs="0"/>
                <xsd:element ref="ns2:MediaServiceObjectDetectorVersions" minOccurs="0"/>
                <xsd:element ref="ns2:Audien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e2c146-c6a3-4161-a0c6-ed81cb0268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Audience" ma:index="27" nillable="true" ma:displayName="Audience" ma:format="Dropdown" ma:internalName="Audience">
      <xsd:simpleType>
        <xsd:restriction base="dms:Choice">
          <xsd:enumeration value="Customer"/>
          <xsd:enumeration value="MVP"/>
          <xsd:enumeration value="Partner"/>
          <xsd:enumeration value="Field"/>
        </xsd:restriction>
      </xsd:simpleType>
    </xsd:element>
  </xsd:schema>
  <xsd:schema xmlns:xsd="http://www.w3.org/2001/XMLSchema" xmlns:xs="http://www.w3.org/2001/XMLSchema" xmlns:dms="http://schemas.microsoft.com/office/2006/documentManagement/types" xmlns:pc="http://schemas.microsoft.com/office/infopath/2007/PartnerControls" targetNamespace="ca0d3d46-1d69-4d1b-954e-f82005a0120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154a2d55-16de-4638-a312-d91ceeec99d8}" ma:internalName="TaxCatchAll" ma:showField="CatchAllData" ma:web="ca0d3d46-1d69-4d1b-954e-f82005a012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B1C49-D934-4724-A44F-43548350D4AF}">
  <ds:schemaRefs>
    <ds:schemaRef ds:uri="http://schemas.microsoft.com/office/2006/documentManagement/types"/>
    <ds:schemaRef ds:uri="f5e2c146-c6a3-4161-a0c6-ed81cb0268b8"/>
    <ds:schemaRef ds:uri="http://schemas.microsoft.com/office/2006/metadata/properties"/>
    <ds:schemaRef ds:uri="http://purl.org/dc/terms/"/>
    <ds:schemaRef ds:uri="http://purl.org/dc/elements/1.1/"/>
    <ds:schemaRef ds:uri="http://schemas.microsoft.com/sharepoint/v3"/>
    <ds:schemaRef ds:uri="http://schemas.microsoft.com/office/infopath/2007/PartnerControls"/>
    <ds:schemaRef ds:uri="http://purl.org/dc/dcmitype/"/>
    <ds:schemaRef ds:uri="http://schemas.openxmlformats.org/package/2006/metadata/core-properties"/>
    <ds:schemaRef ds:uri="ca0d3d46-1d69-4d1b-954e-f82005a01206"/>
    <ds:schemaRef ds:uri="http://www.w3.org/XML/1998/namespace"/>
  </ds:schemaRefs>
</ds:datastoreItem>
</file>

<file path=customXml/itemProps2.xml><?xml version="1.0" encoding="utf-8"?>
<ds:datastoreItem xmlns:ds="http://schemas.openxmlformats.org/officeDocument/2006/customXml" ds:itemID="{9E371252-BF3B-4D35-8F81-9BFD6C7FC859}">
  <ds:schemaRefs>
    <ds:schemaRef ds:uri="http://schemas.microsoft.com/sharepoint/v3/contenttype/forms"/>
  </ds:schemaRefs>
</ds:datastoreItem>
</file>

<file path=customXml/itemProps3.xml><?xml version="1.0" encoding="utf-8"?>
<ds:datastoreItem xmlns:ds="http://schemas.openxmlformats.org/officeDocument/2006/customXml" ds:itemID="{12D45675-8389-4E47-A11B-E4C8994F0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5e2c146-c6a3-4161-a0c6-ed81cb0268b8"/>
    <ds:schemaRef ds:uri="ca0d3d46-1d69-4d1b-954e-f82005a012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34</TotalTime>
  <Words>5708</Words>
  <Application>Microsoft Office PowerPoint</Application>
  <PresentationFormat>Widescreen</PresentationFormat>
  <Paragraphs>707</Paragraphs>
  <Slides>45</Slides>
  <Notes>35</Notes>
  <HiddenSlides>5</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45</vt:i4>
      </vt:variant>
    </vt:vector>
  </HeadingPairs>
  <TitlesOfParts>
    <vt:vector size="64" baseType="lpstr">
      <vt:lpstr>-apple-system</vt:lpstr>
      <vt:lpstr>Arial</vt:lpstr>
      <vt:lpstr>Calibri</vt:lpstr>
      <vt:lpstr>Calibri Light</vt:lpstr>
      <vt:lpstr>Consolas</vt:lpstr>
      <vt:lpstr>Segoe UI</vt:lpstr>
      <vt:lpstr>Segoe UI Light</vt:lpstr>
      <vt:lpstr>Segoe UI Semibold</vt:lpstr>
      <vt:lpstr>Segoe UI Semilight</vt:lpstr>
      <vt:lpstr>Segoe UI Symbol</vt:lpstr>
      <vt:lpstr>SFMono-Regular</vt:lpstr>
      <vt:lpstr>Wingdings</vt:lpstr>
      <vt:lpstr>Office Theme</vt:lpstr>
      <vt:lpstr>Black Template</vt:lpstr>
      <vt:lpstr>Microsoft 365 PPT Template - 2018</vt:lpstr>
      <vt:lpstr>1_Black Template</vt:lpstr>
      <vt:lpstr>PowerPlatform_Toolkit_Blue</vt:lpstr>
      <vt:lpstr>Azure PPT Template - 2018</vt:lpstr>
      <vt:lpstr>1_Azure 1</vt:lpstr>
      <vt:lpstr>  Welcome to  Azure Data Explorer in a day</vt:lpstr>
      <vt:lpstr>Agenda – High level</vt:lpstr>
      <vt:lpstr>PowerPoint Presentation</vt:lpstr>
      <vt:lpstr>PowerPoint Presentation</vt:lpstr>
      <vt:lpstr>Telemetry: Key data for digital transformation</vt:lpstr>
      <vt:lpstr>Introducing Azure Data Explorer!</vt:lpstr>
      <vt:lpstr>Proven Technology</vt:lpstr>
      <vt:lpstr>What is Data Explorer - by the numbers</vt:lpstr>
      <vt:lpstr>PowerPoint Presentation</vt:lpstr>
      <vt:lpstr>PowerPoint Presentation</vt:lpstr>
      <vt:lpstr>Enterprise Ready – Mission Critical</vt:lpstr>
      <vt:lpstr>Competitive Hints </vt:lpstr>
      <vt:lpstr>Perf Results: ADX vs BigQuery vs Snowflake</vt:lpstr>
      <vt:lpstr>When to use Data explorer? – How does it fit in the intelligence platform?</vt:lpstr>
      <vt:lpstr>PowerPoint Presentation</vt:lpstr>
      <vt:lpstr>Personal cluster details</vt:lpstr>
      <vt:lpstr>ADX Web UI One-Click (wizard) </vt:lpstr>
      <vt:lpstr>Ingestion</vt:lpstr>
      <vt:lpstr>Queued Ingestion</vt:lpstr>
      <vt:lpstr>Streaming Ingestion</vt:lpstr>
      <vt:lpstr>Streaming Ingestion</vt:lpstr>
      <vt:lpstr>Batching vs streaming ingestion</vt:lpstr>
      <vt:lpstr>Data Management and Ingestion</vt:lpstr>
      <vt:lpstr>Cross Queries</vt:lpstr>
      <vt:lpstr>Data Sharing</vt:lpstr>
      <vt:lpstr>Data Formats and Mapping </vt:lpstr>
      <vt:lpstr>Update Policy</vt:lpstr>
      <vt:lpstr>Ingest SDKs</vt:lpstr>
      <vt:lpstr>Connectors and Plugins </vt:lpstr>
      <vt:lpstr>Connectors and Plugins </vt:lpstr>
      <vt:lpstr>Tools</vt:lpstr>
      <vt:lpstr>Light Ingest CLI</vt:lpstr>
      <vt:lpstr>Demo*</vt:lpstr>
      <vt:lpstr>Knowledge check - Azure Data Explorer</vt:lpstr>
      <vt:lpstr>Product Links</vt:lpstr>
      <vt:lpstr>What is a Kusto query?</vt:lpstr>
      <vt:lpstr>KQL  Concepts</vt:lpstr>
      <vt:lpstr>KQL   Basic operators for data exploration</vt:lpstr>
      <vt:lpstr>SQL to KQL</vt:lpstr>
      <vt:lpstr>PowerPoint Presentation</vt:lpstr>
      <vt:lpstr>Stored Functions (stored procedures/views)</vt:lpstr>
      <vt:lpstr>Update Policy (inner  ETL/Trigger)</vt:lpstr>
      <vt:lpstr>Update Policy  </vt:lpstr>
      <vt:lpstr>ADX-in-a-Day Guidelines </vt:lpstr>
      <vt:lpstr>ADX-In-A-Day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Surya Teja Josyula</dc:creator>
  <cp:lastModifiedBy>Hiram Fleitas</cp:lastModifiedBy>
  <cp:revision>11</cp:revision>
  <dcterms:created xsi:type="dcterms:W3CDTF">2022-08-24T04:49:51Z</dcterms:created>
  <dcterms:modified xsi:type="dcterms:W3CDTF">2023-11-09T13:49:26Z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0x010100D38E2FF8E707904595C8AB718A1136B2</vt:lpwstr>
  </property>
  <property fmtid="{D5CDD505-2E9C-101B-9397-08002B2CF9AE}" pid="3" name="MediaServiceImageTags">
    <vt:lpwstr/>
  </property>
</Properties>
</file>